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53" r:id="rId1"/>
  </p:sldMasterIdLst>
  <p:notesMasterIdLst>
    <p:notesMasterId r:id="rId77"/>
  </p:notesMasterIdLst>
  <p:sldIdLst>
    <p:sldId id="360" r:id="rId2"/>
    <p:sldId id="378" r:id="rId3"/>
    <p:sldId id="379" r:id="rId4"/>
    <p:sldId id="319" r:id="rId5"/>
    <p:sldId id="281" r:id="rId6"/>
    <p:sldId id="282" r:id="rId7"/>
    <p:sldId id="283" r:id="rId8"/>
    <p:sldId id="363" r:id="rId9"/>
    <p:sldId id="353" r:id="rId10"/>
    <p:sldId id="284" r:id="rId11"/>
    <p:sldId id="323" r:id="rId12"/>
    <p:sldId id="320" r:id="rId13"/>
    <p:sldId id="288" r:id="rId14"/>
    <p:sldId id="286" r:id="rId15"/>
    <p:sldId id="289" r:id="rId16"/>
    <p:sldId id="287" r:id="rId17"/>
    <p:sldId id="381" r:id="rId18"/>
    <p:sldId id="290" r:id="rId19"/>
    <p:sldId id="265" r:id="rId20"/>
    <p:sldId id="266" r:id="rId21"/>
    <p:sldId id="272" r:id="rId22"/>
    <p:sldId id="273" r:id="rId23"/>
    <p:sldId id="324" r:id="rId24"/>
    <p:sldId id="337" r:id="rId25"/>
    <p:sldId id="354" r:id="rId26"/>
    <p:sldId id="292" r:id="rId27"/>
    <p:sldId id="293" r:id="rId28"/>
    <p:sldId id="316" r:id="rId29"/>
    <p:sldId id="306" r:id="rId30"/>
    <p:sldId id="364" r:id="rId31"/>
    <p:sldId id="374" r:id="rId32"/>
    <p:sldId id="318" r:id="rId33"/>
    <p:sldId id="296" r:id="rId34"/>
    <p:sldId id="321" r:id="rId35"/>
    <p:sldId id="317" r:id="rId36"/>
    <p:sldId id="298" r:id="rId37"/>
    <p:sldId id="299" r:id="rId38"/>
    <p:sldId id="322" r:id="rId39"/>
    <p:sldId id="278" r:id="rId40"/>
    <p:sldId id="382" r:id="rId41"/>
    <p:sldId id="387" r:id="rId42"/>
    <p:sldId id="385" r:id="rId43"/>
    <p:sldId id="344" r:id="rId44"/>
    <p:sldId id="300" r:id="rId45"/>
    <p:sldId id="366" r:id="rId46"/>
    <p:sldId id="301" r:id="rId47"/>
    <p:sldId id="338" r:id="rId48"/>
    <p:sldId id="302" r:id="rId49"/>
    <p:sldId id="346" r:id="rId50"/>
    <p:sldId id="303" r:id="rId51"/>
    <p:sldId id="340" r:id="rId52"/>
    <p:sldId id="339" r:id="rId53"/>
    <p:sldId id="342" r:id="rId54"/>
    <p:sldId id="312" r:id="rId55"/>
    <p:sldId id="341" r:id="rId56"/>
    <p:sldId id="328" r:id="rId57"/>
    <p:sldId id="349" r:id="rId58"/>
    <p:sldId id="311" r:id="rId59"/>
    <p:sldId id="315" r:id="rId60"/>
    <p:sldId id="313" r:id="rId61"/>
    <p:sldId id="350" r:id="rId62"/>
    <p:sldId id="329" r:id="rId63"/>
    <p:sldId id="370" r:id="rId64"/>
    <p:sldId id="352" r:id="rId65"/>
    <p:sldId id="359" r:id="rId66"/>
    <p:sldId id="371" r:id="rId67"/>
    <p:sldId id="304" r:id="rId68"/>
    <p:sldId id="367" r:id="rId69"/>
    <p:sldId id="368" r:id="rId70"/>
    <p:sldId id="369" r:id="rId71"/>
    <p:sldId id="332" r:id="rId72"/>
    <p:sldId id="330" r:id="rId73"/>
    <p:sldId id="373" r:id="rId74"/>
    <p:sldId id="372" r:id="rId75"/>
    <p:sldId id="380" r:id="rId76"/>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6600"/>
    <a:srgbClr val="44DC48"/>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426" autoAdjust="0"/>
    <p:restoredTop sz="94660"/>
  </p:normalViewPr>
  <p:slideViewPr>
    <p:cSldViewPr snapToGrid="0">
      <p:cViewPr varScale="1">
        <p:scale>
          <a:sx n="70" d="100"/>
          <a:sy n="70" d="100"/>
        </p:scale>
        <p:origin x="43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896C8-1AA3-4254-A1C4-FCB15C1EC5AE}" type="datetimeFigureOut">
              <a:rPr lang="it-IT" smtClean="0"/>
              <a:t>03/07/2025</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43B485D-2823-4C35-9A3D-71410F3288E9}" type="slidenum">
              <a:rPr lang="it-IT" smtClean="0"/>
              <a:t>‹N›</a:t>
            </a:fld>
            <a:endParaRPr lang="it-IT"/>
          </a:p>
        </p:txBody>
      </p:sp>
    </p:spTree>
    <p:extLst>
      <p:ext uri="{BB962C8B-B14F-4D97-AF65-F5344CB8AC3E}">
        <p14:creationId xmlns:p14="http://schemas.microsoft.com/office/powerpoint/2010/main" val="6022562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443B485D-2823-4C35-9A3D-71410F3288E9}" type="slidenum">
              <a:rPr lang="it-IT" smtClean="0"/>
              <a:t>4</a:t>
            </a:fld>
            <a:endParaRPr lang="it-IT"/>
          </a:p>
        </p:txBody>
      </p:sp>
    </p:spTree>
    <p:extLst>
      <p:ext uri="{BB962C8B-B14F-4D97-AF65-F5344CB8AC3E}">
        <p14:creationId xmlns:p14="http://schemas.microsoft.com/office/powerpoint/2010/main" val="10862632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443B485D-2823-4C35-9A3D-71410F3288E9}" type="slidenum">
              <a:rPr lang="it-IT" smtClean="0"/>
              <a:t>45</a:t>
            </a:fld>
            <a:endParaRPr lang="it-IT"/>
          </a:p>
        </p:txBody>
      </p:sp>
    </p:spTree>
    <p:extLst>
      <p:ext uri="{BB962C8B-B14F-4D97-AF65-F5344CB8AC3E}">
        <p14:creationId xmlns:p14="http://schemas.microsoft.com/office/powerpoint/2010/main" val="2213923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443B485D-2823-4C35-9A3D-71410F3288E9}" type="slidenum">
              <a:rPr lang="it-IT" smtClean="0"/>
              <a:t>51</a:t>
            </a:fld>
            <a:endParaRPr lang="it-IT"/>
          </a:p>
        </p:txBody>
      </p:sp>
    </p:spTree>
    <p:extLst>
      <p:ext uri="{BB962C8B-B14F-4D97-AF65-F5344CB8AC3E}">
        <p14:creationId xmlns:p14="http://schemas.microsoft.com/office/powerpoint/2010/main" val="7249838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443B485D-2823-4C35-9A3D-71410F3288E9}" type="slidenum">
              <a:rPr lang="it-IT" smtClean="0"/>
              <a:t>52</a:t>
            </a:fld>
            <a:endParaRPr lang="it-IT"/>
          </a:p>
        </p:txBody>
      </p:sp>
    </p:spTree>
    <p:extLst>
      <p:ext uri="{BB962C8B-B14F-4D97-AF65-F5344CB8AC3E}">
        <p14:creationId xmlns:p14="http://schemas.microsoft.com/office/powerpoint/2010/main" val="10011479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443B485D-2823-4C35-9A3D-71410F3288E9}" type="slidenum">
              <a:rPr lang="it-IT" smtClean="0"/>
              <a:t>56</a:t>
            </a:fld>
            <a:endParaRPr lang="it-IT"/>
          </a:p>
        </p:txBody>
      </p:sp>
    </p:spTree>
    <p:extLst>
      <p:ext uri="{BB962C8B-B14F-4D97-AF65-F5344CB8AC3E}">
        <p14:creationId xmlns:p14="http://schemas.microsoft.com/office/powerpoint/2010/main" val="20587907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L’uomo e la morte </a:t>
            </a:r>
            <a:r>
              <a:rPr lang="it-IT" dirty="0" err="1" smtClean="0"/>
              <a:t>Morin</a:t>
            </a:r>
            <a:endParaRPr lang="it-IT" dirty="0"/>
          </a:p>
        </p:txBody>
      </p:sp>
      <p:sp>
        <p:nvSpPr>
          <p:cNvPr id="4" name="Segnaposto numero diapositiva 3"/>
          <p:cNvSpPr>
            <a:spLocks noGrp="1"/>
          </p:cNvSpPr>
          <p:nvPr>
            <p:ph type="sldNum" sz="quarter" idx="10"/>
          </p:nvPr>
        </p:nvSpPr>
        <p:spPr/>
        <p:txBody>
          <a:bodyPr/>
          <a:lstStyle/>
          <a:p>
            <a:fld id="{443B485D-2823-4C35-9A3D-71410F3288E9}" type="slidenum">
              <a:rPr lang="it-IT" smtClean="0"/>
              <a:t>58</a:t>
            </a:fld>
            <a:endParaRPr lang="it-IT"/>
          </a:p>
        </p:txBody>
      </p:sp>
    </p:spTree>
    <p:extLst>
      <p:ext uri="{BB962C8B-B14F-4D97-AF65-F5344CB8AC3E}">
        <p14:creationId xmlns:p14="http://schemas.microsoft.com/office/powerpoint/2010/main" val="35167020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443B485D-2823-4C35-9A3D-71410F3288E9}" type="slidenum">
              <a:rPr lang="it-IT" smtClean="0"/>
              <a:t>72</a:t>
            </a:fld>
            <a:endParaRPr lang="it-IT"/>
          </a:p>
        </p:txBody>
      </p:sp>
    </p:spTree>
    <p:extLst>
      <p:ext uri="{BB962C8B-B14F-4D97-AF65-F5344CB8AC3E}">
        <p14:creationId xmlns:p14="http://schemas.microsoft.com/office/powerpoint/2010/main" val="24695919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83D16039-0AE9-4E50-8101-4437E0CAEC57}" type="slidenum">
              <a:rPr lang="it-IT" smtClean="0"/>
              <a:t>73</a:t>
            </a:fld>
            <a:endParaRPr lang="it-IT"/>
          </a:p>
        </p:txBody>
      </p:sp>
    </p:spTree>
    <p:extLst>
      <p:ext uri="{BB962C8B-B14F-4D97-AF65-F5344CB8AC3E}">
        <p14:creationId xmlns:p14="http://schemas.microsoft.com/office/powerpoint/2010/main" val="24798469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pPr rtl="0"/>
            <a:fld id="{8B3784F3-2271-4F8D-A0BC-8F40E6849FE5}" type="slidenum">
              <a:rPr lang="it-IT" smtClean="0"/>
              <a:t>75</a:t>
            </a:fld>
            <a:endParaRPr lang="it-IT"/>
          </a:p>
        </p:txBody>
      </p:sp>
    </p:spTree>
    <p:extLst>
      <p:ext uri="{BB962C8B-B14F-4D97-AF65-F5344CB8AC3E}">
        <p14:creationId xmlns:p14="http://schemas.microsoft.com/office/powerpoint/2010/main" val="27805939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Carmine Pinto presidente </a:t>
            </a:r>
            <a:r>
              <a:rPr lang="it-IT" dirty="0" err="1" smtClean="0"/>
              <a:t>Aiom</a:t>
            </a:r>
            <a:r>
              <a:rPr lang="it-IT" dirty="0" smtClean="0"/>
              <a:t> lei 39 anni</a:t>
            </a:r>
            <a:endParaRPr lang="it-IT" dirty="0"/>
          </a:p>
        </p:txBody>
      </p:sp>
      <p:sp>
        <p:nvSpPr>
          <p:cNvPr id="4" name="Segnaposto numero diapositiva 3"/>
          <p:cNvSpPr>
            <a:spLocks noGrp="1"/>
          </p:cNvSpPr>
          <p:nvPr>
            <p:ph type="sldNum" sz="quarter" idx="10"/>
          </p:nvPr>
        </p:nvSpPr>
        <p:spPr/>
        <p:txBody>
          <a:bodyPr/>
          <a:lstStyle/>
          <a:p>
            <a:fld id="{443B485D-2823-4C35-9A3D-71410F3288E9}" type="slidenum">
              <a:rPr lang="it-IT" smtClean="0"/>
              <a:t>8</a:t>
            </a:fld>
            <a:endParaRPr lang="it-IT"/>
          </a:p>
        </p:txBody>
      </p:sp>
    </p:spTree>
    <p:extLst>
      <p:ext uri="{BB962C8B-B14F-4D97-AF65-F5344CB8AC3E}">
        <p14:creationId xmlns:p14="http://schemas.microsoft.com/office/powerpoint/2010/main" val="26886126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443B485D-2823-4C35-9A3D-71410F3288E9}" type="slidenum">
              <a:rPr lang="it-IT" smtClean="0"/>
              <a:t>12</a:t>
            </a:fld>
            <a:endParaRPr lang="it-IT"/>
          </a:p>
        </p:txBody>
      </p:sp>
    </p:spTree>
    <p:extLst>
      <p:ext uri="{BB962C8B-B14F-4D97-AF65-F5344CB8AC3E}">
        <p14:creationId xmlns:p14="http://schemas.microsoft.com/office/powerpoint/2010/main" val="40004876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443B485D-2823-4C35-9A3D-71410F3288E9}" type="slidenum">
              <a:rPr lang="it-IT" smtClean="0"/>
              <a:t>13</a:t>
            </a:fld>
            <a:endParaRPr lang="it-IT"/>
          </a:p>
        </p:txBody>
      </p:sp>
    </p:spTree>
    <p:extLst>
      <p:ext uri="{BB962C8B-B14F-4D97-AF65-F5344CB8AC3E}">
        <p14:creationId xmlns:p14="http://schemas.microsoft.com/office/powerpoint/2010/main" val="14107398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Atto d’indirizzo 2025 ministero Salute Promozione dell’approccio </a:t>
            </a:r>
            <a:r>
              <a:rPr lang="it-IT" dirty="0" err="1" smtClean="0"/>
              <a:t>One</a:t>
            </a:r>
            <a:r>
              <a:rPr lang="it-IT" dirty="0" smtClean="0"/>
              <a:t> </a:t>
            </a:r>
            <a:r>
              <a:rPr lang="it-IT" dirty="0" err="1" smtClean="0"/>
              <a:t>Healt</a:t>
            </a:r>
            <a:r>
              <a:rPr lang="it-IT" dirty="0" smtClean="0"/>
              <a:t> quale strategia globale integrativa: salute umana,</a:t>
            </a:r>
            <a:r>
              <a:rPr lang="it-IT" baseline="0" dirty="0" smtClean="0"/>
              <a:t> animale, ambientale</a:t>
            </a:r>
            <a:endParaRPr lang="it-IT" dirty="0"/>
          </a:p>
        </p:txBody>
      </p:sp>
      <p:sp>
        <p:nvSpPr>
          <p:cNvPr id="4" name="Segnaposto numero diapositiva 3"/>
          <p:cNvSpPr>
            <a:spLocks noGrp="1"/>
          </p:cNvSpPr>
          <p:nvPr>
            <p:ph type="sldNum" sz="quarter" idx="10"/>
          </p:nvPr>
        </p:nvSpPr>
        <p:spPr/>
        <p:txBody>
          <a:bodyPr/>
          <a:lstStyle/>
          <a:p>
            <a:fld id="{443B485D-2823-4C35-9A3D-71410F3288E9}" type="slidenum">
              <a:rPr lang="it-IT" smtClean="0"/>
              <a:t>15</a:t>
            </a:fld>
            <a:endParaRPr lang="it-IT"/>
          </a:p>
        </p:txBody>
      </p:sp>
    </p:spTree>
    <p:extLst>
      <p:ext uri="{BB962C8B-B14F-4D97-AF65-F5344CB8AC3E}">
        <p14:creationId xmlns:p14="http://schemas.microsoft.com/office/powerpoint/2010/main" val="38209348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443B485D-2823-4C35-9A3D-71410F3288E9}" type="slidenum">
              <a:rPr lang="it-IT" smtClean="0"/>
              <a:t>17</a:t>
            </a:fld>
            <a:endParaRPr lang="it-IT"/>
          </a:p>
        </p:txBody>
      </p:sp>
    </p:spTree>
    <p:extLst>
      <p:ext uri="{BB962C8B-B14F-4D97-AF65-F5344CB8AC3E}">
        <p14:creationId xmlns:p14="http://schemas.microsoft.com/office/powerpoint/2010/main" val="20834026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443B485D-2823-4C35-9A3D-71410F3288E9}" type="slidenum">
              <a:rPr lang="it-IT" smtClean="0"/>
              <a:t>26</a:t>
            </a:fld>
            <a:endParaRPr lang="it-IT"/>
          </a:p>
        </p:txBody>
      </p:sp>
    </p:spTree>
    <p:extLst>
      <p:ext uri="{BB962C8B-B14F-4D97-AF65-F5344CB8AC3E}">
        <p14:creationId xmlns:p14="http://schemas.microsoft.com/office/powerpoint/2010/main" val="36667537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443B485D-2823-4C35-9A3D-71410F3288E9}" type="slidenum">
              <a:rPr lang="it-IT" smtClean="0"/>
              <a:t>33</a:t>
            </a:fld>
            <a:endParaRPr lang="it-IT"/>
          </a:p>
        </p:txBody>
      </p:sp>
    </p:spTree>
    <p:extLst>
      <p:ext uri="{BB962C8B-B14F-4D97-AF65-F5344CB8AC3E}">
        <p14:creationId xmlns:p14="http://schemas.microsoft.com/office/powerpoint/2010/main" val="17964590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443B485D-2823-4C35-9A3D-71410F3288E9}" type="slidenum">
              <a:rPr lang="it-IT" smtClean="0"/>
              <a:t>44</a:t>
            </a:fld>
            <a:endParaRPr lang="it-IT"/>
          </a:p>
        </p:txBody>
      </p:sp>
    </p:spTree>
    <p:extLst>
      <p:ext uri="{BB962C8B-B14F-4D97-AF65-F5344CB8AC3E}">
        <p14:creationId xmlns:p14="http://schemas.microsoft.com/office/powerpoint/2010/main" val="15558482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it-IT" smtClean="0"/>
              <a:t>Fare clic per modificare lo stile del titolo</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248EDEBA-E7FE-4149-9CBF-F5BDEBCD6C7D}" type="datetimeFigureOut">
              <a:rPr lang="it-IT" smtClean="0"/>
              <a:t>03/07/2025</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D49E5AEB-3489-47DF-A632-CDA9322E991A}" type="slidenum">
              <a:rPr lang="it-IT" smtClean="0"/>
              <a:t>‹N›</a:t>
            </a:fld>
            <a:endParaRPr lang="it-IT"/>
          </a:p>
        </p:txBody>
      </p:sp>
    </p:spTree>
    <p:extLst>
      <p:ext uri="{BB962C8B-B14F-4D97-AF65-F5344CB8AC3E}">
        <p14:creationId xmlns:p14="http://schemas.microsoft.com/office/powerpoint/2010/main" val="36075219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magine panoramica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it-IT" smtClean="0"/>
              <a:t>Fare clic per modificare lo stile del titolo</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smtClean="0"/>
              <a:t>Fare clic sull'icona per inserire un'immagine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Date Placeholder 4"/>
          <p:cNvSpPr>
            <a:spLocks noGrp="1"/>
          </p:cNvSpPr>
          <p:nvPr>
            <p:ph type="dt" sz="half" idx="10"/>
          </p:nvPr>
        </p:nvSpPr>
        <p:spPr/>
        <p:txBody>
          <a:bodyPr/>
          <a:lstStyle/>
          <a:p>
            <a:fld id="{248EDEBA-E7FE-4149-9CBF-F5BDEBCD6C7D}" type="datetimeFigureOut">
              <a:rPr lang="it-IT" smtClean="0"/>
              <a:t>03/07/2025</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D49E5AEB-3489-47DF-A632-CDA9322E991A}" type="slidenum">
              <a:rPr lang="it-IT" smtClean="0"/>
              <a:t>‹N›</a:t>
            </a:fld>
            <a:endParaRPr lang="it-IT"/>
          </a:p>
        </p:txBody>
      </p:sp>
    </p:spTree>
    <p:extLst>
      <p:ext uri="{BB962C8B-B14F-4D97-AF65-F5344CB8AC3E}">
        <p14:creationId xmlns:p14="http://schemas.microsoft.com/office/powerpoint/2010/main" val="4948690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olo e sottotitolo">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it-IT" smtClean="0"/>
              <a:t>Fare clic per modificare lo stile del titolo</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4" name="Date Placeholder 3"/>
          <p:cNvSpPr>
            <a:spLocks noGrp="1"/>
          </p:cNvSpPr>
          <p:nvPr>
            <p:ph type="dt" sz="half" idx="10"/>
          </p:nvPr>
        </p:nvSpPr>
        <p:spPr/>
        <p:txBody>
          <a:bodyPr/>
          <a:lstStyle/>
          <a:p>
            <a:fld id="{248EDEBA-E7FE-4149-9CBF-F5BDEBCD6C7D}" type="datetimeFigureOut">
              <a:rPr lang="it-IT" smtClean="0"/>
              <a:t>03/07/2025</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D49E5AEB-3489-47DF-A632-CDA9322E991A}" type="slidenum">
              <a:rPr lang="it-IT" smtClean="0"/>
              <a:t>‹N›</a:t>
            </a:fld>
            <a:endParaRPr lang="it-IT"/>
          </a:p>
        </p:txBody>
      </p:sp>
    </p:spTree>
    <p:extLst>
      <p:ext uri="{BB962C8B-B14F-4D97-AF65-F5344CB8AC3E}">
        <p14:creationId xmlns:p14="http://schemas.microsoft.com/office/powerpoint/2010/main" val="41580115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zio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it-IT" smtClean="0"/>
              <a:t>Fare clic per modificare lo stile del titolo</a:t>
            </a:r>
            <a:endParaRPr lang="en-US" dirty="0"/>
          </a:p>
        </p:txBody>
      </p:sp>
      <p:sp>
        <p:nvSpPr>
          <p:cNvPr id="14" name="Text Placeholder 3"/>
          <p:cNvSpPr>
            <a:spLocks noGrp="1"/>
          </p:cNvSpPr>
          <p:nvPr>
            <p:ph type="body" sz="half" idx="13"/>
          </p:nvPr>
        </p:nvSpPr>
        <p:spPr>
          <a:xfrm>
            <a:off x="1930400" y="3771174"/>
            <a:ext cx="7279649" cy="342174"/>
          </a:xfrm>
        </p:spPr>
        <p:txBody>
          <a:bodyPr anchor="t">
            <a:normAutofit/>
          </a:bodyPr>
          <a:lstStyle>
            <a:lvl1pPr marL="0" indent="0">
              <a:buNone/>
              <a:defRPr lang="en-US" sz="1400" b="0" i="0" kern="1200" cap="small" dirty="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4" name="Date Placeholder 3"/>
          <p:cNvSpPr>
            <a:spLocks noGrp="1"/>
          </p:cNvSpPr>
          <p:nvPr>
            <p:ph type="dt" sz="half" idx="10"/>
          </p:nvPr>
        </p:nvSpPr>
        <p:spPr/>
        <p:txBody>
          <a:bodyPr/>
          <a:lstStyle/>
          <a:p>
            <a:fld id="{248EDEBA-E7FE-4149-9CBF-F5BDEBCD6C7D}" type="datetimeFigureOut">
              <a:rPr lang="it-IT" smtClean="0"/>
              <a:t>03/07/2025</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D49E5AEB-3489-47DF-A632-CDA9322E991A}" type="slidenum">
              <a:rPr lang="it-IT" smtClean="0"/>
              <a:t>‹N›</a:t>
            </a:fld>
            <a:endParaRPr lang="it-IT"/>
          </a:p>
        </p:txBody>
      </p:sp>
      <p:sp>
        <p:nvSpPr>
          <p:cNvPr id="9" name="TextBox 8"/>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dirty="0"/>
              <a:t>“</a:t>
            </a:r>
          </a:p>
        </p:txBody>
      </p:sp>
      <p:sp>
        <p:nvSpPr>
          <p:cNvPr id="13" name="TextBox 12"/>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39807718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cheda nome">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Date Placeholder 3"/>
          <p:cNvSpPr>
            <a:spLocks noGrp="1"/>
          </p:cNvSpPr>
          <p:nvPr>
            <p:ph type="dt" sz="half" idx="10"/>
          </p:nvPr>
        </p:nvSpPr>
        <p:spPr/>
        <p:txBody>
          <a:bodyPr/>
          <a:lstStyle/>
          <a:p>
            <a:fld id="{248EDEBA-E7FE-4149-9CBF-F5BDEBCD6C7D}" type="datetimeFigureOut">
              <a:rPr lang="it-IT" smtClean="0"/>
              <a:t>03/07/2025</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D49E5AEB-3489-47DF-A632-CDA9322E991A}" type="slidenum">
              <a:rPr lang="it-IT" smtClean="0"/>
              <a:t>‹N›</a:t>
            </a:fld>
            <a:endParaRPr lang="it-IT"/>
          </a:p>
        </p:txBody>
      </p:sp>
    </p:spTree>
    <p:extLst>
      <p:ext uri="{BB962C8B-B14F-4D97-AF65-F5344CB8AC3E}">
        <p14:creationId xmlns:p14="http://schemas.microsoft.com/office/powerpoint/2010/main" val="28693872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onn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248EDEBA-E7FE-4149-9CBF-F5BDEBCD6C7D}" type="datetimeFigureOut">
              <a:rPr lang="it-IT" smtClean="0"/>
              <a:t>03/07/2025</a:t>
            </a:fld>
            <a:endParaRPr lang="it-IT"/>
          </a:p>
        </p:txBody>
      </p:sp>
      <p:sp>
        <p:nvSpPr>
          <p:cNvPr id="4"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D49E5AEB-3489-47DF-A632-CDA9322E991A}" type="slidenum">
              <a:rPr lang="it-IT" smtClean="0"/>
              <a:t>‹N›</a:t>
            </a:fld>
            <a:endParaRPr lang="it-IT"/>
          </a:p>
        </p:txBody>
      </p:sp>
    </p:spTree>
    <p:extLst>
      <p:ext uri="{BB962C8B-B14F-4D97-AF65-F5344CB8AC3E}">
        <p14:creationId xmlns:p14="http://schemas.microsoft.com/office/powerpoint/2010/main" val="18265203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colonne immagin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smtClean="0"/>
              <a:t>Fare clic sull'icona per inserire un'immagine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smtClean="0"/>
              <a:t>Fare clic sull'icona per inserire un'immagine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smtClean="0"/>
              <a:t>Fare clic sull'icona per inserire un'immagine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248EDEBA-E7FE-4149-9CBF-F5BDEBCD6C7D}" type="datetimeFigureOut">
              <a:rPr lang="it-IT" smtClean="0"/>
              <a:t>03/07/2025</a:t>
            </a:fld>
            <a:endParaRPr lang="it-IT"/>
          </a:p>
        </p:txBody>
      </p:sp>
      <p:sp>
        <p:nvSpPr>
          <p:cNvPr id="4"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D49E5AEB-3489-47DF-A632-CDA9322E991A}" type="slidenum">
              <a:rPr lang="it-IT" smtClean="0"/>
              <a:t>‹N›</a:t>
            </a:fld>
            <a:endParaRPr lang="it-IT"/>
          </a:p>
        </p:txBody>
      </p:sp>
    </p:spTree>
    <p:extLst>
      <p:ext uri="{BB962C8B-B14F-4D97-AF65-F5344CB8AC3E}">
        <p14:creationId xmlns:p14="http://schemas.microsoft.com/office/powerpoint/2010/main" val="14421689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p:txBody>
          <a:bodyPr vert="eaVert" anchor="t" anchorCtr="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248EDEBA-E7FE-4149-9CBF-F5BDEBCD6C7D}" type="datetimeFigureOut">
              <a:rPr lang="it-IT" smtClean="0"/>
              <a:t>03/07/2025</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D49E5AEB-3489-47DF-A632-CDA9322E991A}" type="slidenum">
              <a:rPr lang="it-IT" smtClean="0"/>
              <a:t>‹N›</a:t>
            </a:fld>
            <a:endParaRPr lang="it-IT"/>
          </a:p>
        </p:txBody>
      </p:sp>
    </p:spTree>
    <p:extLst>
      <p:ext uri="{BB962C8B-B14F-4D97-AF65-F5344CB8AC3E}">
        <p14:creationId xmlns:p14="http://schemas.microsoft.com/office/powerpoint/2010/main" val="1821116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248EDEBA-E7FE-4149-9CBF-F5BDEBCD6C7D}" type="datetimeFigureOut">
              <a:rPr lang="it-IT" smtClean="0"/>
              <a:t>03/07/2025</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D49E5AEB-3489-47DF-A632-CDA9322E991A}" type="slidenum">
              <a:rPr lang="it-IT" smtClean="0"/>
              <a:t>‹N›</a:t>
            </a:fld>
            <a:endParaRPr lang="it-IT"/>
          </a:p>
        </p:txBody>
      </p:sp>
    </p:spTree>
    <p:extLst>
      <p:ext uri="{BB962C8B-B14F-4D97-AF65-F5344CB8AC3E}">
        <p14:creationId xmlns:p14="http://schemas.microsoft.com/office/powerpoint/2010/main" val="253006157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itolo e 3 contenuti">
    <p:bg>
      <p:bgPr>
        <a:solidFill>
          <a:schemeClr val="accent2"/>
        </a:solidFill>
        <a:effectLst/>
      </p:bgPr>
    </p:bg>
    <p:spTree>
      <p:nvGrpSpPr>
        <p:cNvPr id="1" name=""/>
        <p:cNvGrpSpPr/>
        <p:nvPr/>
      </p:nvGrpSpPr>
      <p:grpSpPr>
        <a:xfrm>
          <a:off x="0" y="0"/>
          <a:ext cx="0" cy="0"/>
          <a:chOff x="0" y="0"/>
          <a:chExt cx="0" cy="0"/>
        </a:xfrm>
      </p:grpSpPr>
      <p:sp>
        <p:nvSpPr>
          <p:cNvPr id="62" name="Rettangolo 61">
            <a:extLst>
              <a:ext uri="{FF2B5EF4-FFF2-40B4-BE49-F238E27FC236}">
                <a16:creationId xmlns:a16="http://schemas.microsoft.com/office/drawing/2014/main" xmlns="" id="{E1FA9687-5666-46AC-B2C5-FDA4A4EF6670}"/>
              </a:ext>
            </a:extLst>
          </p:cNvPr>
          <p:cNvSpPr/>
          <p:nvPr userDrawn="1"/>
        </p:nvSpPr>
        <p:spPr>
          <a:xfrm>
            <a:off x="0" y="2682910"/>
            <a:ext cx="4050792" cy="41725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noProof="0"/>
          </a:p>
        </p:txBody>
      </p:sp>
      <p:sp>
        <p:nvSpPr>
          <p:cNvPr id="64" name="Rettangolo 63">
            <a:extLst>
              <a:ext uri="{FF2B5EF4-FFF2-40B4-BE49-F238E27FC236}">
                <a16:creationId xmlns:a16="http://schemas.microsoft.com/office/drawing/2014/main" xmlns="" id="{3A0B6809-6EF5-4C1C-AE26-93D43D084EE4}"/>
              </a:ext>
            </a:extLst>
          </p:cNvPr>
          <p:cNvSpPr/>
          <p:nvPr userDrawn="1"/>
        </p:nvSpPr>
        <p:spPr>
          <a:xfrm>
            <a:off x="4070604" y="2662273"/>
            <a:ext cx="4050792" cy="4172532"/>
          </a:xfrm>
          <a:prstGeom prst="rect">
            <a:avLst/>
          </a:prstGeom>
          <a:solidFill>
            <a:schemeClr val="accent4"/>
          </a:solidFill>
          <a:ln w="349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noProof="0"/>
          </a:p>
        </p:txBody>
      </p:sp>
      <p:sp>
        <p:nvSpPr>
          <p:cNvPr id="66" name="Rettangolo 65">
            <a:extLst>
              <a:ext uri="{FF2B5EF4-FFF2-40B4-BE49-F238E27FC236}">
                <a16:creationId xmlns:a16="http://schemas.microsoft.com/office/drawing/2014/main" xmlns="" id="{6DDDE35A-F618-42E2-AA04-F609770EFA37}"/>
              </a:ext>
            </a:extLst>
          </p:cNvPr>
          <p:cNvSpPr/>
          <p:nvPr userDrawn="1"/>
        </p:nvSpPr>
        <p:spPr>
          <a:xfrm>
            <a:off x="8141208" y="2662273"/>
            <a:ext cx="4050792" cy="419316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noProof="0"/>
          </a:p>
        </p:txBody>
      </p:sp>
      <p:sp>
        <p:nvSpPr>
          <p:cNvPr id="2" name="Titolo 1">
            <a:extLst>
              <a:ext uri="{FF2B5EF4-FFF2-40B4-BE49-F238E27FC236}">
                <a16:creationId xmlns:a16="http://schemas.microsoft.com/office/drawing/2014/main" xmlns="" id="{A4AE12D1-08AF-45E9-A34A-BDE9E860BAA2}"/>
              </a:ext>
            </a:extLst>
          </p:cNvPr>
          <p:cNvSpPr>
            <a:spLocks noGrp="1"/>
          </p:cNvSpPr>
          <p:nvPr>
            <p:ph type="title" hasCustomPrompt="1"/>
          </p:nvPr>
        </p:nvSpPr>
        <p:spPr>
          <a:xfrm>
            <a:off x="2074505" y="629616"/>
            <a:ext cx="8042991" cy="1325563"/>
          </a:xfrm>
        </p:spPr>
        <p:txBody>
          <a:bodyPr rtlCol="0" anchor="ctr">
            <a:normAutofit/>
          </a:bodyPr>
          <a:lstStyle>
            <a:lvl1pPr marL="0" algn="ctr" defTabSz="914400" rtl="0" eaLnBrk="1" latinLnBrk="0" hangingPunct="1">
              <a:lnSpc>
                <a:spcPct val="90000"/>
              </a:lnSpc>
              <a:spcBef>
                <a:spcPct val="0"/>
              </a:spcBef>
              <a:buNone/>
              <a:defRPr lang="en-US" sz="3800" b="1" kern="1200" dirty="0">
                <a:solidFill>
                  <a:schemeClr val="bg1"/>
                </a:solidFill>
                <a:latin typeface="+mj-lt"/>
                <a:ea typeface="+mj-ea"/>
                <a:cs typeface="+mj-cs"/>
              </a:defRPr>
            </a:lvl1pPr>
          </a:lstStyle>
          <a:p>
            <a:pPr rtl="0"/>
            <a:r>
              <a:rPr lang="it-IT" noProof="0"/>
              <a:t>Fai clic per modificare il titolo master </a:t>
            </a:r>
          </a:p>
        </p:txBody>
      </p:sp>
      <p:sp>
        <p:nvSpPr>
          <p:cNvPr id="9" name="Rettangolo 8">
            <a:extLst>
              <a:ext uri="{FF2B5EF4-FFF2-40B4-BE49-F238E27FC236}">
                <a16:creationId xmlns:a16="http://schemas.microsoft.com/office/drawing/2014/main" xmlns="" id="{A9801717-EC04-4D9F-BE50-E726ECAC1136}"/>
              </a:ext>
            </a:extLst>
          </p:cNvPr>
          <p:cNvSpPr/>
          <p:nvPr userDrawn="1"/>
        </p:nvSpPr>
        <p:spPr>
          <a:xfrm>
            <a:off x="5017194" y="2467783"/>
            <a:ext cx="365760" cy="36576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noProof="0"/>
          </a:p>
        </p:txBody>
      </p:sp>
      <p:sp>
        <p:nvSpPr>
          <p:cNvPr id="11" name="Rettangolo 10">
            <a:extLst>
              <a:ext uri="{FF2B5EF4-FFF2-40B4-BE49-F238E27FC236}">
                <a16:creationId xmlns:a16="http://schemas.microsoft.com/office/drawing/2014/main" xmlns="" id="{5F1841E8-8EE7-488E-B7DD-D1F23F79128D}"/>
              </a:ext>
            </a:extLst>
          </p:cNvPr>
          <p:cNvSpPr/>
          <p:nvPr userDrawn="1"/>
        </p:nvSpPr>
        <p:spPr>
          <a:xfrm>
            <a:off x="4300452" y="2467783"/>
            <a:ext cx="365760" cy="36576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noProof="0"/>
          </a:p>
        </p:txBody>
      </p:sp>
      <p:sp>
        <p:nvSpPr>
          <p:cNvPr id="13" name="Rettangolo 12">
            <a:extLst>
              <a:ext uri="{FF2B5EF4-FFF2-40B4-BE49-F238E27FC236}">
                <a16:creationId xmlns:a16="http://schemas.microsoft.com/office/drawing/2014/main" xmlns="" id="{44AEF00F-18B6-43AC-BF54-3B4939890FE1}"/>
              </a:ext>
            </a:extLst>
          </p:cNvPr>
          <p:cNvSpPr/>
          <p:nvPr userDrawn="1"/>
        </p:nvSpPr>
        <p:spPr>
          <a:xfrm>
            <a:off x="5375565" y="2467783"/>
            <a:ext cx="365760" cy="36576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noProof="0"/>
          </a:p>
        </p:txBody>
      </p:sp>
      <p:sp>
        <p:nvSpPr>
          <p:cNvPr id="15" name="Rettangolo 14">
            <a:extLst>
              <a:ext uri="{FF2B5EF4-FFF2-40B4-BE49-F238E27FC236}">
                <a16:creationId xmlns:a16="http://schemas.microsoft.com/office/drawing/2014/main" xmlns="" id="{0BC54B6B-8A0E-422F-B2FF-A68441C16904}"/>
              </a:ext>
            </a:extLst>
          </p:cNvPr>
          <p:cNvSpPr/>
          <p:nvPr userDrawn="1"/>
        </p:nvSpPr>
        <p:spPr>
          <a:xfrm>
            <a:off x="3583710" y="2467783"/>
            <a:ext cx="365760" cy="36576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noProof="0"/>
          </a:p>
        </p:txBody>
      </p:sp>
      <p:sp>
        <p:nvSpPr>
          <p:cNvPr id="17" name="Rettangolo 16">
            <a:extLst>
              <a:ext uri="{FF2B5EF4-FFF2-40B4-BE49-F238E27FC236}">
                <a16:creationId xmlns:a16="http://schemas.microsoft.com/office/drawing/2014/main" xmlns="" id="{1602B99D-D623-4FE2-BDFD-A23B43BEBBDD}"/>
              </a:ext>
            </a:extLst>
          </p:cNvPr>
          <p:cNvSpPr/>
          <p:nvPr userDrawn="1"/>
        </p:nvSpPr>
        <p:spPr>
          <a:xfrm>
            <a:off x="2866968" y="2467783"/>
            <a:ext cx="365760" cy="36576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noProof="0"/>
          </a:p>
        </p:txBody>
      </p:sp>
      <p:sp>
        <p:nvSpPr>
          <p:cNvPr id="19" name="Rettangolo 18">
            <a:extLst>
              <a:ext uri="{FF2B5EF4-FFF2-40B4-BE49-F238E27FC236}">
                <a16:creationId xmlns:a16="http://schemas.microsoft.com/office/drawing/2014/main" xmlns="" id="{F4892CE3-43B8-4AF7-8E2E-1E5C2045F89A}"/>
              </a:ext>
            </a:extLst>
          </p:cNvPr>
          <p:cNvSpPr/>
          <p:nvPr userDrawn="1"/>
        </p:nvSpPr>
        <p:spPr>
          <a:xfrm>
            <a:off x="2150226" y="2467783"/>
            <a:ext cx="365760" cy="36576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noProof="0"/>
          </a:p>
        </p:txBody>
      </p:sp>
      <p:sp>
        <p:nvSpPr>
          <p:cNvPr id="21" name="Rettangolo 20">
            <a:extLst>
              <a:ext uri="{FF2B5EF4-FFF2-40B4-BE49-F238E27FC236}">
                <a16:creationId xmlns:a16="http://schemas.microsoft.com/office/drawing/2014/main" xmlns="" id="{53C5002F-39B4-49E5-B179-A5F9A322772D}"/>
              </a:ext>
            </a:extLst>
          </p:cNvPr>
          <p:cNvSpPr/>
          <p:nvPr userDrawn="1"/>
        </p:nvSpPr>
        <p:spPr>
          <a:xfrm>
            <a:off x="3225339" y="2467783"/>
            <a:ext cx="365760" cy="3657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noProof="0"/>
          </a:p>
        </p:txBody>
      </p:sp>
      <p:sp>
        <p:nvSpPr>
          <p:cNvPr id="23" name="Rettangolo 22">
            <a:extLst>
              <a:ext uri="{FF2B5EF4-FFF2-40B4-BE49-F238E27FC236}">
                <a16:creationId xmlns:a16="http://schemas.microsoft.com/office/drawing/2014/main" xmlns="" id="{8847AC63-E8C8-47EF-BDEA-DF587155527B}"/>
              </a:ext>
            </a:extLst>
          </p:cNvPr>
          <p:cNvSpPr/>
          <p:nvPr userDrawn="1"/>
        </p:nvSpPr>
        <p:spPr>
          <a:xfrm>
            <a:off x="1791855" y="2467783"/>
            <a:ext cx="365760" cy="36576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noProof="0"/>
          </a:p>
        </p:txBody>
      </p:sp>
      <p:sp>
        <p:nvSpPr>
          <p:cNvPr id="25" name="Rettangolo 24">
            <a:extLst>
              <a:ext uri="{FF2B5EF4-FFF2-40B4-BE49-F238E27FC236}">
                <a16:creationId xmlns:a16="http://schemas.microsoft.com/office/drawing/2014/main" xmlns="" id="{8EAD15DF-3882-4D15-8A5D-B08B7A32A9B0}"/>
              </a:ext>
            </a:extLst>
          </p:cNvPr>
          <p:cNvSpPr/>
          <p:nvPr userDrawn="1"/>
        </p:nvSpPr>
        <p:spPr>
          <a:xfrm>
            <a:off x="1433484" y="2467783"/>
            <a:ext cx="365760" cy="3657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noProof="0"/>
          </a:p>
        </p:txBody>
      </p:sp>
      <p:sp>
        <p:nvSpPr>
          <p:cNvPr id="27" name="Rettangolo 26">
            <a:extLst>
              <a:ext uri="{FF2B5EF4-FFF2-40B4-BE49-F238E27FC236}">
                <a16:creationId xmlns:a16="http://schemas.microsoft.com/office/drawing/2014/main" xmlns="" id="{73A3B466-F022-4299-8575-4347D62E5ADB}"/>
              </a:ext>
            </a:extLst>
          </p:cNvPr>
          <p:cNvSpPr/>
          <p:nvPr userDrawn="1"/>
        </p:nvSpPr>
        <p:spPr>
          <a:xfrm>
            <a:off x="6092307" y="2467783"/>
            <a:ext cx="365760" cy="36576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noProof="0"/>
          </a:p>
        </p:txBody>
      </p:sp>
      <p:sp>
        <p:nvSpPr>
          <p:cNvPr id="29" name="Rettangolo 28">
            <a:extLst>
              <a:ext uri="{FF2B5EF4-FFF2-40B4-BE49-F238E27FC236}">
                <a16:creationId xmlns:a16="http://schemas.microsoft.com/office/drawing/2014/main" xmlns="" id="{7103BE58-6B70-49F5-8283-BF3B0B35E1D7}"/>
              </a:ext>
            </a:extLst>
          </p:cNvPr>
          <p:cNvSpPr/>
          <p:nvPr userDrawn="1"/>
        </p:nvSpPr>
        <p:spPr>
          <a:xfrm>
            <a:off x="358371" y="2467783"/>
            <a:ext cx="365760" cy="3657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noProof="0"/>
          </a:p>
        </p:txBody>
      </p:sp>
      <p:sp>
        <p:nvSpPr>
          <p:cNvPr id="31" name="Rettangolo 30">
            <a:extLst>
              <a:ext uri="{FF2B5EF4-FFF2-40B4-BE49-F238E27FC236}">
                <a16:creationId xmlns:a16="http://schemas.microsoft.com/office/drawing/2014/main" xmlns="" id="{865F4154-50AA-4593-A86B-2A7A582D30AA}"/>
              </a:ext>
            </a:extLst>
          </p:cNvPr>
          <p:cNvSpPr/>
          <p:nvPr userDrawn="1"/>
        </p:nvSpPr>
        <p:spPr>
          <a:xfrm>
            <a:off x="4658823" y="2467783"/>
            <a:ext cx="365760" cy="3657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noProof="0"/>
          </a:p>
        </p:txBody>
      </p:sp>
      <p:sp>
        <p:nvSpPr>
          <p:cNvPr id="33" name="Rettangolo 32">
            <a:extLst>
              <a:ext uri="{FF2B5EF4-FFF2-40B4-BE49-F238E27FC236}">
                <a16:creationId xmlns:a16="http://schemas.microsoft.com/office/drawing/2014/main" xmlns="" id="{F635667C-FE54-4C6C-81D2-C117F6848A7C}"/>
              </a:ext>
            </a:extLst>
          </p:cNvPr>
          <p:cNvSpPr/>
          <p:nvPr userDrawn="1"/>
        </p:nvSpPr>
        <p:spPr>
          <a:xfrm>
            <a:off x="1075113" y="2467783"/>
            <a:ext cx="365760" cy="36576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noProof="0"/>
          </a:p>
        </p:txBody>
      </p:sp>
      <p:sp>
        <p:nvSpPr>
          <p:cNvPr id="35" name="Rettangolo 34">
            <a:extLst>
              <a:ext uri="{FF2B5EF4-FFF2-40B4-BE49-F238E27FC236}">
                <a16:creationId xmlns:a16="http://schemas.microsoft.com/office/drawing/2014/main" xmlns="" id="{2B327EE7-DDE6-4725-9791-0909802594D4}"/>
              </a:ext>
            </a:extLst>
          </p:cNvPr>
          <p:cNvSpPr/>
          <p:nvPr userDrawn="1"/>
        </p:nvSpPr>
        <p:spPr>
          <a:xfrm>
            <a:off x="2508597" y="2467783"/>
            <a:ext cx="365760" cy="3657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noProof="0"/>
          </a:p>
        </p:txBody>
      </p:sp>
      <p:sp>
        <p:nvSpPr>
          <p:cNvPr id="37" name="Rettangolo 36">
            <a:extLst>
              <a:ext uri="{FF2B5EF4-FFF2-40B4-BE49-F238E27FC236}">
                <a16:creationId xmlns:a16="http://schemas.microsoft.com/office/drawing/2014/main" xmlns="" id="{E880683C-A1F9-41B4-92B6-6690A542A9CA}"/>
              </a:ext>
            </a:extLst>
          </p:cNvPr>
          <p:cNvSpPr/>
          <p:nvPr userDrawn="1"/>
        </p:nvSpPr>
        <p:spPr>
          <a:xfrm>
            <a:off x="716742" y="2467783"/>
            <a:ext cx="365760" cy="3657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noProof="0"/>
          </a:p>
        </p:txBody>
      </p:sp>
      <p:sp>
        <p:nvSpPr>
          <p:cNvPr id="39" name="Rettangolo 38">
            <a:extLst>
              <a:ext uri="{FF2B5EF4-FFF2-40B4-BE49-F238E27FC236}">
                <a16:creationId xmlns:a16="http://schemas.microsoft.com/office/drawing/2014/main" xmlns="" id="{0BF012F1-D588-4F57-88B5-6F5532BADA92}"/>
              </a:ext>
            </a:extLst>
          </p:cNvPr>
          <p:cNvSpPr/>
          <p:nvPr userDrawn="1"/>
        </p:nvSpPr>
        <p:spPr>
          <a:xfrm>
            <a:off x="0" y="2467783"/>
            <a:ext cx="365760" cy="36576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noProof="0"/>
          </a:p>
        </p:txBody>
      </p:sp>
      <p:sp>
        <p:nvSpPr>
          <p:cNvPr id="43" name="Rettangolo 42">
            <a:extLst>
              <a:ext uri="{FF2B5EF4-FFF2-40B4-BE49-F238E27FC236}">
                <a16:creationId xmlns:a16="http://schemas.microsoft.com/office/drawing/2014/main" xmlns="" id="{503FFB96-6B81-475C-995F-610FEC231FEE}"/>
              </a:ext>
            </a:extLst>
          </p:cNvPr>
          <p:cNvSpPr/>
          <p:nvPr userDrawn="1"/>
        </p:nvSpPr>
        <p:spPr>
          <a:xfrm>
            <a:off x="5733936" y="2467783"/>
            <a:ext cx="36576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noProof="0"/>
          </a:p>
        </p:txBody>
      </p:sp>
      <p:sp>
        <p:nvSpPr>
          <p:cNvPr id="47" name="Rettangolo 46">
            <a:extLst>
              <a:ext uri="{FF2B5EF4-FFF2-40B4-BE49-F238E27FC236}">
                <a16:creationId xmlns:a16="http://schemas.microsoft.com/office/drawing/2014/main" xmlns="" id="{3069B2B0-3E3B-4E71-8023-5CEF05BF4DF3}"/>
              </a:ext>
            </a:extLst>
          </p:cNvPr>
          <p:cNvSpPr/>
          <p:nvPr userDrawn="1"/>
        </p:nvSpPr>
        <p:spPr>
          <a:xfrm>
            <a:off x="3942081" y="2467783"/>
            <a:ext cx="365760" cy="3657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noProof="0"/>
          </a:p>
        </p:txBody>
      </p:sp>
      <p:sp>
        <p:nvSpPr>
          <p:cNvPr id="4" name="Rettangolo 3">
            <a:extLst>
              <a:ext uri="{FF2B5EF4-FFF2-40B4-BE49-F238E27FC236}">
                <a16:creationId xmlns:a16="http://schemas.microsoft.com/office/drawing/2014/main" xmlns="" id="{8088EB2E-CD96-47B9-A63A-8D18CCA89512}"/>
              </a:ext>
            </a:extLst>
          </p:cNvPr>
          <p:cNvSpPr/>
          <p:nvPr userDrawn="1"/>
        </p:nvSpPr>
        <p:spPr>
          <a:xfrm>
            <a:off x="11467872" y="2467783"/>
            <a:ext cx="365760" cy="36576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noProof="0"/>
          </a:p>
        </p:txBody>
      </p:sp>
      <p:sp>
        <p:nvSpPr>
          <p:cNvPr id="5" name="Rettangolo 4">
            <a:extLst>
              <a:ext uri="{FF2B5EF4-FFF2-40B4-BE49-F238E27FC236}">
                <a16:creationId xmlns:a16="http://schemas.microsoft.com/office/drawing/2014/main" xmlns="" id="{9338708E-067F-4FA9-BA12-1C4EA2B37A63}"/>
              </a:ext>
            </a:extLst>
          </p:cNvPr>
          <p:cNvSpPr/>
          <p:nvPr userDrawn="1"/>
        </p:nvSpPr>
        <p:spPr>
          <a:xfrm>
            <a:off x="10751130" y="2467783"/>
            <a:ext cx="365760" cy="36576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noProof="0"/>
          </a:p>
        </p:txBody>
      </p:sp>
      <p:sp>
        <p:nvSpPr>
          <p:cNvPr id="6" name="Rettangolo 5">
            <a:extLst>
              <a:ext uri="{FF2B5EF4-FFF2-40B4-BE49-F238E27FC236}">
                <a16:creationId xmlns:a16="http://schemas.microsoft.com/office/drawing/2014/main" xmlns="" id="{6E35FFEA-E06D-408B-A778-0B32F03EFF9F}"/>
              </a:ext>
            </a:extLst>
          </p:cNvPr>
          <p:cNvSpPr/>
          <p:nvPr userDrawn="1"/>
        </p:nvSpPr>
        <p:spPr>
          <a:xfrm>
            <a:off x="11826240" y="2467783"/>
            <a:ext cx="365760" cy="36576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noProof="0"/>
          </a:p>
        </p:txBody>
      </p:sp>
      <p:sp>
        <p:nvSpPr>
          <p:cNvPr id="7" name="Rettangolo 6">
            <a:extLst>
              <a:ext uri="{FF2B5EF4-FFF2-40B4-BE49-F238E27FC236}">
                <a16:creationId xmlns:a16="http://schemas.microsoft.com/office/drawing/2014/main" xmlns="" id="{EA48561E-6688-489C-BA9B-9C5D3AD90706}"/>
              </a:ext>
            </a:extLst>
          </p:cNvPr>
          <p:cNvSpPr/>
          <p:nvPr userDrawn="1"/>
        </p:nvSpPr>
        <p:spPr>
          <a:xfrm>
            <a:off x="10034388" y="2467783"/>
            <a:ext cx="365760" cy="36576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noProof="0"/>
          </a:p>
        </p:txBody>
      </p:sp>
      <p:sp>
        <p:nvSpPr>
          <p:cNvPr id="10" name="Rettangolo 9">
            <a:extLst>
              <a:ext uri="{FF2B5EF4-FFF2-40B4-BE49-F238E27FC236}">
                <a16:creationId xmlns:a16="http://schemas.microsoft.com/office/drawing/2014/main" xmlns="" id="{9D6BE74A-DCDC-4736-A000-7680D880DF04}"/>
              </a:ext>
            </a:extLst>
          </p:cNvPr>
          <p:cNvSpPr/>
          <p:nvPr userDrawn="1"/>
        </p:nvSpPr>
        <p:spPr>
          <a:xfrm>
            <a:off x="9317646" y="2467783"/>
            <a:ext cx="365760" cy="36576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noProof="0"/>
          </a:p>
        </p:txBody>
      </p:sp>
      <p:sp>
        <p:nvSpPr>
          <p:cNvPr id="12" name="Rettangolo 11">
            <a:extLst>
              <a:ext uri="{FF2B5EF4-FFF2-40B4-BE49-F238E27FC236}">
                <a16:creationId xmlns:a16="http://schemas.microsoft.com/office/drawing/2014/main" xmlns="" id="{55030A29-CB1B-4217-961C-E14F3593D004}"/>
              </a:ext>
            </a:extLst>
          </p:cNvPr>
          <p:cNvSpPr/>
          <p:nvPr userDrawn="1"/>
        </p:nvSpPr>
        <p:spPr>
          <a:xfrm>
            <a:off x="8600904" y="2467783"/>
            <a:ext cx="365760" cy="36576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noProof="0"/>
          </a:p>
        </p:txBody>
      </p:sp>
      <p:sp>
        <p:nvSpPr>
          <p:cNvPr id="14" name="Rettangolo 13">
            <a:extLst>
              <a:ext uri="{FF2B5EF4-FFF2-40B4-BE49-F238E27FC236}">
                <a16:creationId xmlns:a16="http://schemas.microsoft.com/office/drawing/2014/main" xmlns="" id="{6D0C4995-9291-4EC8-9EE7-99138E697D86}"/>
              </a:ext>
            </a:extLst>
          </p:cNvPr>
          <p:cNvSpPr/>
          <p:nvPr userDrawn="1"/>
        </p:nvSpPr>
        <p:spPr>
          <a:xfrm>
            <a:off x="9676017" y="2467783"/>
            <a:ext cx="365760" cy="3657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noProof="0"/>
          </a:p>
        </p:txBody>
      </p:sp>
      <p:sp>
        <p:nvSpPr>
          <p:cNvPr id="16" name="Rettangolo 15">
            <a:extLst>
              <a:ext uri="{FF2B5EF4-FFF2-40B4-BE49-F238E27FC236}">
                <a16:creationId xmlns:a16="http://schemas.microsoft.com/office/drawing/2014/main" xmlns="" id="{F3F7B342-9394-4E5F-BE39-DC03310AD81F}"/>
              </a:ext>
            </a:extLst>
          </p:cNvPr>
          <p:cNvSpPr/>
          <p:nvPr userDrawn="1"/>
        </p:nvSpPr>
        <p:spPr>
          <a:xfrm>
            <a:off x="8242533" y="2467783"/>
            <a:ext cx="365760" cy="36576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noProof="0"/>
          </a:p>
        </p:txBody>
      </p:sp>
      <p:sp>
        <p:nvSpPr>
          <p:cNvPr id="18" name="Rettangolo 17">
            <a:extLst>
              <a:ext uri="{FF2B5EF4-FFF2-40B4-BE49-F238E27FC236}">
                <a16:creationId xmlns:a16="http://schemas.microsoft.com/office/drawing/2014/main" xmlns="" id="{9D4940C5-39A1-40E8-8A26-EDA81A5FF6E2}"/>
              </a:ext>
            </a:extLst>
          </p:cNvPr>
          <p:cNvSpPr/>
          <p:nvPr userDrawn="1"/>
        </p:nvSpPr>
        <p:spPr>
          <a:xfrm>
            <a:off x="7884162" y="2467783"/>
            <a:ext cx="365760" cy="3657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noProof="0"/>
          </a:p>
        </p:txBody>
      </p:sp>
      <p:sp>
        <p:nvSpPr>
          <p:cNvPr id="22" name="Rettangolo 21">
            <a:extLst>
              <a:ext uri="{FF2B5EF4-FFF2-40B4-BE49-F238E27FC236}">
                <a16:creationId xmlns:a16="http://schemas.microsoft.com/office/drawing/2014/main" xmlns="" id="{0F268A38-2DB0-40ED-A3BD-7B0DBF3DC185}"/>
              </a:ext>
            </a:extLst>
          </p:cNvPr>
          <p:cNvSpPr/>
          <p:nvPr userDrawn="1"/>
        </p:nvSpPr>
        <p:spPr>
          <a:xfrm>
            <a:off x="6809049" y="2467783"/>
            <a:ext cx="36576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noProof="0"/>
          </a:p>
        </p:txBody>
      </p:sp>
      <p:sp>
        <p:nvSpPr>
          <p:cNvPr id="24" name="Rettangolo 23">
            <a:extLst>
              <a:ext uri="{FF2B5EF4-FFF2-40B4-BE49-F238E27FC236}">
                <a16:creationId xmlns:a16="http://schemas.microsoft.com/office/drawing/2014/main" xmlns="" id="{9222658B-4E93-40D4-8683-4BFDB7FD28AC}"/>
              </a:ext>
            </a:extLst>
          </p:cNvPr>
          <p:cNvSpPr/>
          <p:nvPr userDrawn="1"/>
        </p:nvSpPr>
        <p:spPr>
          <a:xfrm>
            <a:off x="11109501" y="2467783"/>
            <a:ext cx="365760" cy="3657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noProof="0"/>
          </a:p>
        </p:txBody>
      </p:sp>
      <p:sp>
        <p:nvSpPr>
          <p:cNvPr id="51" name="Rettangolo 50">
            <a:extLst>
              <a:ext uri="{FF2B5EF4-FFF2-40B4-BE49-F238E27FC236}">
                <a16:creationId xmlns:a16="http://schemas.microsoft.com/office/drawing/2014/main" xmlns="" id="{CE94E203-4D9D-4315-811B-6AEBDA949895}"/>
              </a:ext>
            </a:extLst>
          </p:cNvPr>
          <p:cNvSpPr/>
          <p:nvPr userDrawn="1"/>
        </p:nvSpPr>
        <p:spPr>
          <a:xfrm>
            <a:off x="7525791" y="2467783"/>
            <a:ext cx="365760" cy="36576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noProof="0"/>
          </a:p>
        </p:txBody>
      </p:sp>
      <p:sp>
        <p:nvSpPr>
          <p:cNvPr id="53" name="Rettangolo 52">
            <a:extLst>
              <a:ext uri="{FF2B5EF4-FFF2-40B4-BE49-F238E27FC236}">
                <a16:creationId xmlns:a16="http://schemas.microsoft.com/office/drawing/2014/main" xmlns="" id="{958DF5A4-693E-486D-BAB8-69D0BDAE74CE}"/>
              </a:ext>
            </a:extLst>
          </p:cNvPr>
          <p:cNvSpPr/>
          <p:nvPr userDrawn="1"/>
        </p:nvSpPr>
        <p:spPr>
          <a:xfrm>
            <a:off x="8959275" y="2467783"/>
            <a:ext cx="365760" cy="3657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noProof="0"/>
          </a:p>
        </p:txBody>
      </p:sp>
      <p:sp>
        <p:nvSpPr>
          <p:cNvPr id="55" name="Rettangolo 54">
            <a:extLst>
              <a:ext uri="{FF2B5EF4-FFF2-40B4-BE49-F238E27FC236}">
                <a16:creationId xmlns:a16="http://schemas.microsoft.com/office/drawing/2014/main" xmlns="" id="{2FBA4F83-ED0B-439D-983D-DBBFB23D2612}"/>
              </a:ext>
            </a:extLst>
          </p:cNvPr>
          <p:cNvSpPr/>
          <p:nvPr userDrawn="1"/>
        </p:nvSpPr>
        <p:spPr>
          <a:xfrm>
            <a:off x="7167420" y="2467783"/>
            <a:ext cx="365760" cy="36576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noProof="0"/>
          </a:p>
        </p:txBody>
      </p:sp>
      <p:sp>
        <p:nvSpPr>
          <p:cNvPr id="57" name="Rettangolo 56">
            <a:extLst>
              <a:ext uri="{FF2B5EF4-FFF2-40B4-BE49-F238E27FC236}">
                <a16:creationId xmlns:a16="http://schemas.microsoft.com/office/drawing/2014/main" xmlns="" id="{3EB3F76F-9FC5-454E-9B4F-C471289878CD}"/>
              </a:ext>
            </a:extLst>
          </p:cNvPr>
          <p:cNvSpPr/>
          <p:nvPr userDrawn="1"/>
        </p:nvSpPr>
        <p:spPr>
          <a:xfrm>
            <a:off x="6450678" y="2467783"/>
            <a:ext cx="365760" cy="36576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noProof="0"/>
          </a:p>
        </p:txBody>
      </p:sp>
      <p:sp>
        <p:nvSpPr>
          <p:cNvPr id="61" name="Rettangolo 60">
            <a:extLst>
              <a:ext uri="{FF2B5EF4-FFF2-40B4-BE49-F238E27FC236}">
                <a16:creationId xmlns:a16="http://schemas.microsoft.com/office/drawing/2014/main" xmlns="" id="{91B303D9-4182-4C78-A463-7ED50F26193B}"/>
              </a:ext>
            </a:extLst>
          </p:cNvPr>
          <p:cNvSpPr/>
          <p:nvPr userDrawn="1"/>
        </p:nvSpPr>
        <p:spPr>
          <a:xfrm>
            <a:off x="10392759" y="2467783"/>
            <a:ext cx="365760" cy="3657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noProof="0"/>
          </a:p>
        </p:txBody>
      </p:sp>
      <p:sp>
        <p:nvSpPr>
          <p:cNvPr id="67" name="Segnaposto testo 2">
            <a:extLst>
              <a:ext uri="{FF2B5EF4-FFF2-40B4-BE49-F238E27FC236}">
                <a16:creationId xmlns:a16="http://schemas.microsoft.com/office/drawing/2014/main" xmlns="" id="{EF16DA6B-95E3-47E1-84FF-3BC278B41388}"/>
              </a:ext>
            </a:extLst>
          </p:cNvPr>
          <p:cNvSpPr>
            <a:spLocks noGrp="1"/>
          </p:cNvSpPr>
          <p:nvPr>
            <p:ph type="body" idx="10" hasCustomPrompt="1"/>
          </p:nvPr>
        </p:nvSpPr>
        <p:spPr>
          <a:xfrm>
            <a:off x="956168" y="4922388"/>
            <a:ext cx="2176974" cy="566511"/>
          </a:xfrm>
        </p:spPr>
        <p:txBody>
          <a:bodyPr lIns="0" rtlCol="0">
            <a:noAutofit/>
          </a:bodyPr>
          <a:lstStyle>
            <a:lvl1pPr marL="0" indent="0" algn="ctr">
              <a:lnSpc>
                <a:spcPct val="100000"/>
              </a:lnSpc>
              <a:buNone/>
              <a:defRPr lang="en-US" sz="1600" kern="1200" dirty="0">
                <a:solidFill>
                  <a:schemeClr val="bg1"/>
                </a:solidFill>
                <a:latin typeface="+mn-lt"/>
                <a:ea typeface="+mn-ea"/>
                <a:cs typeface="+mn-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it-IT" noProof="0"/>
              <a:t>Fare clic per modificare lo stile del titolo</a:t>
            </a:r>
          </a:p>
        </p:txBody>
      </p:sp>
      <p:sp>
        <p:nvSpPr>
          <p:cNvPr id="68" name="Segnaposto immagine online 4">
            <a:extLst>
              <a:ext uri="{FF2B5EF4-FFF2-40B4-BE49-F238E27FC236}">
                <a16:creationId xmlns:a16="http://schemas.microsoft.com/office/drawing/2014/main" xmlns="" id="{CAAD9B35-EE81-48EC-8761-181F054A07C5}"/>
              </a:ext>
            </a:extLst>
          </p:cNvPr>
          <p:cNvSpPr>
            <a:spLocks noGrp="1"/>
          </p:cNvSpPr>
          <p:nvPr>
            <p:ph type="clipArt" sz="quarter" idx="11"/>
          </p:nvPr>
        </p:nvSpPr>
        <p:spPr>
          <a:xfrm>
            <a:off x="1668302" y="3911001"/>
            <a:ext cx="747216" cy="747216"/>
          </a:xfrm>
        </p:spPr>
        <p:txBody>
          <a:bodyPr rtlCol="0">
            <a:normAutofit/>
          </a:bodyPr>
          <a:lstStyle>
            <a:lvl1pPr>
              <a:defRPr sz="1000">
                <a:solidFill>
                  <a:schemeClr val="bg1"/>
                </a:solidFill>
              </a:defRPr>
            </a:lvl1pPr>
          </a:lstStyle>
          <a:p>
            <a:pPr rtl="0"/>
            <a:endParaRPr lang="it-IT" noProof="0"/>
          </a:p>
        </p:txBody>
      </p:sp>
      <p:sp>
        <p:nvSpPr>
          <p:cNvPr id="69" name="Segnaposto testo 2">
            <a:extLst>
              <a:ext uri="{FF2B5EF4-FFF2-40B4-BE49-F238E27FC236}">
                <a16:creationId xmlns:a16="http://schemas.microsoft.com/office/drawing/2014/main" xmlns="" id="{BDA65F58-E1F7-44CA-BD9C-34919803B82A}"/>
              </a:ext>
            </a:extLst>
          </p:cNvPr>
          <p:cNvSpPr>
            <a:spLocks noGrp="1"/>
          </p:cNvSpPr>
          <p:nvPr>
            <p:ph type="body" idx="12" hasCustomPrompt="1"/>
          </p:nvPr>
        </p:nvSpPr>
        <p:spPr>
          <a:xfrm>
            <a:off x="4969746" y="4922388"/>
            <a:ext cx="2176974" cy="566511"/>
          </a:xfrm>
        </p:spPr>
        <p:txBody>
          <a:bodyPr lIns="0" rtlCol="0">
            <a:noAutofit/>
          </a:bodyPr>
          <a:lstStyle>
            <a:lvl1pPr marL="0" indent="0" algn="ctr">
              <a:lnSpc>
                <a:spcPct val="100000"/>
              </a:lnSpc>
              <a:buNone/>
              <a:defRPr lang="en-US" sz="1600" kern="1200" dirty="0">
                <a:solidFill>
                  <a:schemeClr val="bg1"/>
                </a:solidFill>
                <a:latin typeface="+mn-lt"/>
                <a:ea typeface="+mn-ea"/>
                <a:cs typeface="+mn-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it-IT" noProof="0"/>
              <a:t>Fare clic per modificare lo stile del titolo</a:t>
            </a:r>
          </a:p>
        </p:txBody>
      </p:sp>
      <p:sp>
        <p:nvSpPr>
          <p:cNvPr id="70" name="Segnaposto immagine online 4">
            <a:extLst>
              <a:ext uri="{FF2B5EF4-FFF2-40B4-BE49-F238E27FC236}">
                <a16:creationId xmlns:a16="http://schemas.microsoft.com/office/drawing/2014/main" xmlns="" id="{0FC3B20B-4758-4A42-8F93-33F464E4670F}"/>
              </a:ext>
            </a:extLst>
          </p:cNvPr>
          <p:cNvSpPr>
            <a:spLocks noGrp="1"/>
          </p:cNvSpPr>
          <p:nvPr>
            <p:ph type="clipArt" sz="quarter" idx="13"/>
          </p:nvPr>
        </p:nvSpPr>
        <p:spPr>
          <a:xfrm>
            <a:off x="5681880" y="3911001"/>
            <a:ext cx="747216" cy="747216"/>
          </a:xfrm>
        </p:spPr>
        <p:txBody>
          <a:bodyPr rtlCol="0">
            <a:normAutofit/>
          </a:bodyPr>
          <a:lstStyle>
            <a:lvl1pPr>
              <a:defRPr sz="1000">
                <a:solidFill>
                  <a:schemeClr val="bg1"/>
                </a:solidFill>
              </a:defRPr>
            </a:lvl1pPr>
          </a:lstStyle>
          <a:p>
            <a:pPr rtl="0"/>
            <a:endParaRPr lang="it-IT" noProof="0"/>
          </a:p>
        </p:txBody>
      </p:sp>
      <p:sp>
        <p:nvSpPr>
          <p:cNvPr id="72" name="Segnaposto testo 2">
            <a:extLst>
              <a:ext uri="{FF2B5EF4-FFF2-40B4-BE49-F238E27FC236}">
                <a16:creationId xmlns:a16="http://schemas.microsoft.com/office/drawing/2014/main" xmlns="" id="{3235C0E0-A540-41F6-8358-8E19E9EFBA01}"/>
              </a:ext>
            </a:extLst>
          </p:cNvPr>
          <p:cNvSpPr>
            <a:spLocks noGrp="1"/>
          </p:cNvSpPr>
          <p:nvPr>
            <p:ph type="body" idx="14" hasCustomPrompt="1"/>
          </p:nvPr>
        </p:nvSpPr>
        <p:spPr>
          <a:xfrm>
            <a:off x="9050970" y="4922388"/>
            <a:ext cx="2176974" cy="566511"/>
          </a:xfrm>
        </p:spPr>
        <p:txBody>
          <a:bodyPr lIns="0" rtlCol="0">
            <a:noAutofit/>
          </a:bodyPr>
          <a:lstStyle>
            <a:lvl1pPr marL="0" indent="0" algn="ctr">
              <a:lnSpc>
                <a:spcPct val="100000"/>
              </a:lnSpc>
              <a:buNone/>
              <a:defRPr lang="en-US" sz="1600" kern="1200" dirty="0">
                <a:solidFill>
                  <a:schemeClr val="bg1"/>
                </a:solidFill>
                <a:latin typeface="+mn-lt"/>
                <a:ea typeface="+mn-ea"/>
                <a:cs typeface="+mn-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it-IT" noProof="0"/>
              <a:t>Fare clic per modificare lo stile del titolo</a:t>
            </a:r>
          </a:p>
        </p:txBody>
      </p:sp>
      <p:sp>
        <p:nvSpPr>
          <p:cNvPr id="73" name="Segnaposto immagine online 4">
            <a:extLst>
              <a:ext uri="{FF2B5EF4-FFF2-40B4-BE49-F238E27FC236}">
                <a16:creationId xmlns:a16="http://schemas.microsoft.com/office/drawing/2014/main" xmlns="" id="{D16285A0-0824-4A0A-892F-2ABEEB9CAC28}"/>
              </a:ext>
            </a:extLst>
          </p:cNvPr>
          <p:cNvSpPr>
            <a:spLocks noGrp="1"/>
          </p:cNvSpPr>
          <p:nvPr>
            <p:ph type="clipArt" sz="quarter" idx="15"/>
          </p:nvPr>
        </p:nvSpPr>
        <p:spPr>
          <a:xfrm>
            <a:off x="9763104" y="3911001"/>
            <a:ext cx="747216" cy="747216"/>
          </a:xfrm>
        </p:spPr>
        <p:txBody>
          <a:bodyPr rtlCol="0">
            <a:normAutofit/>
          </a:bodyPr>
          <a:lstStyle>
            <a:lvl1pPr>
              <a:defRPr sz="1000">
                <a:solidFill>
                  <a:schemeClr val="bg1"/>
                </a:solidFill>
              </a:defRPr>
            </a:lvl1pPr>
          </a:lstStyle>
          <a:p>
            <a:pPr rtl="0"/>
            <a:endParaRPr lang="it-IT" noProof="0"/>
          </a:p>
        </p:txBody>
      </p:sp>
      <p:sp>
        <p:nvSpPr>
          <p:cNvPr id="74" name="Segnaposto data 3">
            <a:extLst>
              <a:ext uri="{FF2B5EF4-FFF2-40B4-BE49-F238E27FC236}">
                <a16:creationId xmlns:a16="http://schemas.microsoft.com/office/drawing/2014/main" xmlns="" id="{403A449B-E2DB-41B6-A150-A5C66BE78D0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900">
                <a:solidFill>
                  <a:schemeClr val="accent1">
                    <a:lumMod val="20000"/>
                    <a:lumOff val="80000"/>
                  </a:schemeClr>
                </a:solidFill>
              </a:defRPr>
            </a:lvl1pPr>
          </a:lstStyle>
          <a:p>
            <a:pPr rtl="0"/>
            <a:r>
              <a:rPr lang="it-IT" noProof="0"/>
              <a:t>13/7/20XX</a:t>
            </a:r>
          </a:p>
        </p:txBody>
      </p:sp>
      <p:sp>
        <p:nvSpPr>
          <p:cNvPr id="75" name="Segnaposto piè di pagina 4">
            <a:extLst>
              <a:ext uri="{FF2B5EF4-FFF2-40B4-BE49-F238E27FC236}">
                <a16:creationId xmlns:a16="http://schemas.microsoft.com/office/drawing/2014/main" xmlns="" id="{1D45A931-0FDA-46B3-A78A-EDB46C29F3B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900">
                <a:solidFill>
                  <a:schemeClr val="accent4">
                    <a:lumMod val="20000"/>
                    <a:lumOff val="80000"/>
                  </a:schemeClr>
                </a:solidFill>
              </a:defRPr>
            </a:lvl1pPr>
          </a:lstStyle>
          <a:p>
            <a:pPr rtl="0"/>
            <a:r>
              <a:rPr lang="it-IT" noProof="0"/>
              <a:t>Presentazione per conferenza</a:t>
            </a:r>
          </a:p>
        </p:txBody>
      </p:sp>
      <p:sp>
        <p:nvSpPr>
          <p:cNvPr id="76" name="Segnaposto numero diapositiva 5">
            <a:extLst>
              <a:ext uri="{FF2B5EF4-FFF2-40B4-BE49-F238E27FC236}">
                <a16:creationId xmlns:a16="http://schemas.microsoft.com/office/drawing/2014/main" xmlns="" id="{43592334-BF43-483B-9ED5-B96DF770B5A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900">
                <a:solidFill>
                  <a:schemeClr val="accent3">
                    <a:lumMod val="20000"/>
                    <a:lumOff val="80000"/>
                  </a:schemeClr>
                </a:solidFill>
              </a:defRPr>
            </a:lvl1pPr>
          </a:lstStyle>
          <a:p>
            <a:pPr rtl="0"/>
            <a:fld id="{B5CEABB6-07DC-46E8-9B57-56EC44A396E5}" type="slidenum">
              <a:rPr lang="it-IT" noProof="0" smtClean="0"/>
              <a:pPr/>
              <a:t>‹N›</a:t>
            </a:fld>
            <a:endParaRPr lang="it-IT" noProof="0"/>
          </a:p>
        </p:txBody>
      </p:sp>
    </p:spTree>
    <p:extLst>
      <p:ext uri="{BB962C8B-B14F-4D97-AF65-F5344CB8AC3E}">
        <p14:creationId xmlns:p14="http://schemas.microsoft.com/office/powerpoint/2010/main" val="42734308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Content Placeholder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248EDEBA-E7FE-4149-9CBF-F5BDEBCD6C7D}" type="datetimeFigureOut">
              <a:rPr lang="it-IT" smtClean="0"/>
              <a:t>03/07/2025</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D49E5AEB-3489-47DF-A632-CDA9322E991A}" type="slidenum">
              <a:rPr lang="it-IT" smtClean="0"/>
              <a:t>‹N›</a:t>
            </a:fld>
            <a:endParaRPr lang="it-IT"/>
          </a:p>
        </p:txBody>
      </p:sp>
    </p:spTree>
    <p:extLst>
      <p:ext uri="{BB962C8B-B14F-4D97-AF65-F5344CB8AC3E}">
        <p14:creationId xmlns:p14="http://schemas.microsoft.com/office/powerpoint/2010/main" val="37368878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Date Placeholder 3"/>
          <p:cNvSpPr>
            <a:spLocks noGrp="1"/>
          </p:cNvSpPr>
          <p:nvPr>
            <p:ph type="dt" sz="half" idx="10"/>
          </p:nvPr>
        </p:nvSpPr>
        <p:spPr/>
        <p:txBody>
          <a:bodyPr/>
          <a:lstStyle/>
          <a:p>
            <a:fld id="{248EDEBA-E7FE-4149-9CBF-F5BDEBCD6C7D}" type="datetimeFigureOut">
              <a:rPr lang="it-IT" smtClean="0"/>
              <a:t>03/07/2025</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D49E5AEB-3489-47DF-A632-CDA9322E991A}" type="slidenum">
              <a:rPr lang="it-IT" smtClean="0"/>
              <a:t>‹N›</a:t>
            </a:fld>
            <a:endParaRPr lang="it-IT"/>
          </a:p>
        </p:txBody>
      </p:sp>
    </p:spTree>
    <p:extLst>
      <p:ext uri="{BB962C8B-B14F-4D97-AF65-F5344CB8AC3E}">
        <p14:creationId xmlns:p14="http://schemas.microsoft.com/office/powerpoint/2010/main" val="42711710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Date Placeholder 4"/>
          <p:cNvSpPr>
            <a:spLocks noGrp="1"/>
          </p:cNvSpPr>
          <p:nvPr>
            <p:ph type="dt" sz="half" idx="10"/>
          </p:nvPr>
        </p:nvSpPr>
        <p:spPr/>
        <p:txBody>
          <a:bodyPr/>
          <a:lstStyle/>
          <a:p>
            <a:fld id="{248EDEBA-E7FE-4149-9CBF-F5BDEBCD6C7D}" type="datetimeFigureOut">
              <a:rPr lang="it-IT" smtClean="0"/>
              <a:t>03/07/2025</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D49E5AEB-3489-47DF-A632-CDA9322E991A}" type="slidenum">
              <a:rPr lang="it-IT" smtClean="0"/>
              <a:t>‹N›</a:t>
            </a:fld>
            <a:endParaRPr lang="it-IT"/>
          </a:p>
        </p:txBody>
      </p:sp>
    </p:spTree>
    <p:extLst>
      <p:ext uri="{BB962C8B-B14F-4D97-AF65-F5344CB8AC3E}">
        <p14:creationId xmlns:p14="http://schemas.microsoft.com/office/powerpoint/2010/main" val="33754698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7" name="Date Placeholder 6"/>
          <p:cNvSpPr>
            <a:spLocks noGrp="1"/>
          </p:cNvSpPr>
          <p:nvPr>
            <p:ph type="dt" sz="half" idx="10"/>
          </p:nvPr>
        </p:nvSpPr>
        <p:spPr/>
        <p:txBody>
          <a:bodyPr/>
          <a:lstStyle/>
          <a:p>
            <a:fld id="{248EDEBA-E7FE-4149-9CBF-F5BDEBCD6C7D}" type="datetimeFigureOut">
              <a:rPr lang="it-IT" smtClean="0"/>
              <a:t>03/07/2025</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D49E5AEB-3489-47DF-A632-CDA9322E991A}" type="slidenum">
              <a:rPr lang="it-IT" smtClean="0"/>
              <a:t>‹N›</a:t>
            </a:fld>
            <a:endParaRPr lang="it-IT"/>
          </a:p>
        </p:txBody>
      </p:sp>
    </p:spTree>
    <p:extLst>
      <p:ext uri="{BB962C8B-B14F-4D97-AF65-F5344CB8AC3E}">
        <p14:creationId xmlns:p14="http://schemas.microsoft.com/office/powerpoint/2010/main" val="25497625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7" name="Date Placeholder 2"/>
          <p:cNvSpPr>
            <a:spLocks noGrp="1"/>
          </p:cNvSpPr>
          <p:nvPr>
            <p:ph type="dt" sz="half" idx="10"/>
          </p:nvPr>
        </p:nvSpPr>
        <p:spPr/>
        <p:txBody>
          <a:bodyPr/>
          <a:lstStyle/>
          <a:p>
            <a:fld id="{248EDEBA-E7FE-4149-9CBF-F5BDEBCD6C7D}" type="datetimeFigureOut">
              <a:rPr lang="it-IT" smtClean="0"/>
              <a:t>03/07/2025</a:t>
            </a:fld>
            <a:endParaRPr lang="it-IT"/>
          </a:p>
        </p:txBody>
      </p:sp>
      <p:sp>
        <p:nvSpPr>
          <p:cNvPr id="5" name="Footer Placeholder 3"/>
          <p:cNvSpPr>
            <a:spLocks noGrp="1"/>
          </p:cNvSpPr>
          <p:nvPr>
            <p:ph type="ftr" sz="quarter" idx="11"/>
          </p:nvPr>
        </p:nvSpPr>
        <p:spPr/>
        <p:txBody>
          <a:bodyPr/>
          <a:lstStyle/>
          <a:p>
            <a:endParaRPr lang="it-IT"/>
          </a:p>
        </p:txBody>
      </p:sp>
      <p:sp>
        <p:nvSpPr>
          <p:cNvPr id="6" name="Slide Number Placeholder 4"/>
          <p:cNvSpPr>
            <a:spLocks noGrp="1"/>
          </p:cNvSpPr>
          <p:nvPr>
            <p:ph type="sldNum" sz="quarter" idx="12"/>
          </p:nvPr>
        </p:nvSpPr>
        <p:spPr/>
        <p:txBody>
          <a:bodyPr/>
          <a:lstStyle/>
          <a:p>
            <a:fld id="{D49E5AEB-3489-47DF-A632-CDA9322E991A}" type="slidenum">
              <a:rPr lang="it-IT" smtClean="0"/>
              <a:t>‹N›</a:t>
            </a:fld>
            <a:endParaRPr lang="it-IT"/>
          </a:p>
        </p:txBody>
      </p:sp>
    </p:spTree>
    <p:extLst>
      <p:ext uri="{BB962C8B-B14F-4D97-AF65-F5344CB8AC3E}">
        <p14:creationId xmlns:p14="http://schemas.microsoft.com/office/powerpoint/2010/main" val="11946774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248EDEBA-E7FE-4149-9CBF-F5BDEBCD6C7D}" type="datetimeFigureOut">
              <a:rPr lang="it-IT" smtClean="0"/>
              <a:t>03/07/2025</a:t>
            </a:fld>
            <a:endParaRPr lang="it-IT"/>
          </a:p>
        </p:txBody>
      </p:sp>
      <p:sp>
        <p:nvSpPr>
          <p:cNvPr id="5" name="Footer Placeholder 2"/>
          <p:cNvSpPr>
            <a:spLocks noGrp="1"/>
          </p:cNvSpPr>
          <p:nvPr>
            <p:ph type="ftr" sz="quarter" idx="11"/>
          </p:nvPr>
        </p:nvSpPr>
        <p:spPr/>
        <p:txBody>
          <a:bodyPr/>
          <a:lstStyle/>
          <a:p>
            <a:endParaRPr lang="it-IT"/>
          </a:p>
        </p:txBody>
      </p:sp>
      <p:sp>
        <p:nvSpPr>
          <p:cNvPr id="6" name="Slide Number Placeholder 3"/>
          <p:cNvSpPr>
            <a:spLocks noGrp="1"/>
          </p:cNvSpPr>
          <p:nvPr>
            <p:ph type="sldNum" sz="quarter" idx="12"/>
          </p:nvPr>
        </p:nvSpPr>
        <p:spPr/>
        <p:txBody>
          <a:bodyPr/>
          <a:lstStyle/>
          <a:p>
            <a:fld id="{D49E5AEB-3489-47DF-A632-CDA9322E991A}" type="slidenum">
              <a:rPr lang="it-IT" smtClean="0"/>
              <a:t>‹N›</a:t>
            </a:fld>
            <a:endParaRPr lang="it-IT"/>
          </a:p>
        </p:txBody>
      </p:sp>
    </p:spTree>
    <p:extLst>
      <p:ext uri="{BB962C8B-B14F-4D97-AF65-F5344CB8AC3E}">
        <p14:creationId xmlns:p14="http://schemas.microsoft.com/office/powerpoint/2010/main" val="38426694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3401064" cy="1447800"/>
          </a:xfrm>
        </p:spPr>
        <p:txBody>
          <a:bodyPr anchor="b"/>
          <a:lstStyle>
            <a:lvl1pPr algn="l">
              <a:defRPr sz="2400" b="0"/>
            </a:lvl1pPr>
          </a:lstStyle>
          <a:p>
            <a:r>
              <a:rPr lang="it-IT" smtClean="0"/>
              <a:t>Fare clic per modificare lo stile del titolo</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Text Placeholder 3"/>
          <p:cNvSpPr>
            <a:spLocks noGrp="1"/>
          </p:cNvSpPr>
          <p:nvPr>
            <p:ph type="body" sz="half" idx="2"/>
          </p:nvPr>
        </p:nvSpPr>
        <p:spPr>
          <a:xfrm>
            <a:off x="1154954"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7" name="Date Placeholder 4"/>
          <p:cNvSpPr>
            <a:spLocks noGrp="1"/>
          </p:cNvSpPr>
          <p:nvPr>
            <p:ph type="dt" sz="half" idx="10"/>
          </p:nvPr>
        </p:nvSpPr>
        <p:spPr/>
        <p:txBody>
          <a:bodyPr/>
          <a:lstStyle/>
          <a:p>
            <a:fld id="{248EDEBA-E7FE-4149-9CBF-F5BDEBCD6C7D}" type="datetimeFigureOut">
              <a:rPr lang="it-IT" smtClean="0"/>
              <a:t>03/07/2025</a:t>
            </a:fld>
            <a:endParaRPr lang="it-IT"/>
          </a:p>
        </p:txBody>
      </p:sp>
      <p:sp>
        <p:nvSpPr>
          <p:cNvPr id="5" name="Footer Placeholder 5"/>
          <p:cNvSpPr>
            <a:spLocks noGrp="1"/>
          </p:cNvSpPr>
          <p:nvPr>
            <p:ph type="ftr" sz="quarter" idx="11"/>
          </p:nvPr>
        </p:nvSpPr>
        <p:spPr/>
        <p:txBody>
          <a:bodyPr/>
          <a:lstStyle/>
          <a:p>
            <a:endParaRPr lang="it-IT"/>
          </a:p>
        </p:txBody>
      </p:sp>
      <p:sp>
        <p:nvSpPr>
          <p:cNvPr id="6" name="Slide Number Placeholder 6"/>
          <p:cNvSpPr>
            <a:spLocks noGrp="1"/>
          </p:cNvSpPr>
          <p:nvPr>
            <p:ph type="sldNum" sz="quarter" idx="12"/>
          </p:nvPr>
        </p:nvSpPr>
        <p:spPr/>
        <p:txBody>
          <a:bodyPr/>
          <a:lstStyle/>
          <a:p>
            <a:fld id="{D49E5AEB-3489-47DF-A632-CDA9322E991A}" type="slidenum">
              <a:rPr lang="it-IT" smtClean="0"/>
              <a:t>‹N›</a:t>
            </a:fld>
            <a:endParaRPr lang="it-IT"/>
          </a:p>
        </p:txBody>
      </p:sp>
    </p:spTree>
    <p:extLst>
      <p:ext uri="{BB962C8B-B14F-4D97-AF65-F5344CB8AC3E}">
        <p14:creationId xmlns:p14="http://schemas.microsoft.com/office/powerpoint/2010/main" val="13423189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it-IT" smtClean="0"/>
              <a:t>Fare clic per modificare lo stile del titolo</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smtClean="0"/>
              <a:t>Fare clic sull'icona per inserire un'immagine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Date Placeholder 4"/>
          <p:cNvSpPr>
            <a:spLocks noGrp="1"/>
          </p:cNvSpPr>
          <p:nvPr>
            <p:ph type="dt" sz="half" idx="10"/>
          </p:nvPr>
        </p:nvSpPr>
        <p:spPr/>
        <p:txBody>
          <a:bodyPr/>
          <a:lstStyle/>
          <a:p>
            <a:fld id="{248EDEBA-E7FE-4149-9CBF-F5BDEBCD6C7D}" type="datetimeFigureOut">
              <a:rPr lang="it-IT" smtClean="0"/>
              <a:t>03/07/2025</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D49E5AEB-3489-47DF-A632-CDA9322E991A}" type="slidenum">
              <a:rPr lang="it-IT" smtClean="0"/>
              <a:t>‹N›</a:t>
            </a:fld>
            <a:endParaRPr lang="it-IT"/>
          </a:p>
        </p:txBody>
      </p:sp>
    </p:spTree>
    <p:extLst>
      <p:ext uri="{BB962C8B-B14F-4D97-AF65-F5344CB8AC3E}">
        <p14:creationId xmlns:p14="http://schemas.microsoft.com/office/powerpoint/2010/main" val="40668585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3.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5.png"/><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0">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1">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2">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3">
            <a:extLst>
              <a:ext uri="{28A0092B-C50C-407E-A947-70E740481C1C}">
                <a14:useLocalDpi xmlns:a14="http://schemas.microsoft.com/office/drawing/2010/main" val="0"/>
              </a:ext>
            </a:extLst>
          </a:blip>
          <a:srcRect b="23320"/>
          <a:stretch/>
        </p:blipFill>
        <p:spPr>
          <a:xfrm>
            <a:off x="8609012"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it-IT" smtClean="0"/>
              <a:t>Fare clic per modificare lo stile del titolo</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248EDEBA-E7FE-4149-9CBF-F5BDEBCD6C7D}" type="datetimeFigureOut">
              <a:rPr lang="it-IT" smtClean="0"/>
              <a:t>03/07/2025</a:t>
            </a:fld>
            <a:endParaRPr lang="it-IT"/>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it-IT"/>
          </a:p>
        </p:txBody>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49E5AEB-3489-47DF-A632-CDA9322E991A}" type="slidenum">
              <a:rPr lang="it-IT" smtClean="0"/>
              <a:t>‹N›</a:t>
            </a:fld>
            <a:endParaRPr lang="it-IT"/>
          </a:p>
        </p:txBody>
      </p:sp>
    </p:spTree>
    <p:extLst>
      <p:ext uri="{BB962C8B-B14F-4D97-AF65-F5344CB8AC3E}">
        <p14:creationId xmlns:p14="http://schemas.microsoft.com/office/powerpoint/2010/main" val="3832508130"/>
      </p:ext>
    </p:extLst>
  </p:cSld>
  <p:clrMap bg1="dk1" tx1="lt1" bg2="dk2" tx2="lt2" accent1="accent1" accent2="accent2" accent3="accent3" accent4="accent4" accent5="accent5" accent6="accent6" hlink="hlink" folHlink="folHlink"/>
  <p:sldLayoutIdLst>
    <p:sldLayoutId id="2147483954" r:id="rId1"/>
    <p:sldLayoutId id="2147483955" r:id="rId2"/>
    <p:sldLayoutId id="2147483956" r:id="rId3"/>
    <p:sldLayoutId id="2147483957" r:id="rId4"/>
    <p:sldLayoutId id="2147483958" r:id="rId5"/>
    <p:sldLayoutId id="2147483959" r:id="rId6"/>
    <p:sldLayoutId id="2147483960" r:id="rId7"/>
    <p:sldLayoutId id="2147483961" r:id="rId8"/>
    <p:sldLayoutId id="2147483962" r:id="rId9"/>
    <p:sldLayoutId id="2147483963" r:id="rId10"/>
    <p:sldLayoutId id="2147483964" r:id="rId11"/>
    <p:sldLayoutId id="2147483965" r:id="rId12"/>
    <p:sldLayoutId id="2147483966" r:id="rId13"/>
    <p:sldLayoutId id="2147483967" r:id="rId14"/>
    <p:sldLayoutId id="2147483968" r:id="rId15"/>
    <p:sldLayoutId id="2147483969" r:id="rId16"/>
    <p:sldLayoutId id="2147483970" r:id="rId17"/>
    <p:sldLayoutId id="2147483971" r:id="rId18"/>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8" Type="http://schemas.openxmlformats.org/officeDocument/2006/relationships/image" Target="../media/image302.svg"/><Relationship Id="rId3" Type="http://schemas.openxmlformats.org/officeDocument/2006/relationships/image" Target="../media/image71.png"/><Relationship Id="rId7" Type="http://schemas.openxmlformats.org/officeDocument/2006/relationships/image" Target="../media/image73.png"/><Relationship Id="rId2" Type="http://schemas.openxmlformats.org/officeDocument/2006/relationships/notesSlide" Target="../notesSlides/notesSlide17.xml"/><Relationship Id="rId1" Type="http://schemas.openxmlformats.org/officeDocument/2006/relationships/slideLayout" Target="../slideLayouts/slideLayout18.xml"/><Relationship Id="rId6" Type="http://schemas.openxmlformats.org/officeDocument/2006/relationships/image" Target="../media/image283.svg"/><Relationship Id="rId11" Type="http://schemas.openxmlformats.org/officeDocument/2006/relationships/image" Target="../media/image76.jpeg"/><Relationship Id="rId5" Type="http://schemas.openxmlformats.org/officeDocument/2006/relationships/image" Target="../media/image72.png"/><Relationship Id="rId10" Type="http://schemas.openxmlformats.org/officeDocument/2006/relationships/image" Target="../media/image75.jpeg"/><Relationship Id="rId4" Type="http://schemas.openxmlformats.org/officeDocument/2006/relationships/image" Target="../media/image264.svg"/><Relationship Id="rId9" Type="http://schemas.openxmlformats.org/officeDocument/2006/relationships/image" Target="../media/image74.jpe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www.sanitainformazione.it/author/franzellitti/"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iodonna.it/benessere/salute-e-psicologia/" TargetMode="External"/><Relationship Id="rId2" Type="http://schemas.openxmlformats.org/officeDocument/2006/relationships/image" Target="../media/image14.jpeg"/><Relationship Id="rId1" Type="http://schemas.openxmlformats.org/officeDocument/2006/relationships/slideLayout" Target="../slideLayouts/slideLayout2.xml"/><Relationship Id="rId5" Type="http://schemas.openxmlformats.org/officeDocument/2006/relationships/hyperlink" Target="https://www.iodonna.it/author/msantoro/" TargetMode="External"/><Relationship Id="rId4" Type="http://schemas.openxmlformats.org/officeDocument/2006/relationships/hyperlink" Target="https://www.iodonna.it/2022/03/"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1027494" y="3256969"/>
            <a:ext cx="8502555" cy="2924262"/>
          </a:xfrm>
          <a:prstGeom prst="rect">
            <a:avLst/>
          </a:prstGeom>
        </p:spPr>
        <p:txBody>
          <a:bodyPr wrap="square">
            <a:spAutoFit/>
          </a:bodyPr>
          <a:lstStyle/>
          <a:p>
            <a:endParaRPr lang="it-IT" sz="2400" b="1" dirty="0" smtClean="0">
              <a:solidFill>
                <a:srgbClr val="FFC000"/>
              </a:solidFill>
            </a:endParaRPr>
          </a:p>
          <a:p>
            <a:r>
              <a:rPr lang="it-IT" sz="2400" b="1" dirty="0" smtClean="0">
                <a:solidFill>
                  <a:srgbClr val="FFC000"/>
                </a:solidFill>
              </a:rPr>
              <a:t>Pedagogia </a:t>
            </a:r>
            <a:r>
              <a:rPr lang="it-IT" sz="2400" b="1" dirty="0">
                <a:solidFill>
                  <a:srgbClr val="FFC000"/>
                </a:solidFill>
              </a:rPr>
              <a:t>della Salute e “cura educativa” </a:t>
            </a:r>
          </a:p>
          <a:p>
            <a:r>
              <a:rPr lang="it-IT" sz="2400" dirty="0"/>
              <a:t>	</a:t>
            </a:r>
            <a:endParaRPr lang="it-IT" sz="2200" b="1" i="1" dirty="0" smtClean="0">
              <a:solidFill>
                <a:srgbClr val="FFC000"/>
              </a:solidFill>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0"/>
              </a:spcAft>
            </a:pPr>
            <a:endParaRPr lang="it-IT" sz="2200" b="1" i="1" dirty="0">
              <a:solidFill>
                <a:srgbClr val="FFC000"/>
              </a:solidFill>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0"/>
              </a:spcAft>
            </a:pPr>
            <a:endParaRPr lang="it-IT" sz="2200" b="1" i="1" dirty="0">
              <a:solidFill>
                <a:srgbClr val="FFC000"/>
              </a:solidFill>
              <a:latin typeface="Arial" panose="020B0604020202020204" pitchFamily="34" charset="0"/>
              <a:ea typeface="Calibri" panose="020F0502020204030204" pitchFamily="34" charset="0"/>
              <a:cs typeface="Arial" panose="020B0604020202020204" pitchFamily="34" charset="0"/>
            </a:endParaRPr>
          </a:p>
          <a:p>
            <a:pPr algn="ctr">
              <a:lnSpc>
                <a:spcPct val="107000"/>
              </a:lnSpc>
              <a:spcAft>
                <a:spcPts val="0"/>
              </a:spcAft>
            </a:pPr>
            <a:endParaRPr lang="it-IT" sz="2200" b="1" i="1" dirty="0" smtClean="0">
              <a:effectLst/>
              <a:latin typeface="Arial" panose="020B0604020202020204" pitchFamily="34" charset="0"/>
              <a:ea typeface="Calibri" panose="020F0502020204030204" pitchFamily="34" charset="0"/>
              <a:cs typeface="Arial" panose="020B0604020202020204" pitchFamily="34" charset="0"/>
            </a:endParaRPr>
          </a:p>
          <a:p>
            <a:pPr algn="ctr">
              <a:lnSpc>
                <a:spcPct val="107000"/>
              </a:lnSpc>
              <a:spcAft>
                <a:spcPts val="0"/>
              </a:spcAft>
            </a:pPr>
            <a:r>
              <a:rPr lang="it-IT" sz="2000" b="1" i="1" dirty="0" smtClean="0">
                <a:effectLst/>
                <a:latin typeface="Arial" panose="020B0604020202020204" pitchFamily="34" charset="0"/>
                <a:ea typeface="Calibri" panose="020F0502020204030204" pitchFamily="34" charset="0"/>
                <a:cs typeface="Arial" panose="020B0604020202020204" pitchFamily="34" charset="0"/>
              </a:rPr>
              <a:t>Prof.ssa Teresa </a:t>
            </a:r>
            <a:r>
              <a:rPr lang="it-IT" sz="2000" b="1" i="1" dirty="0" err="1" smtClean="0">
                <a:effectLst/>
                <a:latin typeface="Arial" panose="020B0604020202020204" pitchFamily="34" charset="0"/>
                <a:ea typeface="Calibri" panose="020F0502020204030204" pitchFamily="34" charset="0"/>
                <a:cs typeface="Arial" panose="020B0604020202020204" pitchFamily="34" charset="0"/>
              </a:rPr>
              <a:t>Iavarone</a:t>
            </a:r>
            <a:endParaRPr lang="it-IT" sz="2000" b="1" i="1" dirty="0" smtClean="0">
              <a:effectLst/>
              <a:latin typeface="Arial" panose="020B0604020202020204" pitchFamily="34" charset="0"/>
              <a:ea typeface="Calibri" panose="020F0502020204030204" pitchFamily="34" charset="0"/>
              <a:cs typeface="Arial" panose="020B0604020202020204" pitchFamily="34" charset="0"/>
            </a:endParaRPr>
          </a:p>
          <a:p>
            <a:pPr algn="ctr">
              <a:spcAft>
                <a:spcPts val="1000"/>
              </a:spcAft>
            </a:pPr>
            <a:r>
              <a:rPr lang="it-IT" sz="2000" b="1" dirty="0" err="1" smtClean="0">
                <a:effectLst/>
                <a:latin typeface="Arial" panose="020B0604020202020204" pitchFamily="34" charset="0"/>
                <a:ea typeface="Calibri" panose="020F0502020204030204" pitchFamily="34" charset="0"/>
                <a:cs typeface="Arial" panose="020B0604020202020204" pitchFamily="34" charset="0"/>
              </a:rPr>
              <a:t>PhD</a:t>
            </a:r>
            <a:r>
              <a:rPr lang="it-IT" sz="2000" b="1" dirty="0" smtClean="0">
                <a:effectLst/>
                <a:latin typeface="Arial" panose="020B0604020202020204" pitchFamily="34" charset="0"/>
                <a:ea typeface="Calibri" panose="020F0502020204030204" pitchFamily="34" charset="0"/>
                <a:cs typeface="Arial" panose="020B0604020202020204" pitchFamily="34" charset="0"/>
              </a:rPr>
              <a:t>, Docente M.I.</a:t>
            </a:r>
            <a:endParaRPr lang="it-IT" sz="2000" b="1" dirty="0">
              <a:effectLst/>
              <a:latin typeface="Arial" panose="020B0604020202020204" pitchFamily="34" charset="0"/>
              <a:ea typeface="Calibri" panose="020F0502020204030204" pitchFamily="34" charset="0"/>
              <a:cs typeface="Arial" panose="020B0604020202020204" pitchFamily="34" charset="0"/>
            </a:endParaRPr>
          </a:p>
        </p:txBody>
      </p:sp>
      <p:sp>
        <p:nvSpPr>
          <p:cNvPr id="2" name="Rettangolo 1"/>
          <p:cNvSpPr/>
          <p:nvPr/>
        </p:nvSpPr>
        <p:spPr>
          <a:xfrm>
            <a:off x="358754" y="5914287"/>
            <a:ext cx="1782860" cy="400110"/>
          </a:xfrm>
          <a:prstGeom prst="rect">
            <a:avLst/>
          </a:prstGeom>
        </p:spPr>
        <p:txBody>
          <a:bodyPr wrap="none">
            <a:spAutoFit/>
          </a:bodyPr>
          <a:lstStyle/>
          <a:p>
            <a:r>
              <a:rPr lang="it-IT" sz="2000" dirty="0" smtClean="0">
                <a:latin typeface="Arial" panose="020B0604020202020204" pitchFamily="34" charset="0"/>
                <a:ea typeface="Times New Roman" panose="02020603050405020304" pitchFamily="18" charset="0"/>
                <a:cs typeface="Arial" panose="020B0604020202020204" pitchFamily="34" charset="0"/>
              </a:rPr>
              <a:t>05 luglio 2025</a:t>
            </a:r>
            <a:endParaRPr lang="it-IT" sz="2000" dirty="0">
              <a:latin typeface="Arial" panose="020B0604020202020204" pitchFamily="34" charset="0"/>
              <a:cs typeface="Arial" panose="020B0604020202020204" pitchFamily="34" charset="0"/>
            </a:endParaRPr>
          </a:p>
        </p:txBody>
      </p:sp>
      <p:pic>
        <p:nvPicPr>
          <p:cNvPr id="7" name="Immagine 6"/>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31508" y="189925"/>
            <a:ext cx="2400416" cy="1374784"/>
          </a:xfrm>
          <a:prstGeom prst="rect">
            <a:avLst/>
          </a:prstGeom>
          <a:noFill/>
          <a:ln>
            <a:noFill/>
          </a:ln>
        </p:spPr>
      </p:pic>
      <p:sp>
        <p:nvSpPr>
          <p:cNvPr id="3" name="Rettangolo 2"/>
          <p:cNvSpPr/>
          <p:nvPr/>
        </p:nvSpPr>
        <p:spPr>
          <a:xfrm>
            <a:off x="235924" y="1949174"/>
            <a:ext cx="6096000" cy="923330"/>
          </a:xfrm>
          <a:prstGeom prst="rect">
            <a:avLst/>
          </a:prstGeom>
        </p:spPr>
        <p:txBody>
          <a:bodyPr>
            <a:spAutoFit/>
          </a:bodyPr>
          <a:lstStyle/>
          <a:p>
            <a:r>
              <a:rPr lang="it-IT" dirty="0">
                <a:solidFill>
                  <a:srgbClr val="FF0000"/>
                </a:solidFill>
                <a:latin typeface="Arial" panose="020B0604020202020204" pitchFamily="34" charset="0"/>
                <a:cs typeface="Arial" panose="020B0604020202020204" pitchFamily="34" charset="0"/>
              </a:rPr>
              <a:t>MASTER BIENNALE DI SPECIALIZZAZIONE</a:t>
            </a:r>
          </a:p>
          <a:p>
            <a:r>
              <a:rPr lang="it-IT" dirty="0">
                <a:solidFill>
                  <a:srgbClr val="FF0000"/>
                </a:solidFill>
                <a:latin typeface="Arial" panose="020B0604020202020204" pitchFamily="34" charset="0"/>
                <a:cs typeface="Arial" panose="020B0604020202020204" pitchFamily="34" charset="0"/>
              </a:rPr>
              <a:t>IN PEDAGOGIA CLINICA AD ORIENTAMENTO</a:t>
            </a:r>
          </a:p>
          <a:p>
            <a:r>
              <a:rPr lang="it-IT" dirty="0" smtClean="0">
                <a:solidFill>
                  <a:srgbClr val="FF0000"/>
                </a:solidFill>
                <a:latin typeface="Arial" panose="020B0604020202020204" pitchFamily="34" charset="0"/>
                <a:cs typeface="Arial" panose="020B0604020202020204" pitchFamily="34" charset="0"/>
              </a:rPr>
              <a:t>BIOPSICOSOCIALE</a:t>
            </a:r>
            <a:endParaRPr lang="it-IT" b="1" dirty="0">
              <a:solidFill>
                <a:srgbClr val="FF0000"/>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7441866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223822" y="389064"/>
            <a:ext cx="8858184" cy="1323439"/>
          </a:xfrm>
          <a:prstGeom prst="rect">
            <a:avLst/>
          </a:prstGeom>
        </p:spPr>
        <p:txBody>
          <a:bodyPr wrap="square">
            <a:spAutoFit/>
          </a:bodyPr>
          <a:lstStyle/>
          <a:p>
            <a:pPr>
              <a:spcAft>
                <a:spcPts val="0"/>
              </a:spcAft>
            </a:pPr>
            <a:r>
              <a:rPr lang="it-IT" sz="2000" dirty="0">
                <a:latin typeface="Arial" panose="020B0604020202020204" pitchFamily="34" charset="0"/>
                <a:ea typeface="Times New Roman" panose="02020603050405020304" pitchFamily="18" charset="0"/>
                <a:cs typeface="Arial" panose="020B0604020202020204" pitchFamily="34" charset="0"/>
              </a:rPr>
              <a:t>Altro </a:t>
            </a:r>
            <a:r>
              <a:rPr lang="it-IT" sz="2000" dirty="0">
                <a:solidFill>
                  <a:schemeClr val="accent3"/>
                </a:solidFill>
                <a:latin typeface="Arial" panose="020B0604020202020204" pitchFamily="34" charset="0"/>
                <a:ea typeface="Times New Roman" panose="02020603050405020304" pitchFamily="18" charset="0"/>
                <a:cs typeface="Arial" panose="020B0604020202020204" pitchFamily="34" charset="0"/>
              </a:rPr>
              <a:t>motivo che renderebbe obsoleta la definizione </a:t>
            </a:r>
            <a:r>
              <a:rPr lang="it-IT" sz="2000" dirty="0">
                <a:latin typeface="Arial" panose="020B0604020202020204" pitchFamily="34" charset="0"/>
                <a:ea typeface="Times New Roman" panose="02020603050405020304" pitchFamily="18" charset="0"/>
                <a:cs typeface="Arial" panose="020B0604020202020204" pitchFamily="34" charset="0"/>
              </a:rPr>
              <a:t>di salute dell’OMS riguarda il riscontro dell'</a:t>
            </a:r>
          </a:p>
          <a:p>
            <a:pPr>
              <a:spcAft>
                <a:spcPts val="0"/>
              </a:spcAft>
            </a:pPr>
            <a:r>
              <a:rPr lang="it-IT" sz="2000" dirty="0">
                <a:latin typeface="Arial" panose="020B0604020202020204" pitchFamily="34" charset="0"/>
                <a:ea typeface="Times New Roman" panose="02020603050405020304" pitchFamily="18" charset="0"/>
                <a:cs typeface="Arial" panose="020B0604020202020204" pitchFamily="34" charset="0"/>
              </a:rPr>
              <a:t> </a:t>
            </a:r>
          </a:p>
          <a:p>
            <a:pPr>
              <a:spcAft>
                <a:spcPts val="0"/>
              </a:spcAft>
            </a:pPr>
            <a:r>
              <a:rPr lang="it-IT" sz="2000" b="1" dirty="0" smtClean="0">
                <a:solidFill>
                  <a:schemeClr val="accent3"/>
                </a:solidFill>
                <a:latin typeface="Arial" panose="020B0604020202020204" pitchFamily="34" charset="0"/>
                <a:ea typeface="Times New Roman" panose="02020603050405020304" pitchFamily="18" charset="0"/>
                <a:cs typeface="Arial" panose="020B0604020202020204" pitchFamily="34" charset="0"/>
              </a:rPr>
              <a:t>innalzamento </a:t>
            </a:r>
            <a:r>
              <a:rPr lang="it-IT" sz="2000" b="1" dirty="0">
                <a:solidFill>
                  <a:schemeClr val="accent3"/>
                </a:solidFill>
                <a:latin typeface="Arial" panose="020B0604020202020204" pitchFamily="34" charset="0"/>
                <a:ea typeface="Times New Roman" panose="02020603050405020304" pitchFamily="18" charset="0"/>
                <a:cs typeface="Arial" panose="020B0604020202020204" pitchFamily="34" charset="0"/>
              </a:rPr>
              <a:t>dell’età di vita e l’</a:t>
            </a:r>
            <a:r>
              <a:rPr lang="it-IT" sz="2000" b="1" dirty="0" smtClean="0">
                <a:solidFill>
                  <a:schemeClr val="accent3"/>
                </a:solidFill>
                <a:latin typeface="Arial" panose="020B0604020202020204" pitchFamily="34" charset="0"/>
                <a:ea typeface="Times New Roman" panose="02020603050405020304" pitchFamily="18" charset="0"/>
                <a:cs typeface="Arial" panose="020B0604020202020204" pitchFamily="34" charset="0"/>
              </a:rPr>
              <a:t>aumento </a:t>
            </a:r>
            <a:r>
              <a:rPr lang="it-IT" sz="2000" b="1" dirty="0">
                <a:solidFill>
                  <a:schemeClr val="accent3"/>
                </a:solidFill>
                <a:latin typeface="Arial" panose="020B0604020202020204" pitchFamily="34" charset="0"/>
                <a:ea typeface="Times New Roman" panose="02020603050405020304" pitchFamily="18" charset="0"/>
                <a:cs typeface="Arial" panose="020B0604020202020204" pitchFamily="34" charset="0"/>
              </a:rPr>
              <a:t>delle malattie croniche </a:t>
            </a:r>
            <a:r>
              <a:rPr lang="it-IT" sz="2000" b="1" dirty="0" smtClean="0">
                <a:solidFill>
                  <a:schemeClr val="accent3"/>
                </a:solidFill>
                <a:latin typeface="Arial" panose="020B0604020202020204" pitchFamily="34" charset="0"/>
                <a:ea typeface="Times New Roman" panose="02020603050405020304" pitchFamily="18" charset="0"/>
                <a:cs typeface="Arial" panose="020B0604020202020204" pitchFamily="34" charset="0"/>
              </a:rPr>
              <a:t>.</a:t>
            </a:r>
            <a:endParaRPr lang="it-IT" sz="2000" dirty="0">
              <a:solidFill>
                <a:schemeClr val="accent3"/>
              </a:solidFill>
              <a:latin typeface="Arial" panose="020B0604020202020204" pitchFamily="34" charset="0"/>
              <a:ea typeface="Times New Roman" panose="02020603050405020304" pitchFamily="18" charset="0"/>
              <a:cs typeface="Arial" panose="020B0604020202020204" pitchFamily="34" charset="0"/>
            </a:endParaRPr>
          </a:p>
        </p:txBody>
      </p:sp>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61585" y="3275512"/>
            <a:ext cx="5789435" cy="3132000"/>
          </a:xfrm>
          <a:prstGeom prst="rect">
            <a:avLst/>
          </a:prstGeom>
        </p:spPr>
      </p:pic>
      <p:sp>
        <p:nvSpPr>
          <p:cNvPr id="3" name="Rettangolo 2"/>
          <p:cNvSpPr/>
          <p:nvPr/>
        </p:nvSpPr>
        <p:spPr>
          <a:xfrm>
            <a:off x="223823" y="2215545"/>
            <a:ext cx="7370346" cy="707886"/>
          </a:xfrm>
          <a:prstGeom prst="rect">
            <a:avLst/>
          </a:prstGeom>
        </p:spPr>
        <p:txBody>
          <a:bodyPr wrap="square">
            <a:spAutoFit/>
          </a:bodyPr>
          <a:lstStyle/>
          <a:p>
            <a:pPr>
              <a:spcAft>
                <a:spcPts val="0"/>
              </a:spcAft>
            </a:pPr>
            <a:r>
              <a:rPr lang="it-IT" sz="2000" dirty="0">
                <a:latin typeface="Arial" panose="020B0604020202020204" pitchFamily="34" charset="0"/>
                <a:ea typeface="Times New Roman" panose="02020603050405020304" pitchFamily="18" charset="0"/>
                <a:cs typeface="Arial" panose="020B0604020202020204" pitchFamily="34" charset="0"/>
              </a:rPr>
              <a:t>Nel 1948 le malattie acute </a:t>
            </a:r>
            <a:r>
              <a:rPr lang="it-IT" sz="2000" dirty="0" smtClean="0">
                <a:latin typeface="Arial" panose="020B0604020202020204" pitchFamily="34" charset="0"/>
                <a:ea typeface="Times New Roman" panose="02020603050405020304" pitchFamily="18" charset="0"/>
                <a:cs typeface="Arial" panose="020B0604020202020204" pitchFamily="34" charset="0"/>
              </a:rPr>
              <a:t>prevalevano</a:t>
            </a:r>
          </a:p>
          <a:p>
            <a:pPr>
              <a:spcAft>
                <a:spcPts val="0"/>
              </a:spcAft>
            </a:pPr>
            <a:r>
              <a:rPr lang="it-IT" sz="2000" dirty="0" smtClean="0">
                <a:latin typeface="Arial" panose="020B0604020202020204" pitchFamily="34" charset="0"/>
                <a:ea typeface="Times New Roman" panose="02020603050405020304" pitchFamily="18" charset="0"/>
                <a:cs typeface="Arial" panose="020B0604020202020204" pitchFamily="34" charset="0"/>
              </a:rPr>
              <a:t>e </a:t>
            </a:r>
            <a:r>
              <a:rPr lang="it-IT" sz="2000" dirty="0">
                <a:latin typeface="Arial" panose="020B0604020202020204" pitchFamily="34" charset="0"/>
                <a:ea typeface="Times New Roman" panose="02020603050405020304" pitchFamily="18" charset="0"/>
                <a:cs typeface="Arial" panose="020B0604020202020204" pitchFamily="34" charset="0"/>
              </a:rPr>
              <a:t>le malattie croniche portavano alla </a:t>
            </a:r>
            <a:r>
              <a:rPr lang="it-IT" sz="2000" dirty="0" smtClean="0">
                <a:latin typeface="Arial" panose="020B0604020202020204" pitchFamily="34" charset="0"/>
                <a:ea typeface="Times New Roman" panose="02020603050405020304" pitchFamily="18" charset="0"/>
                <a:cs typeface="Arial" panose="020B0604020202020204" pitchFamily="34" charset="0"/>
              </a:rPr>
              <a:t>morte precoce.</a:t>
            </a:r>
            <a:endParaRPr lang="it-IT" sz="2000" dirty="0">
              <a:latin typeface="Arial" panose="020B0604020202020204" pitchFamily="34" charset="0"/>
              <a:ea typeface="Times New Roman" panose="02020603050405020304" pitchFamily="18" charset="0"/>
              <a:cs typeface="Arial" panose="020B0604020202020204" pitchFamily="34" charset="0"/>
            </a:endParaRPr>
          </a:p>
        </p:txBody>
      </p:sp>
      <p:sp>
        <p:nvSpPr>
          <p:cNvPr id="5" name="Rettangolo 4"/>
          <p:cNvSpPr/>
          <p:nvPr/>
        </p:nvSpPr>
        <p:spPr>
          <a:xfrm>
            <a:off x="223823" y="3657306"/>
            <a:ext cx="4537762" cy="1323439"/>
          </a:xfrm>
          <a:prstGeom prst="rect">
            <a:avLst/>
          </a:prstGeom>
        </p:spPr>
        <p:txBody>
          <a:bodyPr wrap="square">
            <a:spAutoFit/>
          </a:bodyPr>
          <a:lstStyle/>
          <a:p>
            <a:pPr>
              <a:spcAft>
                <a:spcPts val="0"/>
              </a:spcAft>
            </a:pPr>
            <a:r>
              <a:rPr lang="it-IT" sz="2000" b="1" dirty="0" smtClean="0">
                <a:solidFill>
                  <a:srgbClr val="FFC000"/>
                </a:solidFill>
                <a:latin typeface="Arial" panose="020B0604020202020204" pitchFamily="34" charset="0"/>
                <a:ea typeface="Times New Roman" panose="02020603050405020304" pitchFamily="18" charset="0"/>
                <a:cs typeface="Arial" panose="020B0604020202020204" pitchFamily="34" charset="0"/>
              </a:rPr>
              <a:t>I modelli di malattia sono cambiati,</a:t>
            </a:r>
          </a:p>
          <a:p>
            <a:pPr>
              <a:spcAft>
                <a:spcPts val="0"/>
              </a:spcAft>
            </a:pPr>
            <a:endParaRPr lang="it-IT" sz="2000" b="1" dirty="0" smtClean="0">
              <a:solidFill>
                <a:srgbClr val="FFC000"/>
              </a:solidFill>
              <a:latin typeface="Arial" panose="020B0604020202020204" pitchFamily="34" charset="0"/>
              <a:ea typeface="Times New Roman" panose="02020603050405020304" pitchFamily="18" charset="0"/>
              <a:cs typeface="Arial" panose="020B0604020202020204" pitchFamily="34" charset="0"/>
            </a:endParaRPr>
          </a:p>
          <a:p>
            <a:pPr>
              <a:spcAft>
                <a:spcPts val="0"/>
              </a:spcAft>
            </a:pPr>
            <a:r>
              <a:rPr lang="it-IT" sz="2000" b="1" dirty="0" smtClean="0">
                <a:solidFill>
                  <a:srgbClr val="FFC000"/>
                </a:solidFill>
                <a:latin typeface="Arial" panose="020B0604020202020204" pitchFamily="34" charset="0"/>
                <a:ea typeface="Times New Roman" panose="02020603050405020304" pitchFamily="18" charset="0"/>
                <a:cs typeface="Arial" panose="020B0604020202020204" pitchFamily="34" charset="0"/>
              </a:rPr>
              <a:t>insieme con gli indicatori</a:t>
            </a:r>
          </a:p>
          <a:p>
            <a:pPr>
              <a:spcAft>
                <a:spcPts val="0"/>
              </a:spcAft>
            </a:pPr>
            <a:r>
              <a:rPr lang="it-IT" sz="2000" b="1" dirty="0" smtClean="0">
                <a:solidFill>
                  <a:srgbClr val="FFC000"/>
                </a:solidFill>
                <a:latin typeface="Arial" panose="020B0604020202020204" pitchFamily="34" charset="0"/>
                <a:ea typeface="Times New Roman" panose="02020603050405020304" pitchFamily="18" charset="0"/>
                <a:cs typeface="Arial" panose="020B0604020202020204" pitchFamily="34" charset="0"/>
              </a:rPr>
              <a:t>di sanità pubblica:</a:t>
            </a:r>
          </a:p>
        </p:txBody>
      </p:sp>
      <p:sp>
        <p:nvSpPr>
          <p:cNvPr id="6" name="Rettangolo 5"/>
          <p:cNvSpPr/>
          <p:nvPr/>
        </p:nvSpPr>
        <p:spPr>
          <a:xfrm>
            <a:off x="223822" y="5560731"/>
            <a:ext cx="4317181" cy="1015663"/>
          </a:xfrm>
          <a:prstGeom prst="rect">
            <a:avLst/>
          </a:prstGeom>
        </p:spPr>
        <p:txBody>
          <a:bodyPr wrap="square">
            <a:spAutoFit/>
          </a:bodyPr>
          <a:lstStyle/>
          <a:p>
            <a:pPr>
              <a:spcAft>
                <a:spcPts val="0"/>
              </a:spcAft>
            </a:pPr>
            <a:r>
              <a:rPr lang="it-IT" sz="2000" dirty="0" smtClean="0">
                <a:latin typeface="Arial" panose="020B0604020202020204" pitchFamily="34" charset="0"/>
                <a:ea typeface="Times New Roman" panose="02020603050405020304" pitchFamily="18" charset="0"/>
                <a:cs typeface="Arial" panose="020B0604020202020204" pitchFamily="34" charset="0"/>
              </a:rPr>
              <a:t>migliore </a:t>
            </a:r>
            <a:r>
              <a:rPr lang="it-IT" sz="2000" dirty="0">
                <a:latin typeface="Arial" panose="020B0604020202020204" pitchFamily="34" charset="0"/>
                <a:ea typeface="Times New Roman" panose="02020603050405020304" pitchFamily="18" charset="0"/>
                <a:cs typeface="Arial" panose="020B0604020202020204" pitchFamily="34" charset="0"/>
              </a:rPr>
              <a:t>nutrizione, </a:t>
            </a:r>
            <a:r>
              <a:rPr lang="it-IT" sz="2000" dirty="0" smtClean="0">
                <a:latin typeface="Arial" panose="020B0604020202020204" pitchFamily="34" charset="0"/>
                <a:ea typeface="Times New Roman" panose="02020603050405020304" pitchFamily="18" charset="0"/>
                <a:cs typeface="Arial" panose="020B0604020202020204" pitchFamily="34" charset="0"/>
              </a:rPr>
              <a:t>igiene,</a:t>
            </a:r>
            <a:endParaRPr lang="it-IT" sz="2000" dirty="0">
              <a:latin typeface="Arial" panose="020B0604020202020204" pitchFamily="34" charset="0"/>
              <a:ea typeface="Times New Roman" panose="02020603050405020304" pitchFamily="18" charset="0"/>
              <a:cs typeface="Arial" panose="020B0604020202020204" pitchFamily="34" charset="0"/>
            </a:endParaRPr>
          </a:p>
          <a:p>
            <a:pPr>
              <a:spcAft>
                <a:spcPts val="0"/>
              </a:spcAft>
            </a:pPr>
            <a:r>
              <a:rPr lang="it-IT" sz="2000" dirty="0" smtClean="0">
                <a:latin typeface="Arial" panose="020B0604020202020204" pitchFamily="34" charset="0"/>
                <a:ea typeface="Times New Roman" panose="02020603050405020304" pitchFamily="18" charset="0"/>
                <a:cs typeface="Arial" panose="020B0604020202020204" pitchFamily="34" charset="0"/>
              </a:rPr>
              <a:t>servizi </a:t>
            </a:r>
            <a:r>
              <a:rPr lang="it-IT" sz="2000" dirty="0">
                <a:latin typeface="Arial" panose="020B0604020202020204" pitchFamily="34" charset="0"/>
                <a:ea typeface="Times New Roman" panose="02020603050405020304" pitchFamily="18" charset="0"/>
                <a:cs typeface="Arial" panose="020B0604020202020204" pitchFamily="34" charset="0"/>
              </a:rPr>
              <a:t>sanitari </a:t>
            </a:r>
            <a:endParaRPr lang="it-IT" sz="2000" dirty="0" smtClean="0">
              <a:latin typeface="Arial" panose="020B0604020202020204" pitchFamily="34" charset="0"/>
              <a:ea typeface="Times New Roman" panose="02020603050405020304" pitchFamily="18" charset="0"/>
              <a:cs typeface="Arial" panose="020B0604020202020204" pitchFamily="34" charset="0"/>
            </a:endParaRPr>
          </a:p>
          <a:p>
            <a:r>
              <a:rPr lang="it-IT" sz="2000" dirty="0" smtClean="0">
                <a:latin typeface="Arial" panose="020B0604020202020204" pitchFamily="34" charset="0"/>
                <a:ea typeface="Times New Roman" panose="02020603050405020304" pitchFamily="18" charset="0"/>
                <a:cs typeface="Arial" panose="020B0604020202020204" pitchFamily="34" charset="0"/>
              </a:rPr>
              <a:t>e </a:t>
            </a:r>
            <a:r>
              <a:rPr lang="it-IT" sz="2000" dirty="0">
                <a:latin typeface="Arial" panose="020B0604020202020204" pitchFamily="34" charset="0"/>
                <a:ea typeface="Times New Roman" panose="02020603050405020304" pitchFamily="18" charset="0"/>
                <a:cs typeface="Arial" panose="020B0604020202020204" pitchFamily="34" charset="0"/>
              </a:rPr>
              <a:t>interventi </a:t>
            </a:r>
            <a:r>
              <a:rPr lang="it-IT" sz="2000" dirty="0" smtClean="0">
                <a:latin typeface="Arial" panose="020B0604020202020204" pitchFamily="34" charset="0"/>
                <a:ea typeface="Times New Roman" panose="02020603050405020304" pitchFamily="18" charset="0"/>
                <a:cs typeface="Arial" panose="020B0604020202020204" pitchFamily="34" charset="0"/>
              </a:rPr>
              <a:t>assistenziali più </a:t>
            </a:r>
            <a:r>
              <a:rPr lang="it-IT" sz="2000" dirty="0">
                <a:latin typeface="Arial" panose="020B0604020202020204" pitchFamily="34" charset="0"/>
                <a:ea typeface="Times New Roman" panose="02020603050405020304" pitchFamily="18" charset="0"/>
                <a:cs typeface="Arial" panose="020B0604020202020204" pitchFamily="34" charset="0"/>
              </a:rPr>
              <a:t>potenti</a:t>
            </a:r>
            <a:r>
              <a:rPr lang="it-IT" sz="2000" dirty="0" smtClean="0">
                <a:latin typeface="Arial" panose="020B0604020202020204" pitchFamily="34" charset="0"/>
                <a:ea typeface="Times New Roman" panose="02020603050405020304" pitchFamily="18" charset="0"/>
                <a:cs typeface="Arial" panose="020B0604020202020204" pitchFamily="34" charset="0"/>
              </a:rPr>
              <a:t>.</a:t>
            </a:r>
            <a:endParaRPr lang="it-IT" sz="2000" dirty="0">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26092251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123987" y="4483220"/>
            <a:ext cx="5656882" cy="2246769"/>
          </a:xfrm>
          <a:prstGeom prst="rect">
            <a:avLst/>
          </a:prstGeom>
          <a:noFill/>
        </p:spPr>
        <p:txBody>
          <a:bodyPr wrap="square" rtlCol="0">
            <a:spAutoFit/>
          </a:bodyPr>
          <a:lstStyle/>
          <a:p>
            <a:pPr algn="ctr"/>
            <a:r>
              <a:rPr lang="it-IT" sz="2000" b="1" dirty="0">
                <a:latin typeface="Arial" panose="020B0604020202020204" pitchFamily="34" charset="0"/>
                <a:cs typeface="Arial" panose="020B0604020202020204" pitchFamily="34" charset="0"/>
              </a:rPr>
              <a:t>L</a:t>
            </a:r>
            <a:r>
              <a:rPr lang="it-IT" sz="2000" b="1" dirty="0" smtClean="0">
                <a:latin typeface="Arial" panose="020B0604020202020204" pitchFamily="34" charset="0"/>
                <a:cs typeface="Arial" panose="020B0604020202020204" pitchFamily="34" charset="0"/>
              </a:rPr>
              <a:t>’</a:t>
            </a:r>
            <a:r>
              <a:rPr lang="it-IT" sz="2000" b="1" i="1" dirty="0" smtClean="0">
                <a:latin typeface="Arial" panose="020B0604020202020204" pitchFamily="34" charset="0"/>
                <a:cs typeface="Arial" panose="020B0604020202020204" pitchFamily="34" charset="0"/>
              </a:rPr>
              <a:t>Indicatore di rischio cumulativo </a:t>
            </a:r>
            <a:r>
              <a:rPr lang="it-IT" sz="2000" b="1" dirty="0" smtClean="0">
                <a:latin typeface="Arial" panose="020B0604020202020204" pitchFamily="34" charset="0"/>
                <a:cs typeface="Arial" panose="020B0604020202020204" pitchFamily="34" charset="0"/>
              </a:rPr>
              <a:t>riferisce che in </a:t>
            </a:r>
            <a:r>
              <a:rPr lang="it-IT" sz="2000" b="1" dirty="0">
                <a:latin typeface="Arial" panose="020B0604020202020204" pitchFamily="34" charset="0"/>
                <a:cs typeface="Arial" panose="020B0604020202020204" pitchFamily="34" charset="0"/>
              </a:rPr>
              <a:t>Italia </a:t>
            </a:r>
            <a:endParaRPr lang="it-IT" sz="2000" b="1" dirty="0" smtClean="0">
              <a:latin typeface="Arial" panose="020B0604020202020204" pitchFamily="34" charset="0"/>
              <a:cs typeface="Arial" panose="020B0604020202020204" pitchFamily="34" charset="0"/>
            </a:endParaRPr>
          </a:p>
          <a:p>
            <a:pPr algn="ctr"/>
            <a:endParaRPr lang="it-IT" sz="2000" b="1" dirty="0">
              <a:latin typeface="Arial" panose="020B0604020202020204" pitchFamily="34" charset="0"/>
              <a:cs typeface="Arial" panose="020B0604020202020204" pitchFamily="34" charset="0"/>
            </a:endParaRPr>
          </a:p>
          <a:p>
            <a:pPr algn="ctr"/>
            <a:r>
              <a:rPr lang="it-IT" sz="2000" b="1" dirty="0" smtClean="0">
                <a:latin typeface="Arial" panose="020B0604020202020204" pitchFamily="34" charset="0"/>
                <a:cs typeface="Arial" panose="020B0604020202020204" pitchFamily="34" charset="0"/>
              </a:rPr>
              <a:t>l’</a:t>
            </a:r>
            <a:r>
              <a:rPr lang="it-IT" sz="2000" b="1" dirty="0" smtClean="0">
                <a:solidFill>
                  <a:srgbClr val="FFC000"/>
                </a:solidFill>
                <a:latin typeface="Arial" panose="020B0604020202020204" pitchFamily="34" charset="0"/>
                <a:cs typeface="Arial" panose="020B0604020202020204" pitchFamily="34" charset="0"/>
              </a:rPr>
              <a:t>incidenza di diagnosi di cancro,</a:t>
            </a:r>
            <a:endParaRPr lang="it-IT" sz="2000" b="1" dirty="0">
              <a:solidFill>
                <a:srgbClr val="FFC000"/>
              </a:solidFill>
              <a:latin typeface="Arial" panose="020B0604020202020204" pitchFamily="34" charset="0"/>
              <a:cs typeface="Arial" panose="020B0604020202020204" pitchFamily="34" charset="0"/>
            </a:endParaRPr>
          </a:p>
          <a:p>
            <a:pPr algn="ctr"/>
            <a:r>
              <a:rPr lang="it-IT" sz="2000" b="1" dirty="0" smtClean="0">
                <a:latin typeface="Arial" panose="020B0604020202020204" pitchFamily="34" charset="0"/>
                <a:cs typeface="Arial" panose="020B0604020202020204" pitchFamily="34" charset="0"/>
              </a:rPr>
              <a:t>entro l’84esimo anno di vita,</a:t>
            </a:r>
          </a:p>
          <a:p>
            <a:pPr algn="ctr"/>
            <a:endParaRPr lang="it-IT" sz="2000" b="1" dirty="0" smtClean="0">
              <a:latin typeface="Arial" panose="020B0604020202020204" pitchFamily="34" charset="0"/>
              <a:cs typeface="Arial" panose="020B0604020202020204" pitchFamily="34" charset="0"/>
            </a:endParaRPr>
          </a:p>
          <a:p>
            <a:pPr algn="ctr"/>
            <a:r>
              <a:rPr lang="it-IT" sz="2000" b="1" dirty="0" smtClean="0">
                <a:latin typeface="Arial" panose="020B0604020202020204" pitchFamily="34" charset="0"/>
                <a:cs typeface="Arial" panose="020B0604020202020204" pitchFamily="34" charset="0"/>
              </a:rPr>
              <a:t>è stimata circa nel 40% uomini e 30% donne.</a:t>
            </a:r>
          </a:p>
        </p:txBody>
      </p:sp>
      <p:pic>
        <p:nvPicPr>
          <p:cNvPr id="1026" name="Picture 2" descr="Tumore al seno: ricostruzione oltre i 70 anni | Fondazione Umberto Veronesi"/>
          <p:cNvPicPr>
            <a:picLocks noChangeAspect="1" noChangeArrowheads="1"/>
          </p:cNvPicPr>
          <p:nvPr/>
        </p:nvPicPr>
        <p:blipFill rotWithShape="1">
          <a:blip r:embed="rId2">
            <a:extLst>
              <a:ext uri="{28A0092B-C50C-407E-A947-70E740481C1C}">
                <a14:useLocalDpi xmlns:a14="http://schemas.microsoft.com/office/drawing/2010/main" val="0"/>
              </a:ext>
            </a:extLst>
          </a:blip>
          <a:srcRect l="24935" r="11067" b="1201"/>
          <a:stretch/>
        </p:blipFill>
        <p:spPr bwMode="auto">
          <a:xfrm>
            <a:off x="5672378" y="2224098"/>
            <a:ext cx="3998564" cy="4115286"/>
          </a:xfrm>
          <a:prstGeom prst="rect">
            <a:avLst/>
          </a:prstGeom>
          <a:noFill/>
          <a:extLst>
            <a:ext uri="{909E8E84-426E-40DD-AFC4-6F175D3DCCD1}">
              <a14:hiddenFill xmlns:a14="http://schemas.microsoft.com/office/drawing/2010/main">
                <a:solidFill>
                  <a:srgbClr val="FFFFFF"/>
                </a:solidFill>
              </a14:hiddenFill>
            </a:ext>
          </a:extLst>
        </p:spPr>
      </p:pic>
      <p:sp>
        <p:nvSpPr>
          <p:cNvPr id="2" name="Rettangolo 1"/>
          <p:cNvSpPr/>
          <p:nvPr/>
        </p:nvSpPr>
        <p:spPr>
          <a:xfrm>
            <a:off x="123987" y="340962"/>
            <a:ext cx="9760077" cy="3477875"/>
          </a:xfrm>
          <a:prstGeom prst="rect">
            <a:avLst/>
          </a:prstGeom>
        </p:spPr>
        <p:txBody>
          <a:bodyPr wrap="square">
            <a:spAutoFit/>
          </a:bodyPr>
          <a:lstStyle/>
          <a:p>
            <a:pPr algn="ctr"/>
            <a:r>
              <a:rPr lang="it-IT" sz="2000" b="1" dirty="0">
                <a:latin typeface="Arial" panose="020B0604020202020204" pitchFamily="34" charset="0"/>
                <a:cs typeface="Arial" panose="020B0604020202020204" pitchFamily="34" charset="0"/>
              </a:rPr>
              <a:t>… D</a:t>
            </a:r>
            <a:r>
              <a:rPr lang="it-IT" sz="2000" b="1" dirty="0" smtClean="0">
                <a:latin typeface="Arial" panose="020B0604020202020204" pitchFamily="34" charset="0"/>
                <a:cs typeface="Arial" panose="020B0604020202020204" pitchFamily="34" charset="0"/>
              </a:rPr>
              <a:t>unque </a:t>
            </a:r>
            <a:r>
              <a:rPr lang="it-IT" sz="2000" b="1" dirty="0">
                <a:latin typeface="Arial" panose="020B0604020202020204" pitchFamily="34" charset="0"/>
                <a:cs typeface="Arial" panose="020B0604020202020204" pitchFamily="34" charset="0"/>
              </a:rPr>
              <a:t>si vive più a </a:t>
            </a:r>
            <a:r>
              <a:rPr lang="it-IT" sz="2000" b="1" dirty="0" smtClean="0">
                <a:latin typeface="Arial" panose="020B0604020202020204" pitchFamily="34" charset="0"/>
                <a:cs typeface="Arial" panose="020B0604020202020204" pitchFamily="34" charset="0"/>
              </a:rPr>
              <a:t>lungo e</a:t>
            </a:r>
            <a:r>
              <a:rPr lang="it-IT" sz="2000" b="1" dirty="0">
                <a:latin typeface="Arial" panose="020B0604020202020204" pitchFamily="34" charset="0"/>
                <a:cs typeface="Arial" panose="020B0604020202020204" pitchFamily="34" charset="0"/>
              </a:rPr>
              <a:t>,</a:t>
            </a:r>
            <a:r>
              <a:rPr lang="it-IT" sz="2000" b="1" dirty="0" smtClean="0">
                <a:latin typeface="Arial" panose="020B0604020202020204" pitchFamily="34" charset="0"/>
                <a:cs typeface="Arial" panose="020B0604020202020204" pitchFamily="34" charset="0"/>
              </a:rPr>
              <a:t> tuttavia,</a:t>
            </a:r>
          </a:p>
          <a:p>
            <a:endParaRPr lang="it-IT" sz="2000" b="1" dirty="0">
              <a:latin typeface="Arial" panose="020B0604020202020204" pitchFamily="34" charset="0"/>
              <a:cs typeface="Arial" panose="020B0604020202020204" pitchFamily="34" charset="0"/>
            </a:endParaRPr>
          </a:p>
          <a:p>
            <a:r>
              <a:rPr lang="it-IT" sz="2000" b="1" dirty="0">
                <a:latin typeface="Arial" panose="020B0604020202020204" pitchFamily="34" charset="0"/>
                <a:cs typeface="Arial" panose="020B0604020202020204" pitchFamily="34" charset="0"/>
              </a:rPr>
              <a:t>s</a:t>
            </a:r>
            <a:r>
              <a:rPr lang="it-IT" sz="2000" b="1" dirty="0" smtClean="0">
                <a:latin typeface="Arial" panose="020B0604020202020204" pitchFamily="34" charset="0"/>
                <a:cs typeface="Arial" panose="020B0604020202020204" pitchFamily="34" charset="0"/>
              </a:rPr>
              <a:t>e </a:t>
            </a:r>
            <a:r>
              <a:rPr lang="it-IT" sz="2000" b="1" dirty="0">
                <a:latin typeface="Arial" panose="020B0604020202020204" pitchFamily="34" charset="0"/>
                <a:cs typeface="Arial" panose="020B0604020202020204" pitchFamily="34" charset="0"/>
              </a:rPr>
              <a:t>l’</a:t>
            </a:r>
            <a:r>
              <a:rPr lang="it-IT" sz="2000" b="1" dirty="0">
                <a:solidFill>
                  <a:schemeClr val="accent2"/>
                </a:solidFill>
                <a:latin typeface="Arial" panose="020B0604020202020204" pitchFamily="34" charset="0"/>
                <a:cs typeface="Arial" panose="020B0604020202020204" pitchFamily="34" charset="0"/>
              </a:rPr>
              <a:t>aspettativa</a:t>
            </a:r>
            <a:r>
              <a:rPr lang="it-IT" sz="2000" b="1" dirty="0">
                <a:latin typeface="Arial" panose="020B0604020202020204" pitchFamily="34" charset="0"/>
                <a:cs typeface="Arial" panose="020B0604020202020204" pitchFamily="34" charset="0"/>
              </a:rPr>
              <a:t> </a:t>
            </a:r>
            <a:r>
              <a:rPr lang="it-IT" sz="2000" b="1" dirty="0">
                <a:solidFill>
                  <a:schemeClr val="accent2"/>
                </a:solidFill>
                <a:latin typeface="Arial" panose="020B0604020202020204" pitchFamily="34" charset="0"/>
                <a:cs typeface="Arial" panose="020B0604020202020204" pitchFamily="34" charset="0"/>
              </a:rPr>
              <a:t>di vita è </a:t>
            </a:r>
            <a:r>
              <a:rPr lang="it-IT" sz="2000" b="1" dirty="0" smtClean="0">
                <a:solidFill>
                  <a:schemeClr val="accent2"/>
                </a:solidFill>
                <a:latin typeface="Arial" panose="020B0604020202020204" pitchFamily="34" charset="0"/>
                <a:cs typeface="Arial" panose="020B0604020202020204" pitchFamily="34" charset="0"/>
              </a:rPr>
              <a:t>aumentata,</a:t>
            </a:r>
          </a:p>
          <a:p>
            <a:endParaRPr lang="it-IT" sz="2000" b="1" dirty="0">
              <a:latin typeface="Arial" panose="020B0604020202020204" pitchFamily="34" charset="0"/>
              <a:cs typeface="Arial" panose="020B0604020202020204" pitchFamily="34" charset="0"/>
            </a:endParaRPr>
          </a:p>
          <a:p>
            <a:r>
              <a:rPr lang="it-IT" sz="2000" b="1" dirty="0" smtClean="0">
                <a:latin typeface="Arial" panose="020B0604020202020204" pitchFamily="34" charset="0"/>
                <a:cs typeface="Arial" panose="020B0604020202020204" pitchFamily="34" charset="0"/>
              </a:rPr>
              <a:t>è </a:t>
            </a:r>
            <a:r>
              <a:rPr lang="it-IT" sz="2000" b="1" dirty="0">
                <a:solidFill>
                  <a:schemeClr val="accent2"/>
                </a:solidFill>
                <a:latin typeface="Arial" panose="020B0604020202020204" pitchFamily="34" charset="0"/>
                <a:cs typeface="Arial" panose="020B0604020202020204" pitchFamily="34" charset="0"/>
              </a:rPr>
              <a:t>aumentato </a:t>
            </a:r>
            <a:r>
              <a:rPr lang="it-IT" sz="2000" b="1" dirty="0" smtClean="0">
                <a:solidFill>
                  <a:schemeClr val="accent2"/>
                </a:solidFill>
                <a:latin typeface="Arial" panose="020B0604020202020204" pitchFamily="34" charset="0"/>
                <a:cs typeface="Arial" panose="020B0604020202020204" pitchFamily="34" charset="0"/>
              </a:rPr>
              <a:t>il </a:t>
            </a:r>
            <a:r>
              <a:rPr lang="it-IT" sz="2000" b="1" dirty="0">
                <a:solidFill>
                  <a:schemeClr val="accent2"/>
                </a:solidFill>
                <a:latin typeface="Arial" panose="020B0604020202020204" pitchFamily="34" charset="0"/>
                <a:cs typeface="Arial" panose="020B0604020202020204" pitchFamily="34" charset="0"/>
              </a:rPr>
              <a:t>rischio di contrarre </a:t>
            </a:r>
            <a:r>
              <a:rPr lang="it-IT" sz="2000" b="1" dirty="0" smtClean="0">
                <a:solidFill>
                  <a:schemeClr val="accent2"/>
                </a:solidFill>
                <a:latin typeface="Arial" panose="020B0604020202020204" pitchFamily="34" charset="0"/>
                <a:cs typeface="Arial" panose="020B0604020202020204" pitchFamily="34" charset="0"/>
              </a:rPr>
              <a:t>malattie,</a:t>
            </a:r>
          </a:p>
          <a:p>
            <a:endParaRPr lang="it-IT" sz="2000" b="1" dirty="0">
              <a:solidFill>
                <a:schemeClr val="accent2"/>
              </a:solidFill>
              <a:latin typeface="Arial" panose="020B0604020202020204" pitchFamily="34" charset="0"/>
              <a:cs typeface="Arial" panose="020B0604020202020204" pitchFamily="34" charset="0"/>
            </a:endParaRPr>
          </a:p>
          <a:p>
            <a:r>
              <a:rPr lang="it-IT" sz="2000" b="1" dirty="0" smtClean="0">
                <a:latin typeface="Arial" panose="020B0604020202020204" pitchFamily="34" charset="0"/>
                <a:cs typeface="Arial" panose="020B0604020202020204" pitchFamily="34" charset="0"/>
              </a:rPr>
              <a:t>anche </a:t>
            </a:r>
            <a:r>
              <a:rPr lang="it-IT" sz="2000" b="1" dirty="0">
                <a:latin typeface="Arial" panose="020B0604020202020204" pitchFamily="34" charset="0"/>
                <a:cs typeface="Arial" panose="020B0604020202020204" pitchFamily="34" charset="0"/>
              </a:rPr>
              <a:t>croniche, </a:t>
            </a:r>
            <a:endParaRPr lang="it-IT" sz="2000" b="1" dirty="0" smtClean="0">
              <a:solidFill>
                <a:schemeClr val="accent2"/>
              </a:solidFill>
              <a:latin typeface="Arial" panose="020B0604020202020204" pitchFamily="34" charset="0"/>
              <a:cs typeface="Arial" panose="020B0604020202020204" pitchFamily="34" charset="0"/>
            </a:endParaRPr>
          </a:p>
          <a:p>
            <a:endParaRPr lang="it-IT" sz="2000" b="1" dirty="0">
              <a:solidFill>
                <a:schemeClr val="accent2"/>
              </a:solidFill>
              <a:latin typeface="Arial" panose="020B0604020202020204" pitchFamily="34" charset="0"/>
              <a:cs typeface="Arial" panose="020B0604020202020204" pitchFamily="34" charset="0"/>
            </a:endParaRPr>
          </a:p>
          <a:p>
            <a:r>
              <a:rPr lang="it-IT" sz="2000" b="1" dirty="0" smtClean="0">
                <a:solidFill>
                  <a:schemeClr val="accent2"/>
                </a:solidFill>
                <a:latin typeface="Arial" panose="020B0604020202020204" pitchFamily="34" charset="0"/>
                <a:cs typeface="Arial" panose="020B0604020202020204" pitchFamily="34" charset="0"/>
              </a:rPr>
              <a:t>che </a:t>
            </a:r>
            <a:r>
              <a:rPr lang="it-IT" sz="2000" b="1" dirty="0">
                <a:solidFill>
                  <a:schemeClr val="accent2"/>
                </a:solidFill>
                <a:latin typeface="Arial" panose="020B0604020202020204" pitchFamily="34" charset="0"/>
                <a:cs typeface="Arial" panose="020B0604020202020204" pitchFamily="34" charset="0"/>
              </a:rPr>
              <a:t>d’altra parte </a:t>
            </a:r>
            <a:r>
              <a:rPr lang="it-IT" sz="2000" b="1" dirty="0" smtClean="0">
                <a:solidFill>
                  <a:schemeClr val="accent2"/>
                </a:solidFill>
                <a:latin typeface="Arial" panose="020B0604020202020204" pitchFamily="34" charset="0"/>
                <a:cs typeface="Arial" panose="020B0604020202020204" pitchFamily="34" charset="0"/>
              </a:rPr>
              <a:t>risultano meglio curate </a:t>
            </a:r>
          </a:p>
          <a:p>
            <a:endParaRPr lang="it-IT" sz="2000" b="1" dirty="0" smtClean="0">
              <a:solidFill>
                <a:schemeClr val="accent2"/>
              </a:solidFill>
              <a:latin typeface="Arial" panose="020B0604020202020204" pitchFamily="34" charset="0"/>
              <a:cs typeface="Arial" panose="020B0604020202020204" pitchFamily="34" charset="0"/>
            </a:endParaRPr>
          </a:p>
          <a:p>
            <a:r>
              <a:rPr lang="it-IT" sz="2000" b="1" dirty="0" smtClean="0">
                <a:solidFill>
                  <a:schemeClr val="accent2"/>
                </a:solidFill>
                <a:latin typeface="Arial" panose="020B0604020202020204" pitchFamily="34" charset="0"/>
                <a:cs typeface="Arial" panose="020B0604020202020204" pitchFamily="34" charset="0"/>
              </a:rPr>
              <a:t>e, in taluni </a:t>
            </a:r>
            <a:r>
              <a:rPr lang="it-IT" sz="2000" b="1" dirty="0" smtClean="0">
                <a:solidFill>
                  <a:schemeClr val="accent2"/>
                </a:solidFill>
                <a:latin typeface="Arial" panose="020B0604020202020204" pitchFamily="34" charset="0"/>
                <a:cs typeface="Arial" panose="020B0604020202020204" pitchFamily="34" charset="0"/>
              </a:rPr>
              <a:t>casi</a:t>
            </a:r>
            <a:r>
              <a:rPr lang="it-IT" sz="2000" b="1" dirty="0">
                <a:solidFill>
                  <a:schemeClr val="accent2"/>
                </a:solidFill>
                <a:latin typeface="Arial" panose="020B0604020202020204" pitchFamily="34" charset="0"/>
                <a:cs typeface="Arial" panose="020B0604020202020204" pitchFamily="34" charset="0"/>
              </a:rPr>
              <a:t> </a:t>
            </a:r>
            <a:r>
              <a:rPr lang="it-IT" sz="2000" b="1" dirty="0" smtClean="0">
                <a:solidFill>
                  <a:schemeClr val="accent2"/>
                </a:solidFill>
                <a:latin typeface="Arial" panose="020B0604020202020204" pitchFamily="34" charset="0"/>
                <a:cs typeface="Arial" panose="020B0604020202020204" pitchFamily="34" charset="0"/>
              </a:rPr>
              <a:t>«guarite</a:t>
            </a:r>
            <a:r>
              <a:rPr lang="it-IT" sz="2000" b="1" dirty="0" smtClean="0">
                <a:solidFill>
                  <a:schemeClr val="accent2"/>
                </a:solidFill>
                <a:latin typeface="Arial" panose="020B0604020202020204" pitchFamily="34" charset="0"/>
                <a:cs typeface="Arial" panose="020B0604020202020204" pitchFamily="34" charset="0"/>
              </a:rPr>
              <a:t>».</a:t>
            </a:r>
            <a:endParaRPr lang="it-IT" sz="2000" b="1" dirty="0">
              <a:solidFill>
                <a:schemeClr val="accent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4531981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p:cNvPicPr>
            <a:picLocks noChangeAspect="1"/>
          </p:cNvPicPr>
          <p:nvPr/>
        </p:nvPicPr>
        <p:blipFill rotWithShape="1">
          <a:blip r:embed="rId3">
            <a:extLst>
              <a:ext uri="{28A0092B-C50C-407E-A947-70E740481C1C}">
                <a14:useLocalDpi xmlns:a14="http://schemas.microsoft.com/office/drawing/2010/main" val="0"/>
              </a:ext>
            </a:extLst>
          </a:blip>
          <a:srcRect l="32198" t="-3077" r="4268" b="16"/>
          <a:stretch/>
        </p:blipFill>
        <p:spPr>
          <a:xfrm>
            <a:off x="5563737" y="924412"/>
            <a:ext cx="5194801" cy="5616000"/>
          </a:xfrm>
          <a:prstGeom prst="rect">
            <a:avLst/>
          </a:prstGeom>
        </p:spPr>
      </p:pic>
      <p:sp>
        <p:nvSpPr>
          <p:cNvPr id="3" name="Rettangolo 2"/>
          <p:cNvSpPr/>
          <p:nvPr/>
        </p:nvSpPr>
        <p:spPr>
          <a:xfrm>
            <a:off x="0" y="412738"/>
            <a:ext cx="7110484" cy="6432530"/>
          </a:xfrm>
          <a:prstGeom prst="rect">
            <a:avLst/>
          </a:prstGeom>
        </p:spPr>
        <p:txBody>
          <a:bodyPr wrap="square">
            <a:spAutoFit/>
          </a:bodyPr>
          <a:lstStyle/>
          <a:p>
            <a:pPr>
              <a:spcAft>
                <a:spcPts val="0"/>
              </a:spcAft>
            </a:pPr>
            <a:r>
              <a:rPr lang="it-IT" sz="2000" b="1" dirty="0">
                <a:solidFill>
                  <a:schemeClr val="accent2"/>
                </a:solidFill>
                <a:latin typeface="Arial" panose="020B0604020202020204" pitchFamily="34" charset="0"/>
                <a:ea typeface="Times New Roman" panose="02020603050405020304" pitchFamily="18" charset="0"/>
              </a:rPr>
              <a:t>Invecchiare con malattie croniche è </a:t>
            </a:r>
            <a:r>
              <a:rPr lang="it-IT" sz="2000" b="1" dirty="0" smtClean="0">
                <a:solidFill>
                  <a:schemeClr val="accent2"/>
                </a:solidFill>
                <a:latin typeface="Arial" panose="020B0604020202020204" pitchFamily="34" charset="0"/>
                <a:ea typeface="Times New Roman" panose="02020603050405020304" pitchFamily="18" charset="0"/>
              </a:rPr>
              <a:t>diventata </a:t>
            </a:r>
            <a:r>
              <a:rPr lang="it-IT" sz="2000" b="1" dirty="0">
                <a:solidFill>
                  <a:schemeClr val="accent2"/>
                </a:solidFill>
                <a:latin typeface="Arial" panose="020B0604020202020204" pitchFamily="34" charset="0"/>
                <a:ea typeface="Times New Roman" panose="02020603050405020304" pitchFamily="18" charset="0"/>
              </a:rPr>
              <a:t>la </a:t>
            </a:r>
            <a:r>
              <a:rPr lang="it-IT" sz="2000" b="1" dirty="0" smtClean="0">
                <a:solidFill>
                  <a:schemeClr val="accent2"/>
                </a:solidFill>
                <a:latin typeface="Arial" panose="020B0604020202020204" pitchFamily="34" charset="0"/>
                <a:ea typeface="Times New Roman" panose="02020603050405020304" pitchFamily="18" charset="0"/>
              </a:rPr>
              <a:t>norma</a:t>
            </a:r>
          </a:p>
          <a:p>
            <a:pPr>
              <a:spcAft>
                <a:spcPts val="0"/>
              </a:spcAft>
            </a:pPr>
            <a:endParaRPr lang="it-IT" dirty="0" smtClean="0">
              <a:latin typeface="Arial" panose="020B0604020202020204" pitchFamily="34" charset="0"/>
              <a:ea typeface="Times New Roman" panose="02020603050405020304" pitchFamily="18" charset="0"/>
            </a:endParaRPr>
          </a:p>
          <a:p>
            <a:pPr>
              <a:spcAft>
                <a:spcPts val="0"/>
              </a:spcAft>
            </a:pPr>
            <a:r>
              <a:rPr lang="it-IT" dirty="0" smtClean="0">
                <a:latin typeface="Arial" panose="020B0604020202020204" pitchFamily="34" charset="0"/>
                <a:ea typeface="Times New Roman" panose="02020603050405020304" pitchFamily="18" charset="0"/>
              </a:rPr>
              <a:t>(persino </a:t>
            </a:r>
            <a:r>
              <a:rPr lang="it-IT" dirty="0">
                <a:latin typeface="Arial" panose="020B0604020202020204" pitchFamily="34" charset="0"/>
                <a:ea typeface="Times New Roman" panose="02020603050405020304" pitchFamily="18" charset="0"/>
              </a:rPr>
              <a:t>nei paesi in via di sviluppo il modello </a:t>
            </a:r>
            <a:r>
              <a:rPr lang="it-IT" dirty="0" smtClean="0">
                <a:latin typeface="Arial" panose="020B0604020202020204" pitchFamily="34" charset="0"/>
                <a:ea typeface="Times New Roman" panose="02020603050405020304" pitchFamily="18" charset="0"/>
              </a:rPr>
              <a:t>di</a:t>
            </a:r>
          </a:p>
          <a:p>
            <a:pPr>
              <a:spcAft>
                <a:spcPts val="0"/>
              </a:spcAft>
            </a:pPr>
            <a:r>
              <a:rPr lang="it-IT" dirty="0" smtClean="0">
                <a:latin typeface="Arial" panose="020B0604020202020204" pitchFamily="34" charset="0"/>
                <a:ea typeface="Times New Roman" panose="02020603050405020304" pitchFamily="18" charset="0"/>
              </a:rPr>
              <a:t>mortalità </a:t>
            </a:r>
            <a:r>
              <a:rPr lang="it-IT" dirty="0">
                <a:latin typeface="Arial" panose="020B0604020202020204" pitchFamily="34" charset="0"/>
                <a:ea typeface="Times New Roman" panose="02020603050405020304" pitchFamily="18" charset="0"/>
              </a:rPr>
              <a:t>è sempre più gravato da malattie croniche)</a:t>
            </a:r>
            <a:endParaRPr lang="it-IT" dirty="0">
              <a:latin typeface="Times New Roman" panose="02020603050405020304" pitchFamily="18" charset="0"/>
              <a:ea typeface="Times New Roman" panose="02020603050405020304" pitchFamily="18" charset="0"/>
            </a:endParaRPr>
          </a:p>
          <a:p>
            <a:pPr>
              <a:spcAft>
                <a:spcPts val="0"/>
              </a:spcAft>
            </a:pPr>
            <a:r>
              <a:rPr lang="it-IT" sz="2000" dirty="0">
                <a:latin typeface="Arial" panose="020B0604020202020204" pitchFamily="34" charset="0"/>
                <a:ea typeface="Times New Roman" panose="02020603050405020304" pitchFamily="18" charset="0"/>
              </a:rPr>
              <a:t> </a:t>
            </a:r>
            <a:endParaRPr lang="it-IT" sz="2000" dirty="0" smtClean="0">
              <a:latin typeface="Arial" panose="020B0604020202020204" pitchFamily="34" charset="0"/>
              <a:ea typeface="Times New Roman" panose="02020603050405020304" pitchFamily="18" charset="0"/>
            </a:endParaRPr>
          </a:p>
          <a:p>
            <a:pPr>
              <a:spcAft>
                <a:spcPts val="0"/>
              </a:spcAft>
            </a:pPr>
            <a:endParaRPr lang="it-IT" sz="2000" dirty="0">
              <a:latin typeface="Times New Roman" panose="02020603050405020304" pitchFamily="18" charset="0"/>
              <a:ea typeface="Times New Roman" panose="02020603050405020304" pitchFamily="18" charset="0"/>
            </a:endParaRPr>
          </a:p>
          <a:p>
            <a:pPr>
              <a:spcAft>
                <a:spcPts val="0"/>
              </a:spcAft>
            </a:pPr>
            <a:r>
              <a:rPr lang="it-IT" sz="2000" b="1" dirty="0">
                <a:solidFill>
                  <a:schemeClr val="accent2"/>
                </a:solidFill>
                <a:latin typeface="Arial" panose="020B0604020202020204" pitchFamily="34" charset="0"/>
                <a:ea typeface="Times New Roman" panose="02020603050405020304" pitchFamily="18" charset="0"/>
              </a:rPr>
              <a:t>La definizione WHO sembra </a:t>
            </a:r>
            <a:r>
              <a:rPr lang="it-IT" sz="2000" b="1" dirty="0" smtClean="0">
                <a:solidFill>
                  <a:schemeClr val="accent2"/>
                </a:solidFill>
                <a:latin typeface="Arial" panose="020B0604020202020204" pitchFamily="34" charset="0"/>
                <a:ea typeface="Times New Roman" panose="02020603050405020304" pitchFamily="18" charset="0"/>
              </a:rPr>
              <a:t>anacronistica</a:t>
            </a:r>
            <a:r>
              <a:rPr lang="it-IT" sz="2000" dirty="0" smtClean="0">
                <a:solidFill>
                  <a:schemeClr val="accent2"/>
                </a:solidFill>
                <a:latin typeface="Arial" panose="020B0604020202020204" pitchFamily="34" charset="0"/>
                <a:ea typeface="Times New Roman" panose="02020603050405020304" pitchFamily="18" charset="0"/>
              </a:rPr>
              <a:t>,</a:t>
            </a:r>
          </a:p>
          <a:p>
            <a:pPr>
              <a:spcAft>
                <a:spcPts val="0"/>
              </a:spcAft>
            </a:pPr>
            <a:endParaRPr lang="it-IT" dirty="0" smtClean="0">
              <a:latin typeface="Arial" panose="020B0604020202020204" pitchFamily="34" charset="0"/>
              <a:ea typeface="Times New Roman" panose="02020603050405020304" pitchFamily="18" charset="0"/>
            </a:endParaRPr>
          </a:p>
          <a:p>
            <a:pPr>
              <a:spcAft>
                <a:spcPts val="0"/>
              </a:spcAft>
            </a:pPr>
            <a:r>
              <a:rPr lang="it-IT" dirty="0" smtClean="0">
                <a:latin typeface="Arial" panose="020B0604020202020204" pitchFamily="34" charset="0"/>
                <a:ea typeface="Times New Roman" panose="02020603050405020304" pitchFamily="18" charset="0"/>
              </a:rPr>
              <a:t>in </a:t>
            </a:r>
            <a:r>
              <a:rPr lang="it-IT" dirty="0">
                <a:latin typeface="Arial" panose="020B0604020202020204" pitchFamily="34" charset="0"/>
                <a:ea typeface="Times New Roman" panose="02020603050405020304" pitchFamily="18" charset="0"/>
              </a:rPr>
              <a:t>quanto </a:t>
            </a:r>
            <a:r>
              <a:rPr lang="it-IT" dirty="0" smtClean="0">
                <a:latin typeface="Arial" panose="020B0604020202020204" pitchFamily="34" charset="0"/>
                <a:ea typeface="Times New Roman" panose="02020603050405020304" pitchFamily="18" charset="0"/>
              </a:rPr>
              <a:t>dichiarerebbe </a:t>
            </a:r>
            <a:r>
              <a:rPr lang="it-IT" dirty="0">
                <a:latin typeface="Arial" panose="020B0604020202020204" pitchFamily="34" charset="0"/>
                <a:ea typeface="Times New Roman" panose="02020603050405020304" pitchFamily="18" charset="0"/>
              </a:rPr>
              <a:t>«ammalate» in </a:t>
            </a:r>
            <a:r>
              <a:rPr lang="it-IT" dirty="0" smtClean="0">
                <a:latin typeface="Arial" panose="020B0604020202020204" pitchFamily="34" charset="0"/>
                <a:ea typeface="Times New Roman" panose="02020603050405020304" pitchFamily="18" charset="0"/>
              </a:rPr>
              <a:t>modo</a:t>
            </a:r>
          </a:p>
          <a:p>
            <a:pPr>
              <a:spcAft>
                <a:spcPts val="0"/>
              </a:spcAft>
            </a:pPr>
            <a:r>
              <a:rPr lang="it-IT" dirty="0">
                <a:latin typeface="Arial" panose="020B0604020202020204" pitchFamily="34" charset="0"/>
                <a:ea typeface="Times New Roman" panose="02020603050405020304" pitchFamily="18" charset="0"/>
              </a:rPr>
              <a:t>u</a:t>
            </a:r>
            <a:r>
              <a:rPr lang="it-IT" dirty="0" smtClean="0">
                <a:latin typeface="Arial" panose="020B0604020202020204" pitchFamily="34" charset="0"/>
                <a:ea typeface="Times New Roman" panose="02020603050405020304" pitchFamily="18" charset="0"/>
              </a:rPr>
              <a:t>ltimativo le persone </a:t>
            </a:r>
            <a:r>
              <a:rPr lang="it-IT" dirty="0">
                <a:latin typeface="Arial" panose="020B0604020202020204" pitchFamily="34" charset="0"/>
                <a:ea typeface="Times New Roman" panose="02020603050405020304" pitchFamily="18" charset="0"/>
              </a:rPr>
              <a:t>affette da malattie croniche </a:t>
            </a:r>
            <a:r>
              <a:rPr lang="it-IT" dirty="0" smtClean="0">
                <a:latin typeface="Arial" panose="020B0604020202020204" pitchFamily="34" charset="0"/>
                <a:ea typeface="Times New Roman" panose="02020603050405020304" pitchFamily="18" charset="0"/>
              </a:rPr>
              <a:t>e</a:t>
            </a:r>
          </a:p>
          <a:p>
            <a:pPr>
              <a:spcAft>
                <a:spcPts val="0"/>
              </a:spcAft>
            </a:pPr>
            <a:r>
              <a:rPr lang="it-IT" dirty="0" smtClean="0">
                <a:latin typeface="Arial" panose="020B0604020202020204" pitchFamily="34" charset="0"/>
                <a:ea typeface="Times New Roman" panose="02020603050405020304" pitchFamily="18" charset="0"/>
              </a:rPr>
              <a:t>disabilità (con </a:t>
            </a:r>
            <a:r>
              <a:rPr lang="it-IT" dirty="0">
                <a:latin typeface="Arial" panose="020B0604020202020204" pitchFamily="34" charset="0"/>
                <a:ea typeface="Times New Roman" panose="02020603050405020304" pitchFamily="18" charset="0"/>
              </a:rPr>
              <a:t>esiti su costi del sistema sanitario e </a:t>
            </a:r>
            <a:r>
              <a:rPr lang="it-IT" dirty="0" smtClean="0">
                <a:latin typeface="Arial" panose="020B0604020202020204" pitchFamily="34" charset="0"/>
                <a:ea typeface="Times New Roman" panose="02020603050405020304" pitchFamily="18" charset="0"/>
              </a:rPr>
              <a:t>su</a:t>
            </a:r>
          </a:p>
          <a:p>
            <a:pPr>
              <a:spcAft>
                <a:spcPts val="0"/>
              </a:spcAft>
            </a:pPr>
            <a:r>
              <a:rPr lang="it-IT" dirty="0" smtClean="0">
                <a:latin typeface="Arial" panose="020B0604020202020204" pitchFamily="34" charset="0"/>
                <a:ea typeface="Times New Roman" panose="02020603050405020304" pitchFamily="18" charset="0"/>
              </a:rPr>
              <a:t>relativa </a:t>
            </a:r>
            <a:r>
              <a:rPr lang="it-IT" dirty="0">
                <a:latin typeface="Arial" panose="020B0604020202020204" pitchFamily="34" charset="0"/>
                <a:ea typeface="Times New Roman" panose="02020603050405020304" pitchFamily="18" charset="0"/>
              </a:rPr>
              <a:t>sostenibilità).</a:t>
            </a:r>
            <a:endParaRPr lang="it-IT" dirty="0">
              <a:latin typeface="Times New Roman" panose="02020603050405020304" pitchFamily="18" charset="0"/>
              <a:ea typeface="Times New Roman" panose="02020603050405020304" pitchFamily="18" charset="0"/>
            </a:endParaRPr>
          </a:p>
          <a:p>
            <a:pPr>
              <a:spcAft>
                <a:spcPts val="0"/>
              </a:spcAft>
            </a:pPr>
            <a:r>
              <a:rPr lang="it-IT" sz="2000" dirty="0">
                <a:solidFill>
                  <a:srgbClr val="FF0000"/>
                </a:solidFill>
                <a:latin typeface="Arial" panose="020B0604020202020204" pitchFamily="34" charset="0"/>
                <a:ea typeface="Times New Roman" panose="02020603050405020304" pitchFamily="18" charset="0"/>
              </a:rPr>
              <a:t> </a:t>
            </a:r>
            <a:endParaRPr lang="it-IT" sz="2000" dirty="0">
              <a:solidFill>
                <a:srgbClr val="FF0000"/>
              </a:solidFill>
              <a:latin typeface="Times New Roman" panose="02020603050405020304" pitchFamily="18" charset="0"/>
              <a:ea typeface="Times New Roman" panose="02020603050405020304" pitchFamily="18" charset="0"/>
            </a:endParaRPr>
          </a:p>
          <a:p>
            <a:pPr>
              <a:spcAft>
                <a:spcPts val="0"/>
              </a:spcAft>
            </a:pPr>
            <a:r>
              <a:rPr lang="it-IT" sz="2000" b="1" dirty="0">
                <a:solidFill>
                  <a:schemeClr val="accent2"/>
                </a:solidFill>
                <a:latin typeface="Arial" panose="020B0604020202020204" pitchFamily="34" charset="0"/>
                <a:ea typeface="Times New Roman" panose="02020603050405020304" pitchFamily="18" charset="0"/>
              </a:rPr>
              <a:t>Inoltre minimizza</a:t>
            </a:r>
          </a:p>
          <a:p>
            <a:pPr>
              <a:spcAft>
                <a:spcPts val="0"/>
              </a:spcAft>
            </a:pPr>
            <a:endParaRPr lang="it-IT" sz="2000" b="1" dirty="0">
              <a:solidFill>
                <a:schemeClr val="accent2"/>
              </a:solidFill>
              <a:latin typeface="Arial" panose="020B0604020202020204" pitchFamily="34" charset="0"/>
              <a:ea typeface="Times New Roman" panose="02020603050405020304" pitchFamily="18" charset="0"/>
            </a:endParaRPr>
          </a:p>
          <a:p>
            <a:pPr>
              <a:spcAft>
                <a:spcPts val="0"/>
              </a:spcAft>
            </a:pPr>
            <a:r>
              <a:rPr lang="it-IT" sz="2000" b="1" dirty="0">
                <a:solidFill>
                  <a:schemeClr val="accent2"/>
                </a:solidFill>
                <a:latin typeface="Arial" panose="020B0604020202020204" pitchFamily="34" charset="0"/>
                <a:ea typeface="Times New Roman" panose="02020603050405020304" pitchFamily="18" charset="0"/>
              </a:rPr>
              <a:t>il ruolo della capacità </a:t>
            </a:r>
            <a:r>
              <a:rPr lang="it-IT" sz="2000" b="1" dirty="0" smtClean="0">
                <a:solidFill>
                  <a:schemeClr val="accent2"/>
                </a:solidFill>
                <a:latin typeface="Arial" panose="020B0604020202020204" pitchFamily="34" charset="0"/>
                <a:ea typeface="Times New Roman" panose="02020603050405020304" pitchFamily="18" charset="0"/>
              </a:rPr>
              <a:t>soggettiva</a:t>
            </a:r>
          </a:p>
          <a:p>
            <a:pPr>
              <a:spcAft>
                <a:spcPts val="0"/>
              </a:spcAft>
            </a:pPr>
            <a:endParaRPr lang="it-IT" dirty="0" smtClean="0">
              <a:latin typeface="Arial" panose="020B0604020202020204" pitchFamily="34" charset="0"/>
              <a:ea typeface="Times New Roman" panose="02020603050405020304" pitchFamily="18" charset="0"/>
            </a:endParaRPr>
          </a:p>
          <a:p>
            <a:pPr>
              <a:spcAft>
                <a:spcPts val="0"/>
              </a:spcAft>
            </a:pPr>
            <a:r>
              <a:rPr lang="it-IT" dirty="0" smtClean="0">
                <a:latin typeface="Arial" panose="020B0604020202020204" pitchFamily="34" charset="0"/>
                <a:ea typeface="Times New Roman" panose="02020603050405020304" pitchFamily="18" charset="0"/>
              </a:rPr>
              <a:t>di </a:t>
            </a:r>
            <a:r>
              <a:rPr lang="it-IT" dirty="0">
                <a:latin typeface="Arial" panose="020B0604020202020204" pitchFamily="34" charset="0"/>
                <a:ea typeface="Times New Roman" panose="02020603050405020304" pitchFamily="18" charset="0"/>
              </a:rPr>
              <a:t>fronteggiare in modo autonomo </a:t>
            </a:r>
            <a:r>
              <a:rPr lang="it-IT" dirty="0" smtClean="0">
                <a:latin typeface="Arial" panose="020B0604020202020204" pitchFamily="34" charset="0"/>
                <a:ea typeface="Times New Roman" panose="02020603050405020304" pitchFamily="18" charset="0"/>
              </a:rPr>
              <a:t>le sfide </a:t>
            </a:r>
            <a:r>
              <a:rPr lang="it-IT" dirty="0">
                <a:latin typeface="Arial" panose="020B0604020202020204" pitchFamily="34" charset="0"/>
                <a:ea typeface="Times New Roman" panose="02020603050405020304" pitchFamily="18" charset="0"/>
              </a:rPr>
              <a:t>di </a:t>
            </a:r>
            <a:r>
              <a:rPr lang="it-IT" dirty="0" smtClean="0">
                <a:latin typeface="Arial" panose="020B0604020202020204" pitchFamily="34" charset="0"/>
                <a:ea typeface="Times New Roman" panose="02020603050405020304" pitchFamily="18" charset="0"/>
              </a:rPr>
              <a:t>una</a:t>
            </a:r>
          </a:p>
          <a:p>
            <a:pPr>
              <a:spcAft>
                <a:spcPts val="0"/>
              </a:spcAft>
            </a:pPr>
            <a:r>
              <a:rPr lang="it-IT" dirty="0" smtClean="0">
                <a:latin typeface="Arial" panose="020B0604020202020204" pitchFamily="34" charset="0"/>
                <a:ea typeface="Times New Roman" panose="02020603050405020304" pitchFamily="18" charset="0"/>
              </a:rPr>
              <a:t>vita </a:t>
            </a:r>
            <a:r>
              <a:rPr lang="it-IT" dirty="0">
                <a:latin typeface="Arial" panose="020B0604020202020204" pitchFamily="34" charset="0"/>
                <a:ea typeface="Times New Roman" panose="02020603050405020304" pitchFamily="18" charset="0"/>
              </a:rPr>
              <a:t>in continuo cambiamento </a:t>
            </a:r>
            <a:r>
              <a:rPr lang="it-IT" dirty="0" smtClean="0">
                <a:latin typeface="Arial" panose="020B0604020202020204" pitchFamily="34" charset="0"/>
                <a:ea typeface="Times New Roman" panose="02020603050405020304" pitchFamily="18" charset="0"/>
              </a:rPr>
              <a:t>e  di funzionare in</a:t>
            </a:r>
          </a:p>
          <a:p>
            <a:pPr>
              <a:spcAft>
                <a:spcPts val="0"/>
              </a:spcAft>
            </a:pPr>
            <a:r>
              <a:rPr lang="it-IT" dirty="0" smtClean="0">
                <a:latin typeface="Arial" panose="020B0604020202020204" pitchFamily="34" charset="0"/>
                <a:ea typeface="Times New Roman" panose="02020603050405020304" pitchFamily="18" charset="0"/>
              </a:rPr>
              <a:t>modo soddisfacente</a:t>
            </a:r>
          </a:p>
          <a:p>
            <a:pPr>
              <a:spcAft>
                <a:spcPts val="0"/>
              </a:spcAft>
            </a:pPr>
            <a:r>
              <a:rPr lang="it-IT" dirty="0" smtClean="0">
                <a:latin typeface="Arial" panose="020B0604020202020204" pitchFamily="34" charset="0"/>
                <a:ea typeface="Times New Roman" panose="02020603050405020304" pitchFamily="18" charset="0"/>
              </a:rPr>
              <a:t>(pur </a:t>
            </a:r>
            <a:r>
              <a:rPr lang="it-IT" dirty="0">
                <a:latin typeface="Arial" panose="020B0604020202020204" pitchFamily="34" charset="0"/>
                <a:ea typeface="Times New Roman" panose="02020603050405020304" pitchFamily="18" charset="0"/>
              </a:rPr>
              <a:t>in presenza di </a:t>
            </a:r>
            <a:r>
              <a:rPr lang="it-IT" dirty="0" smtClean="0">
                <a:latin typeface="Arial" panose="020B0604020202020204" pitchFamily="34" charset="0"/>
                <a:ea typeface="Times New Roman" panose="02020603050405020304" pitchFamily="18" charset="0"/>
              </a:rPr>
              <a:t>una malattia </a:t>
            </a:r>
            <a:r>
              <a:rPr lang="it-IT" dirty="0">
                <a:latin typeface="Arial" panose="020B0604020202020204" pitchFamily="34" charset="0"/>
                <a:ea typeface="Times New Roman" panose="02020603050405020304" pitchFamily="18" charset="0"/>
              </a:rPr>
              <a:t>cronica o di </a:t>
            </a:r>
            <a:r>
              <a:rPr lang="it-IT" dirty="0" smtClean="0">
                <a:latin typeface="Arial" panose="020B0604020202020204" pitchFamily="34" charset="0"/>
                <a:ea typeface="Times New Roman" panose="02020603050405020304" pitchFamily="18" charset="0"/>
              </a:rPr>
              <a:t>una</a:t>
            </a:r>
          </a:p>
          <a:p>
            <a:pPr>
              <a:spcAft>
                <a:spcPts val="0"/>
              </a:spcAft>
            </a:pPr>
            <a:r>
              <a:rPr lang="it-IT" dirty="0" smtClean="0">
                <a:latin typeface="Arial" panose="020B0604020202020204" pitchFamily="34" charset="0"/>
                <a:ea typeface="Times New Roman" panose="02020603050405020304" pitchFamily="18" charset="0"/>
              </a:rPr>
              <a:t>disabilità</a:t>
            </a:r>
            <a:r>
              <a:rPr lang="it-IT" dirty="0">
                <a:latin typeface="Arial" panose="020B0604020202020204" pitchFamily="34" charset="0"/>
                <a:ea typeface="Times New Roman" panose="02020603050405020304" pitchFamily="18" charset="0"/>
              </a:rPr>
              <a:t>)</a:t>
            </a:r>
            <a:endParaRPr lang="it-IT"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23646816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511444" y="209735"/>
            <a:ext cx="7268705" cy="2554545"/>
          </a:xfrm>
          <a:prstGeom prst="rect">
            <a:avLst/>
          </a:prstGeom>
        </p:spPr>
        <p:txBody>
          <a:bodyPr wrap="square">
            <a:spAutoFit/>
          </a:bodyPr>
          <a:lstStyle/>
          <a:p>
            <a:pPr algn="ctr">
              <a:spcAft>
                <a:spcPts val="0"/>
              </a:spcAft>
            </a:pPr>
            <a:r>
              <a:rPr lang="it-IT" sz="2000" dirty="0">
                <a:solidFill>
                  <a:schemeClr val="accent2"/>
                </a:solidFill>
                <a:latin typeface="Arial" panose="020B0604020202020204" pitchFamily="34" charset="0"/>
                <a:ea typeface="Times New Roman" panose="02020603050405020304" pitchFamily="18" charset="0"/>
                <a:cs typeface="Arial" panose="020B0604020202020204" pitchFamily="34" charset="0"/>
              </a:rPr>
              <a:t>Tali critiche spingono </a:t>
            </a:r>
            <a:r>
              <a:rPr lang="it-IT" sz="2000" dirty="0" smtClean="0">
                <a:solidFill>
                  <a:schemeClr val="accent2"/>
                </a:solidFill>
                <a:latin typeface="Arial" panose="020B0604020202020204" pitchFamily="34" charset="0"/>
                <a:ea typeface="Times New Roman" panose="02020603050405020304" pitchFamily="18" charset="0"/>
                <a:cs typeface="Arial" panose="020B0604020202020204" pitchFamily="34" charset="0"/>
              </a:rPr>
              <a:t>verso</a:t>
            </a:r>
          </a:p>
          <a:p>
            <a:pPr>
              <a:spcAft>
                <a:spcPts val="0"/>
              </a:spcAft>
            </a:pPr>
            <a:endParaRPr lang="it-IT" sz="2000" b="1" dirty="0">
              <a:latin typeface="Arial" panose="020B0604020202020204" pitchFamily="34" charset="0"/>
              <a:ea typeface="Times New Roman" panose="02020603050405020304" pitchFamily="18" charset="0"/>
              <a:cs typeface="Arial" panose="020B0604020202020204" pitchFamily="34" charset="0"/>
            </a:endParaRPr>
          </a:p>
          <a:p>
            <a:pPr algn="ctr">
              <a:spcAft>
                <a:spcPts val="0"/>
              </a:spcAft>
            </a:pPr>
            <a:r>
              <a:rPr lang="it-IT" sz="2000" b="1" dirty="0" smtClean="0">
                <a:latin typeface="Arial" panose="020B0604020202020204" pitchFamily="34" charset="0"/>
                <a:ea typeface="Times New Roman" panose="02020603050405020304" pitchFamily="18" charset="0"/>
                <a:cs typeface="Arial" panose="020B0604020202020204" pitchFamily="34" charset="0"/>
              </a:rPr>
              <a:t>una </a:t>
            </a:r>
            <a:r>
              <a:rPr lang="it-IT" sz="2000" b="1" dirty="0">
                <a:solidFill>
                  <a:schemeClr val="accent2"/>
                </a:solidFill>
                <a:latin typeface="Arial" panose="020B0604020202020204" pitchFamily="34" charset="0"/>
                <a:ea typeface="Times New Roman" panose="02020603050405020304" pitchFamily="18" charset="0"/>
                <a:cs typeface="Arial" panose="020B0604020202020204" pitchFamily="34" charset="0"/>
              </a:rPr>
              <a:t>prospettiva</a:t>
            </a:r>
            <a:r>
              <a:rPr lang="it-IT" sz="2000" b="1" dirty="0">
                <a:latin typeface="Arial" panose="020B0604020202020204" pitchFamily="34" charset="0"/>
                <a:ea typeface="Times New Roman" panose="02020603050405020304" pitchFamily="18" charset="0"/>
                <a:cs typeface="Arial" panose="020B0604020202020204" pitchFamily="34" charset="0"/>
              </a:rPr>
              <a:t> </a:t>
            </a:r>
            <a:r>
              <a:rPr lang="it-IT" sz="2000" dirty="0">
                <a:latin typeface="Arial" panose="020B0604020202020204" pitchFamily="34" charset="0"/>
                <a:ea typeface="Times New Roman" panose="02020603050405020304" pitchFamily="18" charset="0"/>
                <a:cs typeface="Arial" panose="020B0604020202020204" pitchFamily="34" charset="0"/>
              </a:rPr>
              <a:t>non più statica ma </a:t>
            </a:r>
            <a:r>
              <a:rPr lang="it-IT" sz="2000" b="1" dirty="0">
                <a:solidFill>
                  <a:schemeClr val="accent2"/>
                </a:solidFill>
                <a:latin typeface="Arial" panose="020B0604020202020204" pitchFamily="34" charset="0"/>
                <a:ea typeface="Times New Roman" panose="02020603050405020304" pitchFamily="18" charset="0"/>
                <a:cs typeface="Arial" panose="020B0604020202020204" pitchFamily="34" charset="0"/>
              </a:rPr>
              <a:t>dinamica del concetto di </a:t>
            </a:r>
            <a:r>
              <a:rPr lang="it-IT" sz="2000" b="1" dirty="0" smtClean="0">
                <a:solidFill>
                  <a:schemeClr val="accent2"/>
                </a:solidFill>
                <a:latin typeface="Arial" panose="020B0604020202020204" pitchFamily="34" charset="0"/>
                <a:ea typeface="Times New Roman" panose="02020603050405020304" pitchFamily="18" charset="0"/>
                <a:cs typeface="Arial" panose="020B0604020202020204" pitchFamily="34" charset="0"/>
              </a:rPr>
              <a:t>salute</a:t>
            </a:r>
          </a:p>
          <a:p>
            <a:pPr>
              <a:spcAft>
                <a:spcPts val="0"/>
              </a:spcAft>
            </a:pPr>
            <a:endParaRPr lang="it-IT" sz="2000" b="1" dirty="0">
              <a:latin typeface="Arial" panose="020B0604020202020204" pitchFamily="34" charset="0"/>
              <a:ea typeface="Times New Roman" panose="02020603050405020304" pitchFamily="18" charset="0"/>
              <a:cs typeface="Arial" panose="020B0604020202020204" pitchFamily="34" charset="0"/>
            </a:endParaRPr>
          </a:p>
          <a:p>
            <a:pPr algn="ctr">
              <a:spcAft>
                <a:spcPts val="0"/>
              </a:spcAft>
            </a:pPr>
            <a:r>
              <a:rPr lang="it-IT" sz="2000" dirty="0" smtClean="0">
                <a:solidFill>
                  <a:srgbClr val="FFC000"/>
                </a:solidFill>
                <a:latin typeface="Arial" panose="020B0604020202020204" pitchFamily="34" charset="0"/>
                <a:ea typeface="Times New Roman" panose="02020603050405020304" pitchFamily="18" charset="0"/>
                <a:cs typeface="Arial" panose="020B0604020202020204" pitchFamily="34" charset="0"/>
              </a:rPr>
              <a:t>basata </a:t>
            </a:r>
            <a:r>
              <a:rPr lang="it-IT" sz="2000" dirty="0">
                <a:solidFill>
                  <a:srgbClr val="FFC000"/>
                </a:solidFill>
                <a:latin typeface="Arial" panose="020B0604020202020204" pitchFamily="34" charset="0"/>
                <a:ea typeface="Times New Roman" panose="02020603050405020304" pitchFamily="18" charset="0"/>
                <a:cs typeface="Arial" panose="020B0604020202020204" pitchFamily="34" charset="0"/>
              </a:rPr>
              <a:t>sulla </a:t>
            </a:r>
            <a:r>
              <a:rPr lang="it-IT" sz="2000" i="1" dirty="0">
                <a:solidFill>
                  <a:srgbClr val="FFC000"/>
                </a:solidFill>
                <a:latin typeface="Arial" panose="020B0604020202020204" pitchFamily="34" charset="0"/>
                <a:ea typeface="Times New Roman" panose="02020603050405020304" pitchFamily="18" charset="0"/>
                <a:cs typeface="Arial" panose="020B0604020202020204" pitchFamily="34" charset="0"/>
              </a:rPr>
              <a:t>resilienza </a:t>
            </a:r>
            <a:r>
              <a:rPr lang="it-IT" sz="2000" dirty="0">
                <a:solidFill>
                  <a:srgbClr val="FFC000"/>
                </a:solidFill>
                <a:latin typeface="Arial" panose="020B0604020202020204" pitchFamily="34" charset="0"/>
                <a:ea typeface="Times New Roman" panose="02020603050405020304" pitchFamily="18" charset="0"/>
                <a:cs typeface="Arial" panose="020B0604020202020204" pitchFamily="34" charset="0"/>
              </a:rPr>
              <a:t>e sul </a:t>
            </a:r>
            <a:r>
              <a:rPr lang="it-IT" sz="2000" i="1" dirty="0" err="1">
                <a:solidFill>
                  <a:srgbClr val="FFC000"/>
                </a:solidFill>
                <a:latin typeface="Arial" panose="020B0604020202020204" pitchFamily="34" charset="0"/>
                <a:ea typeface="Times New Roman" panose="02020603050405020304" pitchFamily="18" charset="0"/>
                <a:cs typeface="Arial" panose="020B0604020202020204" pitchFamily="34" charset="0"/>
              </a:rPr>
              <a:t>coping</a:t>
            </a:r>
            <a:r>
              <a:rPr lang="it-IT" sz="2000" dirty="0">
                <a:latin typeface="Arial" panose="020B0604020202020204" pitchFamily="34" charset="0"/>
                <a:ea typeface="Times New Roman" panose="02020603050405020304" pitchFamily="18" charset="0"/>
                <a:cs typeface="Arial" panose="020B0604020202020204" pitchFamily="34" charset="0"/>
              </a:rPr>
              <a:t>, ovvero sulla capacità della persona di fronteggiare, mantenere e ripristinare la propria integrità, il proprio equilibrio e senso di benessere</a:t>
            </a:r>
            <a:r>
              <a:rPr lang="it-IT" sz="2000" dirty="0" smtClean="0">
                <a:latin typeface="Arial" panose="020B0604020202020204" pitchFamily="34" charset="0"/>
                <a:ea typeface="Times New Roman" panose="02020603050405020304" pitchFamily="18" charset="0"/>
                <a:cs typeface="Arial" panose="020B0604020202020204" pitchFamily="34" charset="0"/>
              </a:rPr>
              <a:t>.</a:t>
            </a:r>
            <a:endParaRPr lang="it-IT" sz="2000" dirty="0">
              <a:latin typeface="Arial" panose="020B0604020202020204" pitchFamily="34" charset="0"/>
              <a:ea typeface="Times New Roman" panose="02020603050405020304" pitchFamily="18" charset="0"/>
              <a:cs typeface="Arial" panose="020B0604020202020204" pitchFamily="34" charset="0"/>
            </a:endParaRPr>
          </a:p>
        </p:txBody>
      </p:sp>
      <p:pic>
        <p:nvPicPr>
          <p:cNvPr id="3" name="Immagine 2"/>
          <p:cNvPicPr>
            <a:picLocks noChangeAspect="1"/>
          </p:cNvPicPr>
          <p:nvPr/>
        </p:nvPicPr>
        <p:blipFill rotWithShape="1">
          <a:blip r:embed="rId3">
            <a:extLst>
              <a:ext uri="{28A0092B-C50C-407E-A947-70E740481C1C}">
                <a14:useLocalDpi xmlns:a14="http://schemas.microsoft.com/office/drawing/2010/main" val="0"/>
              </a:ext>
            </a:extLst>
          </a:blip>
          <a:srcRect l="8792" r="18013" b="2206"/>
          <a:stretch/>
        </p:blipFill>
        <p:spPr>
          <a:xfrm>
            <a:off x="5415544" y="2986748"/>
            <a:ext cx="4423635" cy="3312000"/>
          </a:xfrm>
          <a:prstGeom prst="rect">
            <a:avLst/>
          </a:prstGeom>
        </p:spPr>
      </p:pic>
      <p:sp>
        <p:nvSpPr>
          <p:cNvPr id="5" name="Rettangolo 4"/>
          <p:cNvSpPr/>
          <p:nvPr/>
        </p:nvSpPr>
        <p:spPr>
          <a:xfrm>
            <a:off x="108488" y="3450422"/>
            <a:ext cx="6737445" cy="3385542"/>
          </a:xfrm>
          <a:prstGeom prst="rect">
            <a:avLst/>
          </a:prstGeom>
        </p:spPr>
        <p:txBody>
          <a:bodyPr wrap="square">
            <a:spAutoFit/>
          </a:bodyPr>
          <a:lstStyle/>
          <a:p>
            <a:pPr algn="ctr">
              <a:lnSpc>
                <a:spcPct val="107000"/>
              </a:lnSpc>
              <a:spcAft>
                <a:spcPts val="0"/>
              </a:spcAft>
            </a:pPr>
            <a:r>
              <a:rPr lang="it-IT" sz="2000" b="1" dirty="0" smtClean="0">
                <a:solidFill>
                  <a:schemeClr val="accent2"/>
                </a:solidFill>
                <a:latin typeface="Arial" panose="020B0604020202020204" pitchFamily="34" charset="0"/>
                <a:ea typeface="Times New Roman" panose="02020603050405020304" pitchFamily="18" charset="0"/>
                <a:cs typeface="Arial" panose="020B0604020202020204" pitchFamily="34" charset="0"/>
              </a:rPr>
              <a:t>La definizione di salute</a:t>
            </a:r>
          </a:p>
          <a:p>
            <a:pPr algn="ctr">
              <a:lnSpc>
                <a:spcPct val="107000"/>
              </a:lnSpc>
              <a:spcAft>
                <a:spcPts val="0"/>
              </a:spcAft>
            </a:pPr>
            <a:r>
              <a:rPr lang="it-IT" sz="2000" dirty="0" smtClean="0">
                <a:latin typeface="Arial" panose="020B0604020202020204" pitchFamily="34" charset="0"/>
                <a:ea typeface="Times New Roman" panose="02020603050405020304" pitchFamily="18" charset="0"/>
                <a:cs typeface="Arial" panose="020B0604020202020204" pitchFamily="34" charset="0"/>
              </a:rPr>
              <a:t>può essere meglio intesa come la</a:t>
            </a:r>
          </a:p>
          <a:p>
            <a:pPr algn="ctr">
              <a:lnSpc>
                <a:spcPct val="107000"/>
              </a:lnSpc>
              <a:spcAft>
                <a:spcPts val="0"/>
              </a:spcAft>
            </a:pPr>
            <a:endParaRPr lang="it-IT" sz="2000" b="1" dirty="0">
              <a:solidFill>
                <a:schemeClr val="accent2"/>
              </a:solidFill>
              <a:latin typeface="Arial" panose="020B0604020202020204" pitchFamily="34" charset="0"/>
              <a:ea typeface="Times New Roman" panose="02020603050405020304" pitchFamily="18" charset="0"/>
              <a:cs typeface="Arial" panose="020B0604020202020204" pitchFamily="34" charset="0"/>
            </a:endParaRPr>
          </a:p>
          <a:p>
            <a:pPr algn="ctr">
              <a:lnSpc>
                <a:spcPct val="107000"/>
              </a:lnSpc>
              <a:spcAft>
                <a:spcPts val="0"/>
              </a:spcAft>
            </a:pPr>
            <a:r>
              <a:rPr lang="it-IT" sz="2000" b="1" dirty="0" smtClean="0">
                <a:solidFill>
                  <a:srgbClr val="CC6600"/>
                </a:solidFill>
                <a:latin typeface="Arial" panose="020B0604020202020204" pitchFamily="34" charset="0"/>
                <a:ea typeface="Times New Roman" panose="02020603050405020304" pitchFamily="18" charset="0"/>
                <a:cs typeface="Arial" panose="020B0604020202020204" pitchFamily="34" charset="0"/>
              </a:rPr>
              <a:t>capacità di </a:t>
            </a:r>
            <a:endParaRPr lang="it-IT" sz="2000" dirty="0" smtClean="0">
              <a:solidFill>
                <a:srgbClr val="CC6600"/>
              </a:solidFill>
              <a:latin typeface="Arial" panose="020B0604020202020204" pitchFamily="34" charset="0"/>
              <a:ea typeface="Calibri" panose="020F0502020204030204" pitchFamily="34" charset="0"/>
              <a:cs typeface="Arial" panose="020B0604020202020204" pitchFamily="34" charset="0"/>
            </a:endParaRPr>
          </a:p>
          <a:p>
            <a:pPr algn="ctr">
              <a:lnSpc>
                <a:spcPct val="107000"/>
              </a:lnSpc>
              <a:spcAft>
                <a:spcPts val="0"/>
              </a:spcAft>
            </a:pPr>
            <a:r>
              <a:rPr lang="it-IT" sz="2000" b="1" dirty="0" smtClean="0">
                <a:solidFill>
                  <a:srgbClr val="CC6600"/>
                </a:solidFill>
                <a:latin typeface="Arial" panose="020B0604020202020204" pitchFamily="34" charset="0"/>
                <a:ea typeface="Times New Roman" panose="02020603050405020304" pitchFamily="18" charset="0"/>
                <a:cs typeface="Arial" panose="020B0604020202020204" pitchFamily="34" charset="0"/>
              </a:rPr>
              <a:t>“adattarsi e di autogestirsi di fronte alla sfide sociali, fisiche ed emotive”. </a:t>
            </a:r>
          </a:p>
          <a:p>
            <a:pPr algn="ctr">
              <a:lnSpc>
                <a:spcPct val="107000"/>
              </a:lnSpc>
              <a:spcAft>
                <a:spcPts val="0"/>
              </a:spcAft>
            </a:pPr>
            <a:endParaRPr lang="it-IT" sz="2000" dirty="0" smtClean="0">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0"/>
              </a:spcAft>
            </a:pPr>
            <a:r>
              <a:rPr lang="it-IT" sz="2000" dirty="0" smtClean="0">
                <a:latin typeface="Arial" panose="020B0604020202020204" pitchFamily="34" charset="0"/>
                <a:ea typeface="Times New Roman" panose="02020603050405020304" pitchFamily="18" charset="0"/>
                <a:cs typeface="Arial" panose="020B0604020202020204" pitchFamily="34" charset="0"/>
              </a:rPr>
              <a:t>Tale definizione evidenzia la capacità</a:t>
            </a:r>
          </a:p>
          <a:p>
            <a:pPr>
              <a:lnSpc>
                <a:spcPct val="107000"/>
              </a:lnSpc>
              <a:spcAft>
                <a:spcPts val="0"/>
              </a:spcAft>
            </a:pPr>
            <a:r>
              <a:rPr lang="it-IT" sz="2000" dirty="0" smtClean="0">
                <a:latin typeface="Arial" panose="020B0604020202020204" pitchFamily="34" charset="0"/>
                <a:ea typeface="Times New Roman" panose="02020603050405020304" pitchFamily="18" charset="0"/>
                <a:cs typeface="Arial" panose="020B0604020202020204" pitchFamily="34" charset="0"/>
              </a:rPr>
              <a:t>della persona di convivere con la malattia nelle</a:t>
            </a:r>
          </a:p>
          <a:p>
            <a:pPr>
              <a:lnSpc>
                <a:spcPct val="107000"/>
              </a:lnSpc>
              <a:spcAft>
                <a:spcPts val="0"/>
              </a:spcAft>
            </a:pPr>
            <a:r>
              <a:rPr lang="it-IT" sz="2000" dirty="0" smtClean="0">
                <a:latin typeface="Arial" panose="020B0604020202020204" pitchFamily="34" charset="0"/>
                <a:ea typeface="Times New Roman" panose="02020603050405020304" pitchFamily="18" charset="0"/>
                <a:cs typeface="Arial" panose="020B0604020202020204" pitchFamily="34" charset="0"/>
              </a:rPr>
              <a:t>sue varie fasi.</a:t>
            </a:r>
            <a:endParaRPr lang="it-IT" sz="2000" dirty="0">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26906324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descr="C:\Users\aveev\Desktop\LIBRO\KROMATA\1) 03.12.22 Cura educativa nella malattia da un incidente un'opportunità di cambiamento esistenziale. Master in Pedagogia Clinica (marzo 2021)\19399197_669870449870404_3454709579806389523_n.png"/>
          <p:cNvPicPr/>
          <p:nvPr/>
        </p:nvPicPr>
        <p:blipFill>
          <a:blip r:embed="rId2">
            <a:extLst>
              <a:ext uri="{28A0092B-C50C-407E-A947-70E740481C1C}">
                <a14:useLocalDpi xmlns:a14="http://schemas.microsoft.com/office/drawing/2010/main" val="0"/>
              </a:ext>
            </a:extLst>
          </a:blip>
          <a:srcRect/>
          <a:stretch>
            <a:fillRect/>
          </a:stretch>
        </p:blipFill>
        <p:spPr bwMode="auto">
          <a:xfrm>
            <a:off x="5176434" y="1186905"/>
            <a:ext cx="4932000" cy="4392000"/>
          </a:xfrm>
          <a:prstGeom prst="rect">
            <a:avLst/>
          </a:prstGeom>
          <a:noFill/>
          <a:ln>
            <a:noFill/>
          </a:ln>
        </p:spPr>
      </p:pic>
      <p:sp>
        <p:nvSpPr>
          <p:cNvPr id="5" name="Rettangolo 4"/>
          <p:cNvSpPr/>
          <p:nvPr/>
        </p:nvSpPr>
        <p:spPr>
          <a:xfrm>
            <a:off x="206325" y="1643967"/>
            <a:ext cx="4970109" cy="3477875"/>
          </a:xfrm>
          <a:prstGeom prst="rect">
            <a:avLst/>
          </a:prstGeom>
        </p:spPr>
        <p:txBody>
          <a:bodyPr wrap="square">
            <a:spAutoFit/>
          </a:bodyPr>
          <a:lstStyle/>
          <a:p>
            <a:pPr>
              <a:spcAft>
                <a:spcPts val="0"/>
              </a:spcAft>
            </a:pPr>
            <a:r>
              <a:rPr lang="it-IT" sz="2000" dirty="0">
                <a:latin typeface="Arial" panose="020B0604020202020204" pitchFamily="34" charset="0"/>
                <a:ea typeface="Times New Roman" panose="02020603050405020304" pitchFamily="18" charset="0"/>
              </a:rPr>
              <a:t>e</a:t>
            </a:r>
            <a:r>
              <a:rPr lang="it-IT" sz="2000" dirty="0" smtClean="0">
                <a:latin typeface="Arial" panose="020B0604020202020204" pitchFamily="34" charset="0"/>
                <a:ea typeface="Times New Roman" panose="02020603050405020304" pitchFamily="18" charset="0"/>
              </a:rPr>
              <a:t> dell’</a:t>
            </a:r>
            <a:r>
              <a:rPr lang="it-IT" sz="2000" b="1" i="1" dirty="0" smtClean="0">
                <a:solidFill>
                  <a:schemeClr val="accent2"/>
                </a:solidFill>
                <a:latin typeface="Arial" panose="020B0604020202020204" pitchFamily="34" charset="0"/>
                <a:ea typeface="Times New Roman" panose="02020603050405020304" pitchFamily="18" charset="0"/>
              </a:rPr>
              <a:t>International </a:t>
            </a:r>
            <a:r>
              <a:rPr lang="it-IT" sz="2000" b="1" i="1" dirty="0" err="1">
                <a:solidFill>
                  <a:schemeClr val="accent2"/>
                </a:solidFill>
                <a:latin typeface="Arial" panose="020B0604020202020204" pitchFamily="34" charset="0"/>
                <a:ea typeface="Times New Roman" panose="02020603050405020304" pitchFamily="18" charset="0"/>
              </a:rPr>
              <a:t>Classification</a:t>
            </a:r>
            <a:r>
              <a:rPr lang="it-IT" sz="2000" b="1" i="1" dirty="0">
                <a:solidFill>
                  <a:schemeClr val="accent2"/>
                </a:solidFill>
                <a:latin typeface="Arial" panose="020B0604020202020204" pitchFamily="34" charset="0"/>
                <a:ea typeface="Times New Roman" panose="02020603050405020304" pitchFamily="18" charset="0"/>
              </a:rPr>
              <a:t> </a:t>
            </a:r>
            <a:r>
              <a:rPr lang="it-IT" sz="2000" b="1" i="1" dirty="0" smtClean="0">
                <a:solidFill>
                  <a:schemeClr val="accent2"/>
                </a:solidFill>
                <a:latin typeface="Arial" panose="020B0604020202020204" pitchFamily="34" charset="0"/>
                <a:ea typeface="Times New Roman" panose="02020603050405020304" pitchFamily="18" charset="0"/>
              </a:rPr>
              <a:t>of</a:t>
            </a:r>
          </a:p>
          <a:p>
            <a:pPr>
              <a:spcAft>
                <a:spcPts val="0"/>
              </a:spcAft>
            </a:pPr>
            <a:r>
              <a:rPr lang="it-IT" sz="2000" b="1" i="1" dirty="0" err="1" smtClean="0">
                <a:solidFill>
                  <a:schemeClr val="accent2"/>
                </a:solidFill>
                <a:latin typeface="Arial" panose="020B0604020202020204" pitchFamily="34" charset="0"/>
                <a:ea typeface="Times New Roman" panose="02020603050405020304" pitchFamily="18" charset="0"/>
              </a:rPr>
              <a:t>Functioning</a:t>
            </a:r>
            <a:r>
              <a:rPr lang="it-IT" sz="2000" b="1" i="1" dirty="0">
                <a:solidFill>
                  <a:schemeClr val="accent2"/>
                </a:solidFill>
                <a:latin typeface="Arial" panose="020B0604020202020204" pitchFamily="34" charset="0"/>
                <a:ea typeface="Times New Roman" panose="02020603050405020304" pitchFamily="18" charset="0"/>
              </a:rPr>
              <a:t>, </a:t>
            </a:r>
            <a:r>
              <a:rPr lang="it-IT" sz="2000" b="1" i="1" dirty="0" err="1">
                <a:solidFill>
                  <a:schemeClr val="accent2"/>
                </a:solidFill>
                <a:latin typeface="Arial" panose="020B0604020202020204" pitchFamily="34" charset="0"/>
                <a:ea typeface="Times New Roman" panose="02020603050405020304" pitchFamily="18" charset="0"/>
              </a:rPr>
              <a:t>Disability</a:t>
            </a:r>
            <a:r>
              <a:rPr lang="it-IT" sz="2000" b="1" i="1" dirty="0">
                <a:solidFill>
                  <a:schemeClr val="accent2"/>
                </a:solidFill>
                <a:latin typeface="Arial" panose="020B0604020202020204" pitchFamily="34" charset="0"/>
                <a:ea typeface="Times New Roman" panose="02020603050405020304" pitchFamily="18" charset="0"/>
              </a:rPr>
              <a:t> and </a:t>
            </a:r>
            <a:r>
              <a:rPr lang="it-IT" sz="2000" b="1" i="1" dirty="0" err="1">
                <a:solidFill>
                  <a:schemeClr val="accent2"/>
                </a:solidFill>
                <a:latin typeface="Arial" panose="020B0604020202020204" pitchFamily="34" charset="0"/>
                <a:ea typeface="Times New Roman" panose="02020603050405020304" pitchFamily="18" charset="0"/>
              </a:rPr>
              <a:t>Health</a:t>
            </a:r>
            <a:r>
              <a:rPr lang="it-IT" sz="2000" b="1" dirty="0">
                <a:solidFill>
                  <a:schemeClr val="accent2"/>
                </a:solidFill>
                <a:latin typeface="Arial" panose="020B0604020202020204" pitchFamily="34" charset="0"/>
                <a:ea typeface="Times New Roman" panose="02020603050405020304" pitchFamily="18" charset="0"/>
              </a:rPr>
              <a:t> </a:t>
            </a:r>
            <a:r>
              <a:rPr lang="it-IT" sz="2000" dirty="0">
                <a:solidFill>
                  <a:schemeClr val="accent2"/>
                </a:solidFill>
                <a:latin typeface="Arial" panose="020B0604020202020204" pitchFamily="34" charset="0"/>
                <a:ea typeface="Times New Roman" panose="02020603050405020304" pitchFamily="18" charset="0"/>
              </a:rPr>
              <a:t>(</a:t>
            </a:r>
            <a:r>
              <a:rPr lang="it-IT" sz="2000" dirty="0" smtClean="0">
                <a:solidFill>
                  <a:schemeClr val="accent2"/>
                </a:solidFill>
                <a:latin typeface="Arial" panose="020B0604020202020204" pitchFamily="34" charset="0"/>
                <a:ea typeface="Times New Roman" panose="02020603050405020304" pitchFamily="18" charset="0"/>
              </a:rPr>
              <a:t>ICF)</a:t>
            </a:r>
          </a:p>
          <a:p>
            <a:pPr>
              <a:spcAft>
                <a:spcPts val="0"/>
              </a:spcAft>
            </a:pPr>
            <a:endParaRPr lang="it-IT" sz="2000" dirty="0">
              <a:latin typeface="Arial" panose="020B0604020202020204" pitchFamily="34" charset="0"/>
              <a:ea typeface="Times New Roman" panose="02020603050405020304" pitchFamily="18" charset="0"/>
            </a:endParaRPr>
          </a:p>
          <a:p>
            <a:pPr>
              <a:spcAft>
                <a:spcPts val="0"/>
              </a:spcAft>
            </a:pPr>
            <a:r>
              <a:rPr lang="it-IT" sz="2000" dirty="0" smtClean="0">
                <a:latin typeface="Arial" panose="020B0604020202020204" pitchFamily="34" charset="0"/>
                <a:ea typeface="Times New Roman" panose="02020603050405020304" pitchFamily="18" charset="0"/>
              </a:rPr>
              <a:t>che riflettono </a:t>
            </a:r>
            <a:r>
              <a:rPr lang="it-IT" sz="2000" dirty="0">
                <a:latin typeface="Arial" panose="020B0604020202020204" pitchFamily="34" charset="0"/>
                <a:ea typeface="Times New Roman" panose="02020603050405020304" pitchFamily="18" charset="0"/>
              </a:rPr>
              <a:t>la necessità di </a:t>
            </a:r>
            <a:r>
              <a:rPr lang="it-IT" sz="2000" dirty="0" smtClean="0">
                <a:latin typeface="Arial" panose="020B0604020202020204" pitchFamily="34" charset="0"/>
                <a:ea typeface="Times New Roman" panose="02020603050405020304" pitchFamily="18" charset="0"/>
              </a:rPr>
              <a:t>superare</a:t>
            </a:r>
          </a:p>
          <a:p>
            <a:pPr>
              <a:spcAft>
                <a:spcPts val="0"/>
              </a:spcAft>
            </a:pPr>
            <a:r>
              <a:rPr lang="it-IT" sz="2000" dirty="0" smtClean="0">
                <a:latin typeface="Arial" panose="020B0604020202020204" pitchFamily="34" charset="0"/>
                <a:ea typeface="Times New Roman" panose="02020603050405020304" pitchFamily="18" charset="0"/>
              </a:rPr>
              <a:t>il </a:t>
            </a:r>
            <a:r>
              <a:rPr lang="it-IT" sz="2000" dirty="0">
                <a:latin typeface="Arial" panose="020B0604020202020204" pitchFamily="34" charset="0"/>
                <a:ea typeface="Times New Roman" panose="02020603050405020304" pitchFamily="18" charset="0"/>
              </a:rPr>
              <a:t>modello basato sulle “</a:t>
            </a:r>
            <a:r>
              <a:rPr lang="it-IT" sz="2000" dirty="0" smtClean="0">
                <a:latin typeface="Arial" panose="020B0604020202020204" pitchFamily="34" charset="0"/>
                <a:ea typeface="Times New Roman" panose="02020603050405020304" pitchFamily="18" charset="0"/>
              </a:rPr>
              <a:t>conseguenze</a:t>
            </a:r>
          </a:p>
          <a:p>
            <a:pPr>
              <a:spcAft>
                <a:spcPts val="0"/>
              </a:spcAft>
            </a:pPr>
            <a:r>
              <a:rPr lang="it-IT" sz="2000" dirty="0" smtClean="0">
                <a:latin typeface="Arial" panose="020B0604020202020204" pitchFamily="34" charset="0"/>
                <a:ea typeface="Times New Roman" panose="02020603050405020304" pitchFamily="18" charset="0"/>
              </a:rPr>
              <a:t>della malattia”,</a:t>
            </a:r>
          </a:p>
          <a:p>
            <a:pPr>
              <a:spcAft>
                <a:spcPts val="0"/>
              </a:spcAft>
            </a:pPr>
            <a:endParaRPr lang="it-IT" sz="2000" dirty="0">
              <a:latin typeface="Arial" panose="020B0604020202020204" pitchFamily="34" charset="0"/>
              <a:ea typeface="Times New Roman" panose="02020603050405020304" pitchFamily="18" charset="0"/>
            </a:endParaRPr>
          </a:p>
          <a:p>
            <a:pPr>
              <a:spcAft>
                <a:spcPts val="0"/>
              </a:spcAft>
            </a:pPr>
            <a:r>
              <a:rPr lang="it-IT" sz="2000" dirty="0" smtClean="0">
                <a:solidFill>
                  <a:schemeClr val="accent2"/>
                </a:solidFill>
                <a:latin typeface="Arial" panose="020B0604020202020204" pitchFamily="34" charset="0"/>
                <a:ea typeface="Times New Roman" panose="02020603050405020304" pitchFamily="18" charset="0"/>
              </a:rPr>
              <a:t>favorendo una </a:t>
            </a:r>
            <a:r>
              <a:rPr lang="it-IT" sz="2000" b="1" dirty="0">
                <a:solidFill>
                  <a:schemeClr val="accent2"/>
                </a:solidFill>
                <a:latin typeface="Arial" panose="020B0604020202020204" pitchFamily="34" charset="0"/>
                <a:ea typeface="Times New Roman" panose="02020603050405020304" pitchFamily="18" charset="0"/>
              </a:rPr>
              <a:t>“valutazione </a:t>
            </a:r>
            <a:r>
              <a:rPr lang="it-IT" sz="2000" b="1" dirty="0" smtClean="0">
                <a:solidFill>
                  <a:schemeClr val="accent2"/>
                </a:solidFill>
                <a:latin typeface="Arial" panose="020B0604020202020204" pitchFamily="34" charset="0"/>
                <a:ea typeface="Times New Roman" panose="02020603050405020304" pitchFamily="18" charset="0"/>
              </a:rPr>
              <a:t>della</a:t>
            </a:r>
          </a:p>
          <a:p>
            <a:pPr>
              <a:spcAft>
                <a:spcPts val="0"/>
              </a:spcAft>
            </a:pPr>
            <a:r>
              <a:rPr lang="it-IT" sz="2000" b="1" dirty="0">
                <a:solidFill>
                  <a:schemeClr val="accent2"/>
                </a:solidFill>
                <a:latin typeface="Arial" panose="020B0604020202020204" pitchFamily="34" charset="0"/>
                <a:ea typeface="Times New Roman" panose="02020603050405020304" pitchFamily="18" charset="0"/>
              </a:rPr>
              <a:t>c</a:t>
            </a:r>
            <a:r>
              <a:rPr lang="it-IT" sz="2000" b="1" dirty="0" smtClean="0">
                <a:solidFill>
                  <a:schemeClr val="accent2"/>
                </a:solidFill>
                <a:latin typeface="Arial" panose="020B0604020202020204" pitchFamily="34" charset="0"/>
                <a:ea typeface="Times New Roman" panose="02020603050405020304" pitchFamily="18" charset="0"/>
              </a:rPr>
              <a:t>ondizione di </a:t>
            </a:r>
            <a:r>
              <a:rPr lang="it-IT" sz="2000" b="1" dirty="0">
                <a:solidFill>
                  <a:schemeClr val="accent2"/>
                </a:solidFill>
                <a:latin typeface="Arial" panose="020B0604020202020204" pitchFamily="34" charset="0"/>
                <a:ea typeface="Times New Roman" panose="02020603050405020304" pitchFamily="18" charset="0"/>
              </a:rPr>
              <a:t>salute” e </a:t>
            </a:r>
            <a:r>
              <a:rPr lang="it-IT" sz="2000" b="1" dirty="0" smtClean="0">
                <a:solidFill>
                  <a:schemeClr val="accent2"/>
                </a:solidFill>
                <a:latin typeface="Arial" panose="020B0604020202020204" pitchFamily="34" charset="0"/>
                <a:ea typeface="Times New Roman" panose="02020603050405020304" pitchFamily="18" charset="0"/>
              </a:rPr>
              <a:t>delle</a:t>
            </a:r>
          </a:p>
          <a:p>
            <a:pPr>
              <a:spcAft>
                <a:spcPts val="0"/>
              </a:spcAft>
            </a:pPr>
            <a:r>
              <a:rPr lang="it-IT" sz="2000" b="1" dirty="0" smtClean="0">
                <a:solidFill>
                  <a:schemeClr val="accent2"/>
                </a:solidFill>
                <a:latin typeface="Arial" panose="020B0604020202020204" pitchFamily="34" charset="0"/>
                <a:ea typeface="Times New Roman" panose="02020603050405020304" pitchFamily="18" charset="0"/>
              </a:rPr>
              <a:t>caratteristiche </a:t>
            </a:r>
            <a:r>
              <a:rPr lang="it-IT" sz="2000" b="1" dirty="0">
                <a:solidFill>
                  <a:schemeClr val="accent2"/>
                </a:solidFill>
                <a:latin typeface="Arial" panose="020B0604020202020204" pitchFamily="34" charset="0"/>
                <a:ea typeface="Times New Roman" panose="02020603050405020304" pitchFamily="18" charset="0"/>
              </a:rPr>
              <a:t>di </a:t>
            </a:r>
            <a:r>
              <a:rPr lang="it-IT" sz="2000" b="1" dirty="0" smtClean="0">
                <a:solidFill>
                  <a:schemeClr val="accent2"/>
                </a:solidFill>
                <a:latin typeface="Arial" panose="020B0604020202020204" pitchFamily="34" charset="0"/>
                <a:ea typeface="Times New Roman" panose="02020603050405020304" pitchFamily="18" charset="0"/>
              </a:rPr>
              <a:t>funzionamento</a:t>
            </a:r>
          </a:p>
          <a:p>
            <a:pPr>
              <a:spcAft>
                <a:spcPts val="0"/>
              </a:spcAft>
            </a:pPr>
            <a:r>
              <a:rPr lang="it-IT" sz="2000" b="1" dirty="0" smtClean="0">
                <a:solidFill>
                  <a:schemeClr val="accent2"/>
                </a:solidFill>
                <a:latin typeface="Arial" panose="020B0604020202020204" pitchFamily="34" charset="0"/>
                <a:ea typeface="Times New Roman" panose="02020603050405020304" pitchFamily="18" charset="0"/>
              </a:rPr>
              <a:t>della persona</a:t>
            </a:r>
          </a:p>
        </p:txBody>
      </p:sp>
      <p:sp>
        <p:nvSpPr>
          <p:cNvPr id="6" name="Rettangolo 5"/>
          <p:cNvSpPr/>
          <p:nvPr/>
        </p:nvSpPr>
        <p:spPr>
          <a:xfrm>
            <a:off x="206325" y="295742"/>
            <a:ext cx="11109497" cy="707886"/>
          </a:xfrm>
          <a:prstGeom prst="rect">
            <a:avLst/>
          </a:prstGeom>
        </p:spPr>
        <p:txBody>
          <a:bodyPr wrap="square">
            <a:spAutoFit/>
          </a:bodyPr>
          <a:lstStyle/>
          <a:p>
            <a:pPr>
              <a:spcAft>
                <a:spcPts val="0"/>
              </a:spcAft>
            </a:pPr>
            <a:r>
              <a:rPr lang="it-IT" sz="2000" dirty="0" smtClean="0">
                <a:latin typeface="Arial" panose="020B0604020202020204" pitchFamily="34" charset="0"/>
                <a:ea typeface="Times New Roman" panose="02020603050405020304" pitchFamily="18" charset="0"/>
              </a:rPr>
              <a:t>Tale definizione sembra anche meglio coniugarsi con il principio ispiratore  del</a:t>
            </a:r>
          </a:p>
          <a:p>
            <a:pPr>
              <a:spcAft>
                <a:spcPts val="0"/>
              </a:spcAft>
            </a:pPr>
            <a:r>
              <a:rPr lang="it-IT" sz="2000" b="1" i="1" dirty="0" smtClean="0">
                <a:solidFill>
                  <a:schemeClr val="accent2"/>
                </a:solidFill>
                <a:latin typeface="Arial" panose="020B0604020202020204" pitchFamily="34" charset="0"/>
                <a:ea typeface="Times New Roman" panose="02020603050405020304" pitchFamily="18" charset="0"/>
              </a:rPr>
              <a:t>Modello </a:t>
            </a:r>
            <a:r>
              <a:rPr lang="it-IT" sz="2000" b="1" i="1" dirty="0" err="1">
                <a:solidFill>
                  <a:schemeClr val="accent2"/>
                </a:solidFill>
                <a:latin typeface="Arial" panose="020B0604020202020204" pitchFamily="34" charset="0"/>
                <a:ea typeface="Times New Roman" panose="02020603050405020304" pitchFamily="18" charset="0"/>
              </a:rPr>
              <a:t>Bio</a:t>
            </a:r>
            <a:r>
              <a:rPr lang="it-IT" sz="2000" b="1" i="1" dirty="0">
                <a:solidFill>
                  <a:schemeClr val="accent2"/>
                </a:solidFill>
                <a:latin typeface="Arial" panose="020B0604020202020204" pitchFamily="34" charset="0"/>
                <a:ea typeface="Times New Roman" panose="02020603050405020304" pitchFamily="18" charset="0"/>
              </a:rPr>
              <a:t> </a:t>
            </a:r>
            <a:r>
              <a:rPr lang="it-IT" sz="2000" b="1" i="1" dirty="0" err="1">
                <a:solidFill>
                  <a:schemeClr val="accent2"/>
                </a:solidFill>
                <a:latin typeface="Arial" panose="020B0604020202020204" pitchFamily="34" charset="0"/>
                <a:ea typeface="Times New Roman" panose="02020603050405020304" pitchFamily="18" charset="0"/>
              </a:rPr>
              <a:t>Psico</a:t>
            </a:r>
            <a:r>
              <a:rPr lang="it-IT" sz="2000" b="1" i="1" dirty="0">
                <a:solidFill>
                  <a:schemeClr val="accent2"/>
                </a:solidFill>
                <a:latin typeface="Arial" panose="020B0604020202020204" pitchFamily="34" charset="0"/>
                <a:ea typeface="Times New Roman" panose="02020603050405020304" pitchFamily="18" charset="0"/>
              </a:rPr>
              <a:t> Sociale</a:t>
            </a:r>
          </a:p>
        </p:txBody>
      </p:sp>
      <p:sp>
        <p:nvSpPr>
          <p:cNvPr id="7" name="Rettangolo 6"/>
          <p:cNvSpPr/>
          <p:nvPr/>
        </p:nvSpPr>
        <p:spPr>
          <a:xfrm>
            <a:off x="0" y="5865302"/>
            <a:ext cx="7935133" cy="707886"/>
          </a:xfrm>
          <a:prstGeom prst="rect">
            <a:avLst/>
          </a:prstGeom>
        </p:spPr>
        <p:txBody>
          <a:bodyPr wrap="square">
            <a:spAutoFit/>
          </a:bodyPr>
          <a:lstStyle/>
          <a:p>
            <a:pPr algn="ctr">
              <a:spcAft>
                <a:spcPts val="0"/>
              </a:spcAft>
            </a:pPr>
            <a:r>
              <a:rPr lang="it-IT" sz="2000" dirty="0">
                <a:solidFill>
                  <a:schemeClr val="accent2"/>
                </a:solidFill>
                <a:latin typeface="Arial" panose="020B0604020202020204" pitchFamily="34" charset="0"/>
                <a:ea typeface="Times New Roman" panose="02020603050405020304" pitchFamily="18" charset="0"/>
              </a:rPr>
              <a:t>nelle sue </a:t>
            </a:r>
            <a:r>
              <a:rPr lang="it-IT" sz="2000" b="1" dirty="0">
                <a:solidFill>
                  <a:schemeClr val="accent2"/>
                </a:solidFill>
                <a:latin typeface="Arial" panose="020B0604020202020204" pitchFamily="34" charset="0"/>
                <a:ea typeface="Times New Roman" panose="02020603050405020304" pitchFamily="18" charset="0"/>
              </a:rPr>
              <a:t>interazioni fisiche, psichiche e sociali</a:t>
            </a:r>
            <a:r>
              <a:rPr lang="it-IT" sz="2000" dirty="0">
                <a:solidFill>
                  <a:schemeClr val="accent2"/>
                </a:solidFill>
                <a:latin typeface="Arial" panose="020B0604020202020204" pitchFamily="34" charset="0"/>
                <a:ea typeface="Times New Roman" panose="02020603050405020304" pitchFamily="18" charset="0"/>
              </a:rPr>
              <a:t> e </a:t>
            </a:r>
            <a:r>
              <a:rPr lang="it-IT" sz="2000" dirty="0" smtClean="0">
                <a:solidFill>
                  <a:schemeClr val="accent2"/>
                </a:solidFill>
                <a:latin typeface="Arial" panose="020B0604020202020204" pitchFamily="34" charset="0"/>
                <a:ea typeface="Times New Roman" panose="02020603050405020304" pitchFamily="18" charset="0"/>
              </a:rPr>
              <a:t>relazionali</a:t>
            </a:r>
          </a:p>
          <a:p>
            <a:pPr algn="ctr">
              <a:spcAft>
                <a:spcPts val="0"/>
              </a:spcAft>
            </a:pPr>
            <a:r>
              <a:rPr lang="it-IT" sz="2000" dirty="0" smtClean="0">
                <a:latin typeface="Arial" panose="020B0604020202020204" pitchFamily="34" charset="0"/>
                <a:ea typeface="Times New Roman" panose="02020603050405020304" pitchFamily="18" charset="0"/>
              </a:rPr>
              <a:t>(aspetti </a:t>
            </a:r>
            <a:r>
              <a:rPr lang="it-IT" sz="2000" dirty="0">
                <a:latin typeface="Arial" panose="020B0604020202020204" pitchFamily="34" charset="0"/>
                <a:ea typeface="Times New Roman" panose="02020603050405020304" pitchFamily="18" charset="0"/>
              </a:rPr>
              <a:t>dinamici e modificabili nel corso della vita</a:t>
            </a:r>
            <a:r>
              <a:rPr lang="it-IT" sz="2000" dirty="0" smtClean="0">
                <a:latin typeface="Arial" panose="020B0604020202020204" pitchFamily="34" charset="0"/>
                <a:ea typeface="Times New Roman" panose="02020603050405020304" pitchFamily="18" charset="0"/>
              </a:rPr>
              <a:t>)</a:t>
            </a:r>
            <a:endParaRPr lang="it-IT" sz="20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2201675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689316" y="224944"/>
            <a:ext cx="10888394" cy="707886"/>
          </a:xfrm>
          <a:prstGeom prst="rect">
            <a:avLst/>
          </a:prstGeom>
        </p:spPr>
        <p:txBody>
          <a:bodyPr wrap="square">
            <a:spAutoFit/>
          </a:bodyPr>
          <a:lstStyle/>
          <a:p>
            <a:pPr>
              <a:spcAft>
                <a:spcPts val="0"/>
              </a:spcAft>
            </a:pPr>
            <a:r>
              <a:rPr lang="it-IT" sz="2000" dirty="0">
                <a:latin typeface="Arial" panose="020B0604020202020204" pitchFamily="34" charset="0"/>
                <a:ea typeface="Times New Roman" panose="02020603050405020304" pitchFamily="18" charset="0"/>
              </a:rPr>
              <a:t>Tale </a:t>
            </a:r>
            <a:r>
              <a:rPr lang="it-IT" sz="2000" dirty="0">
                <a:solidFill>
                  <a:srgbClr val="FFC000"/>
                </a:solidFill>
                <a:latin typeface="Arial" panose="020B0604020202020204" pitchFamily="34" charset="0"/>
                <a:ea typeface="Times New Roman" panose="02020603050405020304" pitchFamily="18" charset="0"/>
              </a:rPr>
              <a:t>cambio di prospettiva </a:t>
            </a:r>
            <a:r>
              <a:rPr lang="it-IT" sz="2000" dirty="0">
                <a:latin typeface="Arial" panose="020B0604020202020204" pitchFamily="34" charset="0"/>
                <a:ea typeface="Times New Roman" panose="02020603050405020304" pitchFamily="18" charset="0"/>
              </a:rPr>
              <a:t>è oltremodo recepita e </a:t>
            </a:r>
            <a:r>
              <a:rPr lang="it-IT" sz="2000" dirty="0" smtClean="0">
                <a:latin typeface="Arial" panose="020B0604020202020204" pitchFamily="34" charset="0"/>
                <a:ea typeface="Times New Roman" panose="02020603050405020304" pitchFamily="18" charset="0"/>
              </a:rPr>
              <a:t>confermata</a:t>
            </a:r>
          </a:p>
          <a:p>
            <a:pPr>
              <a:spcAft>
                <a:spcPts val="0"/>
              </a:spcAft>
            </a:pPr>
            <a:r>
              <a:rPr lang="it-IT" sz="2000" dirty="0" smtClean="0">
                <a:latin typeface="Arial" panose="020B0604020202020204" pitchFamily="34" charset="0"/>
                <a:ea typeface="Times New Roman" panose="02020603050405020304" pitchFamily="18" charset="0"/>
              </a:rPr>
              <a:t>in </a:t>
            </a:r>
            <a:r>
              <a:rPr lang="it-IT" sz="2000" dirty="0">
                <a:latin typeface="Arial" panose="020B0604020202020204" pitchFamily="34" charset="0"/>
                <a:ea typeface="Times New Roman" panose="02020603050405020304" pitchFamily="18" charset="0"/>
              </a:rPr>
              <a:t>altri attuali </a:t>
            </a:r>
            <a:r>
              <a:rPr lang="it-IT" sz="2000" b="1" dirty="0">
                <a:solidFill>
                  <a:srgbClr val="FFC000"/>
                </a:solidFill>
                <a:latin typeface="Arial" panose="020B0604020202020204" pitchFamily="34" charset="0"/>
                <a:ea typeface="Times New Roman" panose="02020603050405020304" pitchFamily="18" charset="0"/>
              </a:rPr>
              <a:t>documenti internazionali</a:t>
            </a:r>
            <a:r>
              <a:rPr lang="it-IT" sz="2000" b="1" dirty="0">
                <a:latin typeface="Arial" panose="020B0604020202020204" pitchFamily="34" charset="0"/>
                <a:ea typeface="Times New Roman" panose="02020603050405020304" pitchFamily="18" charset="0"/>
              </a:rPr>
              <a:t> </a:t>
            </a:r>
            <a:r>
              <a:rPr lang="it-IT" sz="2000" dirty="0">
                <a:solidFill>
                  <a:srgbClr val="FFC000"/>
                </a:solidFill>
                <a:latin typeface="Arial" panose="020B0604020202020204" pitchFamily="34" charset="0"/>
                <a:ea typeface="Times New Roman" panose="02020603050405020304" pitchFamily="18" charset="0"/>
              </a:rPr>
              <a:t>tra </a:t>
            </a:r>
            <a:r>
              <a:rPr lang="it-IT" sz="2000" dirty="0" smtClean="0">
                <a:solidFill>
                  <a:srgbClr val="FFC000"/>
                </a:solidFill>
                <a:latin typeface="Arial" panose="020B0604020202020204" pitchFamily="34" charset="0"/>
                <a:ea typeface="Times New Roman" panose="02020603050405020304" pitchFamily="18" charset="0"/>
              </a:rPr>
              <a:t>cui</a:t>
            </a:r>
            <a:endParaRPr lang="it-IT" sz="2000" dirty="0">
              <a:solidFill>
                <a:srgbClr val="FFC000"/>
              </a:solidFill>
              <a:latin typeface="Times New Roman" panose="02020603050405020304" pitchFamily="18" charset="0"/>
              <a:ea typeface="Times New Roman" panose="02020603050405020304" pitchFamily="18" charset="0"/>
            </a:endParaRPr>
          </a:p>
        </p:txBody>
      </p:sp>
      <p:sp>
        <p:nvSpPr>
          <p:cNvPr id="5" name="Rettangolo 4"/>
          <p:cNvSpPr/>
          <p:nvPr/>
        </p:nvSpPr>
        <p:spPr>
          <a:xfrm>
            <a:off x="4618539" y="4240567"/>
            <a:ext cx="4561735" cy="2246769"/>
          </a:xfrm>
          <a:prstGeom prst="rect">
            <a:avLst/>
          </a:prstGeom>
        </p:spPr>
        <p:txBody>
          <a:bodyPr wrap="square">
            <a:spAutoFit/>
          </a:bodyPr>
          <a:lstStyle/>
          <a:p>
            <a:pPr>
              <a:spcAft>
                <a:spcPts val="0"/>
              </a:spcAft>
            </a:pPr>
            <a:r>
              <a:rPr lang="it-IT" sz="2000" dirty="0" smtClean="0">
                <a:latin typeface="Arial" panose="020B0604020202020204" pitchFamily="34" charset="0"/>
                <a:ea typeface="Times New Roman" panose="02020603050405020304" pitchFamily="18" charset="0"/>
                <a:cs typeface="Arial" panose="020B0604020202020204" pitchFamily="34" charset="0"/>
              </a:rPr>
              <a:t>Poiché </a:t>
            </a:r>
          </a:p>
          <a:p>
            <a:pPr>
              <a:spcAft>
                <a:spcPts val="0"/>
              </a:spcAft>
            </a:pPr>
            <a:endParaRPr lang="it-IT" sz="2000" i="1" dirty="0">
              <a:latin typeface="Arial" panose="020B0604020202020204" pitchFamily="34" charset="0"/>
              <a:ea typeface="Times New Roman" panose="02020603050405020304" pitchFamily="18" charset="0"/>
              <a:cs typeface="Arial" panose="020B0604020202020204" pitchFamily="34" charset="0"/>
            </a:endParaRPr>
          </a:p>
          <a:p>
            <a:pPr>
              <a:spcAft>
                <a:spcPts val="0"/>
              </a:spcAft>
            </a:pPr>
            <a:r>
              <a:rPr lang="it-IT" sz="2000" b="1" i="1" dirty="0" smtClean="0">
                <a:latin typeface="Arial" panose="020B0604020202020204" pitchFamily="34" charset="0"/>
                <a:ea typeface="Times New Roman" panose="02020603050405020304" pitchFamily="18" charset="0"/>
                <a:cs typeface="Arial" panose="020B0604020202020204" pitchFamily="34" charset="0"/>
              </a:rPr>
              <a:t>I programmi di promozione della salute basati </a:t>
            </a:r>
          </a:p>
          <a:p>
            <a:pPr>
              <a:spcAft>
                <a:spcPts val="0"/>
              </a:spcAft>
            </a:pPr>
            <a:r>
              <a:rPr lang="it-IT" sz="2000" b="1" i="1" dirty="0" smtClean="0">
                <a:latin typeface="Arial" panose="020B0604020202020204" pitchFamily="34" charset="0"/>
                <a:ea typeface="Times New Roman" panose="02020603050405020304" pitchFamily="18" charset="0"/>
                <a:cs typeface="Arial" panose="020B0604020202020204" pitchFamily="34" charset="0"/>
              </a:rPr>
              <a:t>sui principi di coinvolgimento e di </a:t>
            </a:r>
            <a:r>
              <a:rPr lang="it-IT" sz="2000" b="1" i="1" dirty="0" err="1" smtClean="0">
                <a:latin typeface="Arial" panose="020B0604020202020204" pitchFamily="34" charset="0"/>
                <a:ea typeface="Times New Roman" panose="02020603050405020304" pitchFamily="18" charset="0"/>
                <a:cs typeface="Arial" panose="020B0604020202020204" pitchFamily="34" charset="0"/>
              </a:rPr>
              <a:t>empowerment</a:t>
            </a:r>
            <a:endParaRPr lang="it-IT" sz="2000" b="1" i="1" dirty="0">
              <a:latin typeface="Arial" panose="020B0604020202020204" pitchFamily="34" charset="0"/>
              <a:ea typeface="Times New Roman" panose="02020603050405020304" pitchFamily="18" charset="0"/>
              <a:cs typeface="Arial" panose="020B0604020202020204" pitchFamily="34" charset="0"/>
            </a:endParaRPr>
          </a:p>
          <a:p>
            <a:pPr>
              <a:spcAft>
                <a:spcPts val="0"/>
              </a:spcAft>
            </a:pPr>
            <a:r>
              <a:rPr lang="it-IT" sz="2000" b="1" i="1" dirty="0" smtClean="0">
                <a:latin typeface="Arial" panose="020B0604020202020204" pitchFamily="34" charset="0"/>
                <a:ea typeface="Times New Roman" panose="02020603050405020304" pitchFamily="18" charset="0"/>
                <a:cs typeface="Arial" panose="020B0604020202020204" pitchFamily="34" charset="0"/>
              </a:rPr>
              <a:t>offrono dei benefici reali</a:t>
            </a:r>
          </a:p>
        </p:txBody>
      </p:sp>
      <p:sp>
        <p:nvSpPr>
          <p:cNvPr id="2" name="AutoShape 2" descr="Salute 2020: un modello di politica europea per la salute e il benessere -  Programma Mattone Internazionale Salute - ULSS 10 Veneto Oriental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pic>
        <p:nvPicPr>
          <p:cNvPr id="3" name="Immagin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7975" y="1193216"/>
            <a:ext cx="4065675" cy="5436000"/>
          </a:xfrm>
          <a:prstGeom prst="rect">
            <a:avLst/>
          </a:prstGeom>
        </p:spPr>
      </p:pic>
      <p:sp>
        <p:nvSpPr>
          <p:cNvPr id="6" name="Rettangolo 5"/>
          <p:cNvSpPr/>
          <p:nvPr/>
        </p:nvSpPr>
        <p:spPr>
          <a:xfrm>
            <a:off x="4670314" y="1300428"/>
            <a:ext cx="4458187" cy="2246769"/>
          </a:xfrm>
          <a:prstGeom prst="rect">
            <a:avLst/>
          </a:prstGeom>
        </p:spPr>
        <p:txBody>
          <a:bodyPr wrap="square">
            <a:spAutoFit/>
          </a:bodyPr>
          <a:lstStyle/>
          <a:p>
            <a:pPr>
              <a:spcAft>
                <a:spcPts val="0"/>
              </a:spcAft>
            </a:pPr>
            <a:r>
              <a:rPr lang="it-IT" sz="2000" dirty="0">
                <a:latin typeface="Arial" panose="020B0604020202020204" pitchFamily="34" charset="0"/>
                <a:ea typeface="Times New Roman" panose="02020603050405020304" pitchFamily="18" charset="0"/>
                <a:cs typeface="Arial" panose="020B0604020202020204" pitchFamily="34" charset="0"/>
              </a:rPr>
              <a:t>Da cui si evince:</a:t>
            </a:r>
          </a:p>
          <a:p>
            <a:pPr>
              <a:spcAft>
                <a:spcPts val="0"/>
              </a:spcAft>
            </a:pPr>
            <a:r>
              <a:rPr lang="it-IT" sz="2000" dirty="0">
                <a:latin typeface="Arial" panose="020B0604020202020204" pitchFamily="34" charset="0"/>
                <a:ea typeface="Times New Roman" panose="02020603050405020304" pitchFamily="18" charset="0"/>
                <a:cs typeface="Arial" panose="020B0604020202020204" pitchFamily="34" charset="0"/>
              </a:rPr>
              <a:t> </a:t>
            </a:r>
          </a:p>
          <a:p>
            <a:pPr>
              <a:spcAft>
                <a:spcPts val="0"/>
              </a:spcAft>
            </a:pPr>
            <a:r>
              <a:rPr lang="it-IT" sz="2000" b="1" i="1" dirty="0">
                <a:latin typeface="Arial" panose="020B0604020202020204" pitchFamily="34" charset="0"/>
                <a:ea typeface="Times New Roman" panose="02020603050405020304" pitchFamily="18" charset="0"/>
                <a:cs typeface="Arial" panose="020B0604020202020204" pitchFamily="34" charset="0"/>
              </a:rPr>
              <a:t>Ambito prioritario </a:t>
            </a:r>
            <a:r>
              <a:rPr lang="it-IT" sz="2000" b="1" i="1" dirty="0" smtClean="0">
                <a:latin typeface="Arial" panose="020B0604020202020204" pitchFamily="34" charset="0"/>
                <a:ea typeface="Times New Roman" panose="02020603050405020304" pitchFamily="18" charset="0"/>
                <a:cs typeface="Arial" panose="020B0604020202020204" pitchFamily="34" charset="0"/>
              </a:rPr>
              <a:t>1.</a:t>
            </a:r>
          </a:p>
          <a:p>
            <a:pPr>
              <a:spcAft>
                <a:spcPts val="0"/>
              </a:spcAft>
            </a:pPr>
            <a:r>
              <a:rPr lang="it-IT" sz="2000" b="1" dirty="0" smtClean="0">
                <a:solidFill>
                  <a:srgbClr val="FFC000"/>
                </a:solidFill>
                <a:latin typeface="Arial" panose="020B0604020202020204" pitchFamily="34" charset="0"/>
                <a:ea typeface="Times New Roman" panose="02020603050405020304" pitchFamily="18" charset="0"/>
                <a:cs typeface="Arial" panose="020B0604020202020204" pitchFamily="34" charset="0"/>
              </a:rPr>
              <a:t>Investire </a:t>
            </a:r>
            <a:r>
              <a:rPr lang="it-IT" sz="2000" b="1" dirty="0">
                <a:solidFill>
                  <a:srgbClr val="FFC000"/>
                </a:solidFill>
                <a:latin typeface="Arial" panose="020B0604020202020204" pitchFamily="34" charset="0"/>
                <a:ea typeface="Times New Roman" panose="02020603050405020304" pitchFamily="18" charset="0"/>
                <a:cs typeface="Arial" panose="020B0604020202020204" pitchFamily="34" charset="0"/>
              </a:rPr>
              <a:t>sulla salute considerando l’intero arco della vita e mirando </a:t>
            </a:r>
            <a:r>
              <a:rPr lang="it-IT" sz="2000" b="1" dirty="0" err="1">
                <a:solidFill>
                  <a:srgbClr val="FFC000"/>
                </a:solidFill>
                <a:latin typeface="Arial" panose="020B0604020202020204" pitchFamily="34" charset="0"/>
                <a:ea typeface="Times New Roman" panose="02020603050405020304" pitchFamily="18" charset="0"/>
                <a:cs typeface="Arial" panose="020B0604020202020204" pitchFamily="34" charset="0"/>
              </a:rPr>
              <a:t>all’empowerment</a:t>
            </a:r>
            <a:r>
              <a:rPr lang="it-IT" sz="2000" b="1" dirty="0">
                <a:solidFill>
                  <a:srgbClr val="FFC000"/>
                </a:solidFill>
                <a:latin typeface="Arial" panose="020B0604020202020204" pitchFamily="34" charset="0"/>
                <a:ea typeface="Times New Roman" panose="02020603050405020304" pitchFamily="18" charset="0"/>
                <a:cs typeface="Arial" panose="020B0604020202020204" pitchFamily="34" charset="0"/>
              </a:rPr>
              <a:t> delle </a:t>
            </a:r>
            <a:r>
              <a:rPr lang="it-IT" sz="2000" b="1" dirty="0" smtClean="0">
                <a:solidFill>
                  <a:srgbClr val="FFC000"/>
                </a:solidFill>
                <a:latin typeface="Arial" panose="020B0604020202020204" pitchFamily="34" charset="0"/>
                <a:ea typeface="Times New Roman" panose="02020603050405020304" pitchFamily="18" charset="0"/>
                <a:cs typeface="Arial" panose="020B0604020202020204" pitchFamily="34" charset="0"/>
              </a:rPr>
              <a:t>persone. </a:t>
            </a:r>
            <a:r>
              <a:rPr lang="it-IT" sz="2000" b="1" dirty="0">
                <a:latin typeface="Arial" panose="020B0604020202020204" pitchFamily="34" charset="0"/>
                <a:ea typeface="Times New Roman" panose="02020603050405020304" pitchFamily="18" charset="0"/>
                <a:cs typeface="Arial" panose="020B0604020202020204" pitchFamily="34" charset="0"/>
              </a:rPr>
              <a:t>(</a:t>
            </a:r>
            <a:r>
              <a:rPr lang="it-IT" sz="2000" dirty="0">
                <a:latin typeface="Arial" panose="020B0604020202020204" pitchFamily="34" charset="0"/>
                <a:ea typeface="Times New Roman" panose="02020603050405020304" pitchFamily="18" charset="0"/>
                <a:cs typeface="Arial" panose="020B0604020202020204" pitchFamily="34" charset="0"/>
              </a:rPr>
              <a:t>pp.7e </a:t>
            </a:r>
            <a:r>
              <a:rPr lang="it-IT" sz="2000" dirty="0" err="1">
                <a:latin typeface="Arial" panose="020B0604020202020204" pitchFamily="34" charset="0"/>
                <a:ea typeface="Times New Roman" panose="02020603050405020304" pitchFamily="18" charset="0"/>
                <a:cs typeface="Arial" panose="020B0604020202020204" pitchFamily="34" charset="0"/>
              </a:rPr>
              <a:t>ss</a:t>
            </a:r>
            <a:r>
              <a:rPr lang="it-IT" sz="2000" dirty="0">
                <a:latin typeface="Arial" panose="020B0604020202020204" pitchFamily="34" charset="0"/>
                <a:ea typeface="Times New Roman" panose="02020603050405020304" pitchFamily="18" charset="0"/>
                <a:cs typeface="Arial" panose="020B0604020202020204" pitchFamily="34" charset="0"/>
              </a:rPr>
              <a:t>)</a:t>
            </a:r>
          </a:p>
        </p:txBody>
      </p:sp>
    </p:spTree>
    <p:extLst>
      <p:ext uri="{BB962C8B-B14F-4D97-AF65-F5344CB8AC3E}">
        <p14:creationId xmlns:p14="http://schemas.microsoft.com/office/powerpoint/2010/main" val="277153919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194505" y="262663"/>
            <a:ext cx="9026987" cy="2554545"/>
          </a:xfrm>
          <a:prstGeom prst="rect">
            <a:avLst/>
          </a:prstGeom>
        </p:spPr>
        <p:txBody>
          <a:bodyPr wrap="square">
            <a:spAutoFit/>
          </a:bodyPr>
          <a:lstStyle/>
          <a:p>
            <a:pPr>
              <a:spcAft>
                <a:spcPts val="0"/>
              </a:spcAft>
            </a:pPr>
            <a:r>
              <a:rPr lang="it-IT" sz="2000" b="1" dirty="0">
                <a:solidFill>
                  <a:srgbClr val="FFC000"/>
                </a:solidFill>
                <a:latin typeface="Arial" panose="020B0604020202020204" pitchFamily="34" charset="0"/>
                <a:ea typeface="Times New Roman" panose="02020603050405020304" pitchFamily="18" charset="0"/>
              </a:rPr>
              <a:t>In relazione alla salute ciò che emerge più </a:t>
            </a:r>
            <a:r>
              <a:rPr lang="it-IT" sz="2000" b="1" dirty="0" smtClean="0">
                <a:solidFill>
                  <a:srgbClr val="FFC000"/>
                </a:solidFill>
                <a:latin typeface="Arial" panose="020B0604020202020204" pitchFamily="34" charset="0"/>
                <a:ea typeface="Times New Roman" panose="02020603050405020304" pitchFamily="18" charset="0"/>
              </a:rPr>
              <a:t>sostanziale</a:t>
            </a:r>
            <a:r>
              <a:rPr lang="it-IT" sz="2000" dirty="0" smtClean="0">
                <a:solidFill>
                  <a:srgbClr val="FFC000"/>
                </a:solidFill>
                <a:latin typeface="Arial" panose="020B0604020202020204" pitchFamily="34" charset="0"/>
                <a:ea typeface="Times New Roman" panose="02020603050405020304" pitchFamily="18" charset="0"/>
              </a:rPr>
              <a:t>, dunque, </a:t>
            </a:r>
            <a:endParaRPr lang="it-IT" sz="2000" dirty="0">
              <a:solidFill>
                <a:srgbClr val="FFC000"/>
              </a:solidFill>
              <a:latin typeface="Times New Roman" panose="02020603050405020304" pitchFamily="18" charset="0"/>
              <a:ea typeface="Times New Roman" panose="02020603050405020304" pitchFamily="18" charset="0"/>
            </a:endParaRPr>
          </a:p>
          <a:p>
            <a:pPr>
              <a:spcAft>
                <a:spcPts val="0"/>
              </a:spcAft>
            </a:pPr>
            <a:r>
              <a:rPr lang="it-IT" sz="2000" dirty="0">
                <a:solidFill>
                  <a:srgbClr val="202122"/>
                </a:solidFill>
                <a:latin typeface="Arial" panose="020B0604020202020204" pitchFamily="34" charset="0"/>
                <a:ea typeface="Times New Roman" panose="02020603050405020304" pitchFamily="18" charset="0"/>
              </a:rPr>
              <a:t> </a:t>
            </a:r>
            <a:endParaRPr lang="it-IT" sz="2000" dirty="0">
              <a:latin typeface="Times New Roman" panose="02020603050405020304" pitchFamily="18" charset="0"/>
              <a:ea typeface="Times New Roman" panose="02020603050405020304" pitchFamily="18" charset="0"/>
            </a:endParaRPr>
          </a:p>
          <a:p>
            <a:pPr>
              <a:spcAft>
                <a:spcPts val="0"/>
              </a:spcAft>
            </a:pPr>
            <a:r>
              <a:rPr lang="it-IT" sz="2000" dirty="0">
                <a:solidFill>
                  <a:srgbClr val="FFC000"/>
                </a:solidFill>
                <a:latin typeface="Arial" panose="020B0604020202020204" pitchFamily="34" charset="0"/>
                <a:ea typeface="Times New Roman" panose="02020603050405020304" pitchFamily="18" charset="0"/>
              </a:rPr>
              <a:t>n</a:t>
            </a:r>
            <a:r>
              <a:rPr lang="it-IT" sz="2000" dirty="0" smtClean="0">
                <a:solidFill>
                  <a:srgbClr val="FFC000"/>
                </a:solidFill>
                <a:latin typeface="Arial" panose="020B0604020202020204" pitchFamily="34" charset="0"/>
                <a:ea typeface="Times New Roman" panose="02020603050405020304" pitchFamily="18" charset="0"/>
              </a:rPr>
              <a:t>on </a:t>
            </a:r>
            <a:r>
              <a:rPr lang="it-IT" sz="2000" dirty="0">
                <a:solidFill>
                  <a:srgbClr val="FFC000"/>
                </a:solidFill>
                <a:latin typeface="Arial" panose="020B0604020202020204" pitchFamily="34" charset="0"/>
                <a:ea typeface="Times New Roman" panose="02020603050405020304" pitchFamily="18" charset="0"/>
              </a:rPr>
              <a:t>è tanto il </a:t>
            </a:r>
            <a:r>
              <a:rPr lang="it-IT" sz="2000" b="1" dirty="0">
                <a:solidFill>
                  <a:schemeClr val="accent2"/>
                </a:solidFill>
                <a:latin typeface="Arial" panose="020B0604020202020204" pitchFamily="34" charset="0"/>
                <a:ea typeface="Times New Roman" panose="02020603050405020304" pitchFamily="18" charset="0"/>
              </a:rPr>
              <a:t>dato </a:t>
            </a:r>
            <a:r>
              <a:rPr lang="it-IT" sz="2000" b="1" dirty="0" smtClean="0">
                <a:solidFill>
                  <a:schemeClr val="accent2"/>
                </a:solidFill>
                <a:latin typeface="Arial" panose="020B0604020202020204" pitchFamily="34" charset="0"/>
                <a:ea typeface="Times New Roman" panose="02020603050405020304" pitchFamily="18" charset="0"/>
              </a:rPr>
              <a:t>oggettivo</a:t>
            </a:r>
            <a:r>
              <a:rPr lang="it-IT" sz="2000" dirty="0" smtClean="0">
                <a:solidFill>
                  <a:schemeClr val="accent2"/>
                </a:solidFill>
                <a:latin typeface="Arial" panose="020B0604020202020204" pitchFamily="34" charset="0"/>
                <a:ea typeface="Times New Roman" panose="02020603050405020304" pitchFamily="18" charset="0"/>
              </a:rPr>
              <a:t> </a:t>
            </a:r>
            <a:r>
              <a:rPr lang="it-IT" sz="2000" dirty="0" smtClean="0">
                <a:latin typeface="Arial" panose="020B0604020202020204" pitchFamily="34" charset="0"/>
                <a:ea typeface="Times New Roman" panose="02020603050405020304" pitchFamily="18" charset="0"/>
              </a:rPr>
              <a:t>che </a:t>
            </a:r>
            <a:r>
              <a:rPr lang="it-IT" sz="2000" dirty="0">
                <a:latin typeface="Arial" panose="020B0604020202020204" pitchFamily="34" charset="0"/>
                <a:ea typeface="Times New Roman" panose="02020603050405020304" pitchFamily="18" charset="0"/>
              </a:rPr>
              <a:t>riguarda la </a:t>
            </a:r>
            <a:r>
              <a:rPr lang="it-IT" sz="2000" dirty="0" smtClean="0">
                <a:latin typeface="Arial" panose="020B0604020202020204" pitchFamily="34" charset="0"/>
                <a:ea typeface="Times New Roman" panose="02020603050405020304" pitchFamily="18" charset="0"/>
              </a:rPr>
              <a:t>malattia e la relativa gestione </a:t>
            </a:r>
            <a:r>
              <a:rPr lang="it-IT" sz="2000" dirty="0">
                <a:latin typeface="Arial" panose="020B0604020202020204" pitchFamily="34" charset="0"/>
                <a:ea typeface="Times New Roman" panose="02020603050405020304" pitchFamily="18" charset="0"/>
              </a:rPr>
              <a:t>medico-terapeutica,</a:t>
            </a:r>
            <a:endParaRPr lang="it-IT" sz="2000" dirty="0">
              <a:latin typeface="Times New Roman" panose="02020603050405020304" pitchFamily="18" charset="0"/>
              <a:ea typeface="Times New Roman" panose="02020603050405020304" pitchFamily="18" charset="0"/>
            </a:endParaRPr>
          </a:p>
          <a:p>
            <a:pPr>
              <a:spcAft>
                <a:spcPts val="0"/>
              </a:spcAft>
            </a:pPr>
            <a:r>
              <a:rPr lang="it-IT" sz="2000" dirty="0">
                <a:solidFill>
                  <a:srgbClr val="202122"/>
                </a:solidFill>
                <a:latin typeface="Arial" panose="020B0604020202020204" pitchFamily="34" charset="0"/>
                <a:ea typeface="Times New Roman" panose="02020603050405020304" pitchFamily="18" charset="0"/>
              </a:rPr>
              <a:t> </a:t>
            </a:r>
            <a:endParaRPr lang="it-IT" sz="2000" dirty="0">
              <a:latin typeface="Times New Roman" panose="02020603050405020304" pitchFamily="18" charset="0"/>
              <a:ea typeface="Times New Roman" panose="02020603050405020304" pitchFamily="18" charset="0"/>
            </a:endParaRPr>
          </a:p>
          <a:p>
            <a:pPr>
              <a:spcAft>
                <a:spcPts val="0"/>
              </a:spcAft>
            </a:pPr>
            <a:r>
              <a:rPr lang="it-IT" sz="2000" dirty="0">
                <a:solidFill>
                  <a:srgbClr val="FFC000"/>
                </a:solidFill>
                <a:latin typeface="Arial" panose="020B0604020202020204" pitchFamily="34" charset="0"/>
                <a:ea typeface="Times New Roman" panose="02020603050405020304" pitchFamily="18" charset="0"/>
              </a:rPr>
              <a:t>quanto il </a:t>
            </a:r>
            <a:r>
              <a:rPr lang="it-IT" sz="2000" b="1" dirty="0">
                <a:solidFill>
                  <a:schemeClr val="accent2"/>
                </a:solidFill>
                <a:latin typeface="Arial" panose="020B0604020202020204" pitchFamily="34" charset="0"/>
                <a:ea typeface="Times New Roman" panose="02020603050405020304" pitchFamily="18" charset="0"/>
              </a:rPr>
              <a:t>dato </a:t>
            </a:r>
            <a:r>
              <a:rPr lang="it-IT" sz="2000" b="1" dirty="0" smtClean="0">
                <a:solidFill>
                  <a:schemeClr val="accent2"/>
                </a:solidFill>
                <a:latin typeface="Arial" panose="020B0604020202020204" pitchFamily="34" charset="0"/>
                <a:ea typeface="Times New Roman" panose="02020603050405020304" pitchFamily="18" charset="0"/>
              </a:rPr>
              <a:t>soggettivo</a:t>
            </a:r>
            <a:r>
              <a:rPr lang="it-IT" sz="2000" dirty="0" smtClean="0">
                <a:solidFill>
                  <a:schemeClr val="accent2"/>
                </a:solidFill>
                <a:latin typeface="Arial" panose="020B0604020202020204" pitchFamily="34" charset="0"/>
                <a:ea typeface="Times New Roman" panose="02020603050405020304" pitchFamily="18" charset="0"/>
              </a:rPr>
              <a:t> </a:t>
            </a:r>
            <a:r>
              <a:rPr lang="it-IT" sz="2000" dirty="0" smtClean="0">
                <a:latin typeface="Arial" panose="020B0604020202020204" pitchFamily="34" charset="0"/>
                <a:ea typeface="Times New Roman" panose="02020603050405020304" pitchFamily="18" charset="0"/>
              </a:rPr>
              <a:t>che </a:t>
            </a:r>
            <a:r>
              <a:rPr lang="it-IT" sz="2000" dirty="0">
                <a:latin typeface="Arial" panose="020B0604020202020204" pitchFamily="34" charset="0"/>
                <a:ea typeface="Times New Roman" panose="02020603050405020304" pitchFamily="18" charset="0"/>
              </a:rPr>
              <a:t>riguarda le capacità </a:t>
            </a:r>
            <a:r>
              <a:rPr lang="it-IT" sz="2000" dirty="0" smtClean="0">
                <a:latin typeface="Arial" panose="020B0604020202020204" pitchFamily="34" charset="0"/>
                <a:ea typeface="Times New Roman" panose="02020603050405020304" pitchFamily="18" charset="0"/>
              </a:rPr>
              <a:t>della persona di </a:t>
            </a:r>
            <a:r>
              <a:rPr lang="it-IT" sz="2000" dirty="0">
                <a:latin typeface="Arial" panose="020B0604020202020204" pitchFamily="34" charset="0"/>
                <a:ea typeface="Times New Roman" panose="02020603050405020304" pitchFamily="18" charset="0"/>
              </a:rPr>
              <a:t>fronteggiare le sfide che la salute richiama e che implicano </a:t>
            </a:r>
            <a:r>
              <a:rPr lang="it-IT" sz="2000" u="sng" dirty="0">
                <a:latin typeface="Arial" panose="020B0604020202020204" pitchFamily="34" charset="0"/>
                <a:ea typeface="Times New Roman" panose="02020603050405020304" pitchFamily="18" charset="0"/>
              </a:rPr>
              <a:t>capacità di gestione di abilità e competenze </a:t>
            </a:r>
            <a:r>
              <a:rPr lang="it-IT" sz="2000" u="sng" dirty="0" smtClean="0">
                <a:latin typeface="Arial" panose="020B0604020202020204" pitchFamily="34" charset="0"/>
                <a:ea typeface="Times New Roman" panose="02020603050405020304" pitchFamily="18" charset="0"/>
              </a:rPr>
              <a:t>diversificate</a:t>
            </a:r>
          </a:p>
        </p:txBody>
      </p:sp>
      <p:sp>
        <p:nvSpPr>
          <p:cNvPr id="2" name="Rettangolo 1"/>
          <p:cNvSpPr/>
          <p:nvPr/>
        </p:nvSpPr>
        <p:spPr>
          <a:xfrm>
            <a:off x="5170206" y="3512234"/>
            <a:ext cx="3818811" cy="3308598"/>
          </a:xfrm>
          <a:prstGeom prst="rect">
            <a:avLst/>
          </a:prstGeom>
        </p:spPr>
        <p:txBody>
          <a:bodyPr wrap="square">
            <a:spAutoFit/>
          </a:bodyPr>
          <a:lstStyle/>
          <a:p>
            <a:pPr>
              <a:spcAft>
                <a:spcPts val="0"/>
              </a:spcAft>
            </a:pPr>
            <a:r>
              <a:rPr lang="it-IT" sz="1900" i="1" dirty="0">
                <a:solidFill>
                  <a:srgbClr val="FFC000"/>
                </a:solidFill>
                <a:latin typeface="Arial" panose="020B0604020202020204" pitchFamily="34" charset="0"/>
                <a:ea typeface="Times New Roman" panose="02020603050405020304" pitchFamily="18" charset="0"/>
              </a:rPr>
              <a:t>C</a:t>
            </a:r>
            <a:r>
              <a:rPr lang="it-IT" sz="1900" i="1" dirty="0" smtClean="0">
                <a:solidFill>
                  <a:srgbClr val="FFC000"/>
                </a:solidFill>
                <a:latin typeface="Arial" panose="020B0604020202020204" pitchFamily="34" charset="0"/>
                <a:ea typeface="Times New Roman" panose="02020603050405020304" pitchFamily="18" charset="0"/>
              </a:rPr>
              <a:t>omincia </a:t>
            </a:r>
            <a:r>
              <a:rPr lang="it-IT" sz="1900" i="1" dirty="0">
                <a:solidFill>
                  <a:srgbClr val="FFC000"/>
                </a:solidFill>
                <a:latin typeface="Arial" panose="020B0604020202020204" pitchFamily="34" charset="0"/>
                <a:ea typeface="Times New Roman" panose="02020603050405020304" pitchFamily="18" charset="0"/>
              </a:rPr>
              <a:t>a delinearsi una dimensione di educabilità </a:t>
            </a:r>
            <a:endParaRPr lang="it-IT" sz="1900" i="1" dirty="0" smtClean="0">
              <a:solidFill>
                <a:srgbClr val="FFC000"/>
              </a:solidFill>
              <a:latin typeface="Arial" panose="020B0604020202020204" pitchFamily="34" charset="0"/>
              <a:ea typeface="Times New Roman" panose="02020603050405020304" pitchFamily="18" charset="0"/>
            </a:endParaRPr>
          </a:p>
          <a:p>
            <a:pPr>
              <a:spcAft>
                <a:spcPts val="0"/>
              </a:spcAft>
            </a:pPr>
            <a:endParaRPr lang="it-IT" sz="1900" i="1" dirty="0">
              <a:solidFill>
                <a:srgbClr val="FFC000"/>
              </a:solidFill>
              <a:latin typeface="Arial" panose="020B0604020202020204" pitchFamily="34" charset="0"/>
              <a:ea typeface="Times New Roman" panose="02020603050405020304" pitchFamily="18" charset="0"/>
            </a:endParaRPr>
          </a:p>
          <a:p>
            <a:pPr>
              <a:spcAft>
                <a:spcPts val="0"/>
              </a:spcAft>
            </a:pPr>
            <a:r>
              <a:rPr lang="it-IT" sz="1900" i="1" dirty="0" smtClean="0">
                <a:solidFill>
                  <a:srgbClr val="FFC000"/>
                </a:solidFill>
                <a:latin typeface="Arial" panose="020B0604020202020204" pitchFamily="34" charset="0"/>
                <a:ea typeface="Times New Roman" panose="02020603050405020304" pitchFamily="18" charset="0"/>
              </a:rPr>
              <a:t>che </a:t>
            </a:r>
            <a:r>
              <a:rPr lang="it-IT" sz="1900" i="1" dirty="0">
                <a:solidFill>
                  <a:srgbClr val="FFC000"/>
                </a:solidFill>
                <a:latin typeface="Arial" panose="020B0604020202020204" pitchFamily="34" charset="0"/>
                <a:ea typeface="Times New Roman" panose="02020603050405020304" pitchFamily="18" charset="0"/>
              </a:rPr>
              <a:t>mette in </a:t>
            </a:r>
            <a:r>
              <a:rPr lang="it-IT" sz="1900" i="1" dirty="0" err="1">
                <a:solidFill>
                  <a:srgbClr val="FFC000"/>
                </a:solidFill>
                <a:latin typeface="Arial" panose="020B0604020202020204" pitchFamily="34" charset="0"/>
                <a:ea typeface="Times New Roman" panose="02020603050405020304" pitchFamily="18" charset="0"/>
              </a:rPr>
              <a:t>nuce</a:t>
            </a:r>
            <a:r>
              <a:rPr lang="it-IT" sz="1900" i="1" dirty="0">
                <a:solidFill>
                  <a:srgbClr val="FFC000"/>
                </a:solidFill>
                <a:latin typeface="Arial" panose="020B0604020202020204" pitchFamily="34" charset="0"/>
                <a:ea typeface="Times New Roman" panose="02020603050405020304" pitchFamily="18" charset="0"/>
              </a:rPr>
              <a:t> la necessità di un lavoro di promozione </a:t>
            </a:r>
            <a:r>
              <a:rPr lang="it-IT" sz="1900" i="1" dirty="0" smtClean="0">
                <a:solidFill>
                  <a:srgbClr val="FFC000"/>
                </a:solidFill>
                <a:latin typeface="Arial" panose="020B0604020202020204" pitchFamily="34" charset="0"/>
                <a:ea typeface="Times New Roman" panose="02020603050405020304" pitchFamily="18" charset="0"/>
              </a:rPr>
              <a:t> della salute connesso all’autoefficacia della persona e del paziente.</a:t>
            </a:r>
          </a:p>
          <a:p>
            <a:pPr>
              <a:spcAft>
                <a:spcPts val="0"/>
              </a:spcAft>
            </a:pPr>
            <a:endParaRPr lang="it-IT" sz="1900" i="1" dirty="0">
              <a:solidFill>
                <a:srgbClr val="FFC000"/>
              </a:solidFill>
              <a:latin typeface="Arial" panose="020B0604020202020204" pitchFamily="34" charset="0"/>
              <a:ea typeface="Times New Roman" panose="02020603050405020304" pitchFamily="18" charset="0"/>
            </a:endParaRPr>
          </a:p>
          <a:p>
            <a:pPr>
              <a:spcAft>
                <a:spcPts val="0"/>
              </a:spcAft>
            </a:pPr>
            <a:r>
              <a:rPr lang="it-IT" sz="1900" i="1" dirty="0" smtClean="0">
                <a:solidFill>
                  <a:srgbClr val="FFC000"/>
                </a:solidFill>
                <a:latin typeface="Arial" panose="020B0604020202020204" pitchFamily="34" charset="0"/>
                <a:ea typeface="Times New Roman" panose="02020603050405020304" pitchFamily="18" charset="0"/>
              </a:rPr>
              <a:t>Quale </a:t>
            </a:r>
            <a:r>
              <a:rPr lang="it-IT" sz="1900" i="1" dirty="0">
                <a:solidFill>
                  <a:srgbClr val="FFC000"/>
                </a:solidFill>
                <a:latin typeface="Arial" panose="020B0604020202020204" pitchFamily="34" charset="0"/>
                <a:ea typeface="Times New Roman" panose="02020603050405020304" pitchFamily="18" charset="0"/>
              </a:rPr>
              <a:t>parte </a:t>
            </a:r>
            <a:r>
              <a:rPr lang="it-IT" sz="1900" i="1" dirty="0" smtClean="0">
                <a:solidFill>
                  <a:srgbClr val="FFC000"/>
                </a:solidFill>
                <a:latin typeface="Arial" panose="020B0604020202020204" pitchFamily="34" charset="0"/>
                <a:ea typeface="Times New Roman" panose="02020603050405020304" pitchFamily="18" charset="0"/>
              </a:rPr>
              <a:t>integrante del </a:t>
            </a:r>
            <a:r>
              <a:rPr lang="it-IT" sz="1900" i="1" dirty="0">
                <a:solidFill>
                  <a:srgbClr val="FFC000"/>
                </a:solidFill>
                <a:latin typeface="Arial" panose="020B0604020202020204" pitchFamily="34" charset="0"/>
                <a:ea typeface="Times New Roman" panose="02020603050405020304" pitchFamily="18" charset="0"/>
              </a:rPr>
              <a:t>progetto d’intervento del pedagogista </a:t>
            </a:r>
            <a:r>
              <a:rPr lang="it-IT" sz="1900" i="1" dirty="0" smtClean="0">
                <a:solidFill>
                  <a:srgbClr val="FFC000"/>
                </a:solidFill>
                <a:latin typeface="Arial" panose="020B0604020202020204" pitchFamily="34" charset="0"/>
                <a:ea typeface="Times New Roman" panose="02020603050405020304" pitchFamily="18" charset="0"/>
              </a:rPr>
              <a:t>clinico</a:t>
            </a:r>
            <a:endParaRPr lang="it-IT" sz="1900" i="1" dirty="0">
              <a:solidFill>
                <a:srgbClr val="FFC000"/>
              </a:solidFill>
              <a:latin typeface="Times New Roman" panose="02020603050405020304" pitchFamily="18" charset="0"/>
              <a:ea typeface="Times New Roman" panose="02020603050405020304" pitchFamily="18" charset="0"/>
            </a:endParaRPr>
          </a:p>
        </p:txBody>
      </p:sp>
      <p:pic>
        <p:nvPicPr>
          <p:cNvPr id="1026" name="Picture 2" descr="Le sfide più difficili si vincono lottando con tutte le proprie forze - La  Mente è Meraviglios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505" y="3347094"/>
            <a:ext cx="4762500" cy="3181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882585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197249" y="4974065"/>
            <a:ext cx="1857460" cy="1150123"/>
          </a:xfrm>
          <a:prstGeom prst="rect">
            <a:avLst/>
          </a:prstGeom>
        </p:spPr>
        <p:txBody>
          <a:bodyPr wrap="square">
            <a:spAutoFit/>
          </a:bodyPr>
          <a:lstStyle/>
          <a:p>
            <a:pPr>
              <a:lnSpc>
                <a:spcPct val="107000"/>
              </a:lnSpc>
              <a:spcAft>
                <a:spcPts val="0"/>
              </a:spcAft>
            </a:pPr>
            <a:r>
              <a:rPr lang="it-IT" sz="2200" b="1" dirty="0" smtClean="0">
                <a:ea typeface="Times New Roman" panose="02020603050405020304" pitchFamily="18" charset="0"/>
                <a:cs typeface="Times New Roman" panose="02020603050405020304" pitchFamily="18" charset="0"/>
              </a:rPr>
              <a:t>Ante</a:t>
            </a:r>
          </a:p>
          <a:p>
            <a:pPr>
              <a:lnSpc>
                <a:spcPct val="107000"/>
              </a:lnSpc>
              <a:spcAft>
                <a:spcPts val="0"/>
              </a:spcAft>
            </a:pPr>
            <a:r>
              <a:rPr lang="it-IT" sz="2200" b="1" dirty="0" smtClean="0">
                <a:ea typeface="Times New Roman" panose="02020603050405020304" pitchFamily="18" charset="0"/>
                <a:cs typeface="Times New Roman" panose="02020603050405020304" pitchFamily="18" charset="0"/>
              </a:rPr>
              <a:t>Durante</a:t>
            </a:r>
          </a:p>
          <a:p>
            <a:pPr>
              <a:lnSpc>
                <a:spcPct val="107000"/>
              </a:lnSpc>
              <a:spcAft>
                <a:spcPts val="0"/>
              </a:spcAft>
            </a:pPr>
            <a:r>
              <a:rPr lang="it-IT" sz="2200" b="1" dirty="0" smtClean="0">
                <a:ea typeface="Times New Roman" panose="02020603050405020304" pitchFamily="18" charset="0"/>
                <a:cs typeface="Times New Roman" panose="02020603050405020304" pitchFamily="18" charset="0"/>
              </a:rPr>
              <a:t>Post</a:t>
            </a:r>
            <a:endParaRPr lang="it-IT" sz="2200" b="1" dirty="0">
              <a:ea typeface="Calibri" panose="020F0502020204030204" pitchFamily="34" charset="0"/>
              <a:cs typeface="Times New Roman" panose="02020603050405020304" pitchFamily="18" charset="0"/>
            </a:endParaRPr>
          </a:p>
        </p:txBody>
      </p:sp>
      <p:sp>
        <p:nvSpPr>
          <p:cNvPr id="5" name="Rettangolo 4"/>
          <p:cNvSpPr/>
          <p:nvPr/>
        </p:nvSpPr>
        <p:spPr>
          <a:xfrm>
            <a:off x="4408608" y="4974065"/>
            <a:ext cx="4249881" cy="1150123"/>
          </a:xfrm>
          <a:prstGeom prst="rect">
            <a:avLst/>
          </a:prstGeom>
        </p:spPr>
        <p:txBody>
          <a:bodyPr wrap="none">
            <a:spAutoFit/>
          </a:bodyPr>
          <a:lstStyle/>
          <a:p>
            <a:pPr>
              <a:lnSpc>
                <a:spcPct val="107000"/>
              </a:lnSpc>
              <a:spcAft>
                <a:spcPts val="0"/>
              </a:spcAft>
            </a:pPr>
            <a:r>
              <a:rPr lang="it-IT" sz="2200" b="1" dirty="0" smtClean="0">
                <a:ea typeface="Times New Roman" panose="02020603050405020304" pitchFamily="18" charset="0"/>
                <a:cs typeface="Times New Roman" panose="02020603050405020304" pitchFamily="18" charset="0"/>
              </a:rPr>
              <a:t>Prevenzione</a:t>
            </a:r>
          </a:p>
          <a:p>
            <a:pPr>
              <a:lnSpc>
                <a:spcPct val="107000"/>
              </a:lnSpc>
              <a:spcAft>
                <a:spcPts val="0"/>
              </a:spcAft>
            </a:pPr>
            <a:r>
              <a:rPr lang="it-IT" sz="2200" b="1" dirty="0" smtClean="0">
                <a:ea typeface="Times New Roman" panose="02020603050405020304" pitchFamily="18" charset="0"/>
                <a:cs typeface="Times New Roman" panose="02020603050405020304" pitchFamily="18" charset="0"/>
              </a:rPr>
              <a:t>Esordio/Gestione</a:t>
            </a:r>
          </a:p>
          <a:p>
            <a:pPr>
              <a:lnSpc>
                <a:spcPct val="107000"/>
              </a:lnSpc>
              <a:spcAft>
                <a:spcPts val="0"/>
              </a:spcAft>
            </a:pPr>
            <a:r>
              <a:rPr lang="it-IT" sz="2200" b="1" dirty="0" smtClean="0">
                <a:ea typeface="Times New Roman" panose="02020603050405020304" pitchFamily="18" charset="0"/>
                <a:cs typeface="Times New Roman" panose="02020603050405020304" pitchFamily="18" charset="0"/>
              </a:rPr>
              <a:t>Manutenzione/Cambiamento</a:t>
            </a:r>
          </a:p>
        </p:txBody>
      </p:sp>
      <p:sp>
        <p:nvSpPr>
          <p:cNvPr id="7" name="Ovale 6"/>
          <p:cNvSpPr/>
          <p:nvPr/>
        </p:nvSpPr>
        <p:spPr>
          <a:xfrm>
            <a:off x="4408608" y="3196632"/>
            <a:ext cx="3016155" cy="941695"/>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7000"/>
              </a:lnSpc>
              <a:spcAft>
                <a:spcPts val="0"/>
              </a:spcAft>
            </a:pPr>
            <a:r>
              <a:rPr lang="it-IT" sz="2800" b="1" dirty="0">
                <a:ea typeface="Times New Roman" panose="02020603050405020304" pitchFamily="18" charset="0"/>
                <a:cs typeface="Times New Roman" panose="02020603050405020304" pitchFamily="18" charset="0"/>
              </a:rPr>
              <a:t>Malattia</a:t>
            </a:r>
          </a:p>
        </p:txBody>
      </p:sp>
      <p:sp>
        <p:nvSpPr>
          <p:cNvPr id="8" name="Ovale 7"/>
          <p:cNvSpPr/>
          <p:nvPr/>
        </p:nvSpPr>
        <p:spPr>
          <a:xfrm>
            <a:off x="4408609" y="1565345"/>
            <a:ext cx="3016155" cy="941695"/>
          </a:xfrm>
          <a:prstGeom prst="ellipse">
            <a:avLst/>
          </a:prstGeom>
          <a:solidFill>
            <a:srgbClr val="44DC4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smtClean="0"/>
              <a:t>Salute</a:t>
            </a:r>
            <a:endParaRPr lang="it-IT" sz="2800" b="1" dirty="0"/>
          </a:p>
        </p:txBody>
      </p:sp>
      <p:sp>
        <p:nvSpPr>
          <p:cNvPr id="9" name="Freccia a destra 8"/>
          <p:cNvSpPr/>
          <p:nvPr/>
        </p:nvSpPr>
        <p:spPr>
          <a:xfrm>
            <a:off x="1388065" y="5094106"/>
            <a:ext cx="2040284" cy="182880"/>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10" name="Freccia a destra 9"/>
          <p:cNvSpPr/>
          <p:nvPr/>
        </p:nvSpPr>
        <p:spPr>
          <a:xfrm>
            <a:off x="1721387" y="5457686"/>
            <a:ext cx="2040284" cy="182880"/>
          </a:xfrm>
          <a:prstGeom prst="rightArrow">
            <a:avLst/>
          </a:prstGeom>
          <a:solidFill>
            <a:schemeClr val="tx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Freccia a destra 10"/>
          <p:cNvSpPr/>
          <p:nvPr/>
        </p:nvSpPr>
        <p:spPr>
          <a:xfrm>
            <a:off x="2044856" y="5838532"/>
            <a:ext cx="2040284" cy="182880"/>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CasellaDiTesto 1"/>
          <p:cNvSpPr txBox="1"/>
          <p:nvPr/>
        </p:nvSpPr>
        <p:spPr>
          <a:xfrm>
            <a:off x="413122" y="311315"/>
            <a:ext cx="7412607" cy="3970318"/>
          </a:xfrm>
          <a:prstGeom prst="rect">
            <a:avLst/>
          </a:prstGeom>
          <a:noFill/>
        </p:spPr>
        <p:txBody>
          <a:bodyPr wrap="none" rtlCol="0">
            <a:spAutoFit/>
          </a:bodyPr>
          <a:lstStyle/>
          <a:p>
            <a:r>
              <a:rPr lang="it-IT" sz="2100" dirty="0" smtClean="0">
                <a:latin typeface="Arial" panose="020B0604020202020204" pitchFamily="34" charset="0"/>
                <a:cs typeface="Arial" panose="020B0604020202020204" pitchFamily="34" charset="0"/>
              </a:rPr>
              <a:t>Inquadrato l’ambito concettuale della salute e del benessere,</a:t>
            </a:r>
          </a:p>
          <a:p>
            <a:endParaRPr lang="it-IT" sz="2100" dirty="0" smtClean="0">
              <a:latin typeface="Arial" panose="020B0604020202020204" pitchFamily="34" charset="0"/>
              <a:cs typeface="Arial" panose="020B0604020202020204" pitchFamily="34" charset="0"/>
            </a:endParaRPr>
          </a:p>
          <a:p>
            <a:r>
              <a:rPr lang="it-IT" sz="2100" dirty="0" smtClean="0">
                <a:latin typeface="Arial" panose="020B0604020202020204" pitchFamily="34" charset="0"/>
                <a:cs typeface="Arial" panose="020B0604020202020204" pitchFamily="34" charset="0"/>
              </a:rPr>
              <a:t>incominciamo ad addentrarci ora nel </a:t>
            </a:r>
            <a:r>
              <a:rPr lang="it-IT" sz="2100" b="1" dirty="0" smtClean="0">
                <a:solidFill>
                  <a:srgbClr val="FFC000"/>
                </a:solidFill>
                <a:latin typeface="Arial" panose="020B0604020202020204" pitchFamily="34" charset="0"/>
                <a:cs typeface="Arial" panose="020B0604020202020204" pitchFamily="34" charset="0"/>
              </a:rPr>
              <a:t>tema specifico de</a:t>
            </a:r>
          </a:p>
          <a:p>
            <a:endParaRPr lang="it-IT" sz="2100" b="1" dirty="0">
              <a:solidFill>
                <a:srgbClr val="FFC000"/>
              </a:solidFill>
              <a:latin typeface="Arial" panose="020B0604020202020204" pitchFamily="34" charset="0"/>
              <a:cs typeface="Arial" panose="020B0604020202020204" pitchFamily="34" charset="0"/>
            </a:endParaRPr>
          </a:p>
          <a:p>
            <a:endParaRPr lang="it-IT" sz="2100" b="1" dirty="0" smtClean="0">
              <a:solidFill>
                <a:srgbClr val="FFC000"/>
              </a:solidFill>
              <a:latin typeface="Arial" panose="020B0604020202020204" pitchFamily="34" charset="0"/>
              <a:cs typeface="Arial" panose="020B0604020202020204" pitchFamily="34" charset="0"/>
            </a:endParaRPr>
          </a:p>
          <a:p>
            <a:r>
              <a:rPr lang="it-IT" sz="2100" b="1" dirty="0">
                <a:solidFill>
                  <a:srgbClr val="FFC000"/>
                </a:solidFill>
                <a:latin typeface="Arial" panose="020B0604020202020204" pitchFamily="34" charset="0"/>
                <a:cs typeface="Arial" panose="020B0604020202020204" pitchFamily="34" charset="0"/>
              </a:rPr>
              <a:t>L</a:t>
            </a:r>
            <a:r>
              <a:rPr lang="it-IT" sz="2100" b="1" dirty="0" smtClean="0">
                <a:solidFill>
                  <a:srgbClr val="FFC000"/>
                </a:solidFill>
                <a:latin typeface="Arial" panose="020B0604020202020204" pitchFamily="34" charset="0"/>
                <a:cs typeface="Arial" panose="020B0604020202020204" pitchFamily="34" charset="0"/>
              </a:rPr>
              <a:t>a tutela della </a:t>
            </a:r>
          </a:p>
          <a:p>
            <a:endParaRPr lang="it-IT" sz="2100" b="1" dirty="0">
              <a:solidFill>
                <a:srgbClr val="FFC000"/>
              </a:solidFill>
              <a:latin typeface="Arial" panose="020B0604020202020204" pitchFamily="34" charset="0"/>
              <a:cs typeface="Arial" panose="020B0604020202020204" pitchFamily="34" charset="0"/>
            </a:endParaRPr>
          </a:p>
          <a:p>
            <a:endParaRPr lang="it-IT" sz="2100" b="1" dirty="0" smtClean="0">
              <a:solidFill>
                <a:srgbClr val="FFC000"/>
              </a:solidFill>
              <a:latin typeface="Arial" panose="020B0604020202020204" pitchFamily="34" charset="0"/>
              <a:cs typeface="Arial" panose="020B0604020202020204" pitchFamily="34" charset="0"/>
            </a:endParaRPr>
          </a:p>
          <a:p>
            <a:endParaRPr lang="it-IT" sz="2100" b="1" dirty="0">
              <a:solidFill>
                <a:srgbClr val="FFC000"/>
              </a:solidFill>
              <a:latin typeface="Arial" panose="020B0604020202020204" pitchFamily="34" charset="0"/>
              <a:cs typeface="Arial" panose="020B0604020202020204" pitchFamily="34" charset="0"/>
            </a:endParaRPr>
          </a:p>
          <a:p>
            <a:r>
              <a:rPr lang="it-IT" sz="2100" b="1" dirty="0" smtClean="0">
                <a:solidFill>
                  <a:srgbClr val="FFC000"/>
                </a:solidFill>
                <a:latin typeface="Arial" panose="020B0604020202020204" pitchFamily="34" charset="0"/>
                <a:cs typeface="Arial" panose="020B0604020202020204" pitchFamily="34" charset="0"/>
              </a:rPr>
              <a:t>Per la prevenzione  e</a:t>
            </a:r>
          </a:p>
          <a:p>
            <a:r>
              <a:rPr lang="it-IT" sz="2100" b="1" dirty="0" smtClean="0">
                <a:solidFill>
                  <a:srgbClr val="FFC000"/>
                </a:solidFill>
                <a:latin typeface="Arial" panose="020B0604020202020204" pitchFamily="34" charset="0"/>
                <a:cs typeface="Arial" panose="020B0604020202020204" pitchFamily="34" charset="0"/>
              </a:rPr>
              <a:t>migliore gestione della</a:t>
            </a:r>
          </a:p>
          <a:p>
            <a:endParaRPr lang="it-IT" sz="2100" b="1" dirty="0">
              <a:solidFill>
                <a:srgbClr val="FFC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0339671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5790392" y="2923089"/>
            <a:ext cx="1981633" cy="2246769"/>
          </a:xfrm>
          <a:prstGeom prst="rect">
            <a:avLst/>
          </a:prstGeom>
          <a:noFill/>
        </p:spPr>
        <p:txBody>
          <a:bodyPr wrap="none" rtlCol="0">
            <a:spAutoFit/>
          </a:bodyPr>
          <a:lstStyle/>
          <a:p>
            <a:pPr marL="285750" indent="-285750">
              <a:buFont typeface="Arial" panose="020B0604020202020204" pitchFamily="34" charset="0"/>
              <a:buChar char="•"/>
            </a:pPr>
            <a:r>
              <a:rPr lang="it-IT" sz="2000" b="1" dirty="0" smtClean="0">
                <a:latin typeface="Arial" panose="020B0604020202020204" pitchFamily="34" charset="0"/>
                <a:cs typeface="Arial" panose="020B0604020202020204" pitchFamily="34" charset="0"/>
              </a:rPr>
              <a:t>Primaria</a:t>
            </a:r>
          </a:p>
          <a:p>
            <a:endParaRPr lang="it-IT" sz="2000" b="1"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it-IT" sz="2000" b="1" dirty="0" smtClean="0">
                <a:latin typeface="Arial" panose="020B0604020202020204" pitchFamily="34" charset="0"/>
                <a:cs typeface="Arial" panose="020B0604020202020204" pitchFamily="34" charset="0"/>
              </a:rPr>
              <a:t>Secondaria</a:t>
            </a:r>
          </a:p>
          <a:p>
            <a:endParaRPr lang="it-IT" sz="2000" b="1"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it-IT" sz="2000" b="1" dirty="0" smtClean="0">
                <a:latin typeface="Arial" panose="020B0604020202020204" pitchFamily="34" charset="0"/>
                <a:cs typeface="Arial" panose="020B0604020202020204" pitchFamily="34" charset="0"/>
              </a:rPr>
              <a:t>Terziaria </a:t>
            </a:r>
          </a:p>
          <a:p>
            <a:endParaRPr lang="it-IT" sz="2000" b="1"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it-IT" sz="2000" b="1" dirty="0" smtClean="0">
                <a:latin typeface="Arial" panose="020B0604020202020204" pitchFamily="34" charset="0"/>
                <a:cs typeface="Arial" panose="020B0604020202020204" pitchFamily="34" charset="0"/>
              </a:rPr>
              <a:t>Quaternaria </a:t>
            </a:r>
            <a:endParaRPr lang="it-IT" sz="2000" b="1" dirty="0">
              <a:latin typeface="Arial" panose="020B0604020202020204" pitchFamily="34" charset="0"/>
              <a:cs typeface="Arial" panose="020B0604020202020204" pitchFamily="34" charset="0"/>
            </a:endParaRPr>
          </a:p>
        </p:txBody>
      </p:sp>
      <p:sp>
        <p:nvSpPr>
          <p:cNvPr id="8" name="Rettangolo 7"/>
          <p:cNvSpPr/>
          <p:nvPr/>
        </p:nvSpPr>
        <p:spPr>
          <a:xfrm>
            <a:off x="681925" y="5799170"/>
            <a:ext cx="4998720" cy="707886"/>
          </a:xfrm>
          <a:prstGeom prst="rect">
            <a:avLst/>
          </a:prstGeom>
        </p:spPr>
        <p:txBody>
          <a:bodyPr wrap="square">
            <a:spAutoFit/>
          </a:bodyPr>
          <a:lstStyle/>
          <a:p>
            <a:r>
              <a:rPr lang="it-IT" sz="2000" i="1" dirty="0" smtClean="0">
                <a:latin typeface="Arial" panose="020B0604020202020204" pitchFamily="34" charset="0"/>
                <a:cs typeface="Arial" panose="020B0604020202020204" pitchFamily="34" charset="0"/>
              </a:rPr>
              <a:t>L’uomo </a:t>
            </a:r>
            <a:r>
              <a:rPr lang="it-IT" sz="2000" i="1" dirty="0">
                <a:latin typeface="Arial" panose="020B0604020202020204" pitchFamily="34" charset="0"/>
                <a:cs typeface="Arial" panose="020B0604020202020204" pitchFamily="34" charset="0"/>
              </a:rPr>
              <a:t>saggio </a:t>
            </a:r>
            <a:r>
              <a:rPr lang="it-IT" sz="2000" i="1" dirty="0" smtClean="0">
                <a:latin typeface="Arial" panose="020B0604020202020204" pitchFamily="34" charset="0"/>
                <a:cs typeface="Arial" panose="020B0604020202020204" pitchFamily="34" charset="0"/>
              </a:rPr>
              <a:t>previene</a:t>
            </a:r>
          </a:p>
          <a:p>
            <a:pPr algn="r"/>
            <a:r>
              <a:rPr lang="it-IT" sz="2000" dirty="0" smtClean="0">
                <a:latin typeface="Arial" panose="020B0604020202020204" pitchFamily="34" charset="0"/>
                <a:cs typeface="Arial" panose="020B0604020202020204" pitchFamily="34" charset="0"/>
              </a:rPr>
              <a:t>Friedrich </a:t>
            </a:r>
            <a:r>
              <a:rPr lang="it-IT" sz="2000" dirty="0" err="1">
                <a:latin typeface="Arial" panose="020B0604020202020204" pitchFamily="34" charset="0"/>
                <a:cs typeface="Arial" panose="020B0604020202020204" pitchFamily="34" charset="0"/>
              </a:rPr>
              <a:t>Shiller</a:t>
            </a:r>
            <a:endParaRPr lang="it-IT" sz="2000" dirty="0">
              <a:latin typeface="Arial" panose="020B0604020202020204" pitchFamily="34" charset="0"/>
              <a:cs typeface="Arial" panose="020B0604020202020204" pitchFamily="34" charset="0"/>
            </a:endParaRPr>
          </a:p>
        </p:txBody>
      </p:sp>
      <p:sp>
        <p:nvSpPr>
          <p:cNvPr id="3" name="Rettangolo 2"/>
          <p:cNvSpPr/>
          <p:nvPr/>
        </p:nvSpPr>
        <p:spPr>
          <a:xfrm>
            <a:off x="211969" y="339397"/>
            <a:ext cx="11497810" cy="1954381"/>
          </a:xfrm>
          <a:prstGeom prst="rect">
            <a:avLst/>
          </a:prstGeom>
        </p:spPr>
        <p:txBody>
          <a:bodyPr wrap="square">
            <a:spAutoFit/>
          </a:bodyPr>
          <a:lstStyle/>
          <a:p>
            <a:r>
              <a:rPr lang="it-IT" sz="2100" dirty="0">
                <a:latin typeface="Arial" panose="020B0604020202020204" pitchFamily="34" charset="0"/>
                <a:cs typeface="Arial" panose="020B0604020202020204" pitchFamily="34" charset="0"/>
              </a:rPr>
              <a:t>Tra le azioni che risultano determinanti nella tutela della </a:t>
            </a:r>
            <a:r>
              <a:rPr lang="it-IT" sz="2100" dirty="0" smtClean="0">
                <a:latin typeface="Arial" panose="020B0604020202020204" pitchFamily="34" charset="0"/>
                <a:cs typeface="Arial" panose="020B0604020202020204" pitchFamily="34" charset="0"/>
              </a:rPr>
              <a:t>salute</a:t>
            </a:r>
            <a:endParaRPr lang="it-IT" sz="2000" dirty="0">
              <a:latin typeface="Arial" panose="020B0604020202020204" pitchFamily="34" charset="0"/>
              <a:cs typeface="Arial" panose="020B0604020202020204" pitchFamily="34" charset="0"/>
            </a:endParaRPr>
          </a:p>
          <a:p>
            <a:endParaRPr lang="it-IT" sz="2000" dirty="0" smtClean="0">
              <a:latin typeface="Arial" panose="020B0604020202020204" pitchFamily="34" charset="0"/>
              <a:cs typeface="Arial" panose="020B0604020202020204" pitchFamily="34" charset="0"/>
            </a:endParaRPr>
          </a:p>
          <a:p>
            <a:r>
              <a:rPr lang="it-IT" sz="2000" dirty="0" smtClean="0">
                <a:latin typeface="Arial" panose="020B0604020202020204" pitchFamily="34" charset="0"/>
                <a:cs typeface="Arial" panose="020B0604020202020204" pitchFamily="34" charset="0"/>
              </a:rPr>
              <a:t>e che costituiscono </a:t>
            </a:r>
          </a:p>
          <a:p>
            <a:endParaRPr lang="it-IT" sz="2000" dirty="0">
              <a:latin typeface="Arial" panose="020B0604020202020204" pitchFamily="34" charset="0"/>
              <a:cs typeface="Arial" panose="020B0604020202020204" pitchFamily="34" charset="0"/>
            </a:endParaRPr>
          </a:p>
          <a:p>
            <a:r>
              <a:rPr lang="it-IT" sz="2000" dirty="0" smtClean="0">
                <a:latin typeface="Arial" panose="020B0604020202020204" pitchFamily="34" charset="0"/>
                <a:cs typeface="Arial" panose="020B0604020202020204" pitchFamily="34" charset="0"/>
              </a:rPr>
              <a:t>lo </a:t>
            </a:r>
            <a:r>
              <a:rPr lang="it-IT" sz="2000" b="1" dirty="0">
                <a:solidFill>
                  <a:srgbClr val="FFC000"/>
                </a:solidFill>
                <a:latin typeface="Arial" panose="020B0604020202020204" pitchFamily="34" charset="0"/>
                <a:cs typeface="Arial" panose="020B0604020202020204" pitchFamily="34" charset="0"/>
              </a:rPr>
              <a:t>sforzo congiunto di politiche </a:t>
            </a:r>
            <a:r>
              <a:rPr lang="it-IT" sz="2000" b="1" dirty="0" smtClean="0">
                <a:solidFill>
                  <a:srgbClr val="FFC000"/>
                </a:solidFill>
                <a:latin typeface="Arial" panose="020B0604020202020204" pitchFamily="34" charset="0"/>
                <a:cs typeface="Arial" panose="020B0604020202020204" pitchFamily="34" charset="0"/>
              </a:rPr>
              <a:t>istituzionali</a:t>
            </a:r>
          </a:p>
          <a:p>
            <a:r>
              <a:rPr lang="it-IT" sz="2000" dirty="0" smtClean="0">
                <a:latin typeface="Arial" panose="020B0604020202020204" pitchFamily="34" charset="0"/>
                <a:cs typeface="Arial" panose="020B0604020202020204" pitchFamily="34" charset="0"/>
              </a:rPr>
              <a:t>ma </a:t>
            </a:r>
            <a:r>
              <a:rPr lang="it-IT" sz="2000" dirty="0">
                <a:latin typeface="Arial" panose="020B0604020202020204" pitchFamily="34" charset="0"/>
                <a:cs typeface="Arial" panose="020B0604020202020204" pitchFamily="34" charset="0"/>
              </a:rPr>
              <a:t>non di meno </a:t>
            </a:r>
            <a:r>
              <a:rPr lang="it-IT" sz="2000" b="1" dirty="0">
                <a:solidFill>
                  <a:srgbClr val="FFC000"/>
                </a:solidFill>
                <a:latin typeface="Arial" panose="020B0604020202020204" pitchFamily="34" charset="0"/>
                <a:cs typeface="Arial" panose="020B0604020202020204" pitchFamily="34" charset="0"/>
              </a:rPr>
              <a:t>di azioni individuali </a:t>
            </a:r>
          </a:p>
        </p:txBody>
      </p:sp>
      <p:pic>
        <p:nvPicPr>
          <p:cNvPr id="10" name="Immagin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1969" y="2595172"/>
            <a:ext cx="5238750" cy="2857500"/>
          </a:xfrm>
          <a:prstGeom prst="rect">
            <a:avLst/>
          </a:prstGeom>
        </p:spPr>
      </p:pic>
    </p:spTree>
    <p:extLst>
      <p:ext uri="{BB962C8B-B14F-4D97-AF65-F5344CB8AC3E}">
        <p14:creationId xmlns:p14="http://schemas.microsoft.com/office/powerpoint/2010/main" val="381231242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163774" y="0"/>
            <a:ext cx="11737074" cy="6232475"/>
          </a:xfrm>
          <a:prstGeom prst="rect">
            <a:avLst/>
          </a:prstGeom>
        </p:spPr>
        <p:txBody>
          <a:bodyPr wrap="square">
            <a:spAutoFit/>
          </a:bodyPr>
          <a:lstStyle/>
          <a:p>
            <a:r>
              <a:rPr lang="it-IT" sz="2100" dirty="0">
                <a:latin typeface="Arial" panose="020B0604020202020204" pitchFamily="34" charset="0"/>
                <a:cs typeface="Arial" panose="020B0604020202020204" pitchFamily="34" charset="0"/>
              </a:rPr>
              <a:t>Lo scopo della </a:t>
            </a:r>
            <a:r>
              <a:rPr lang="it-IT" sz="2100" b="1" dirty="0">
                <a:solidFill>
                  <a:srgbClr val="FF0000"/>
                </a:solidFill>
                <a:latin typeface="Arial" panose="020B0604020202020204" pitchFamily="34" charset="0"/>
                <a:cs typeface="Arial" panose="020B0604020202020204" pitchFamily="34" charset="0"/>
              </a:rPr>
              <a:t>prevenzione primaria </a:t>
            </a:r>
            <a:r>
              <a:rPr lang="it-IT" sz="2100" dirty="0">
                <a:latin typeface="Arial" panose="020B0604020202020204" pitchFamily="34" charset="0"/>
                <a:cs typeface="Arial" panose="020B0604020202020204" pitchFamily="34" charset="0"/>
              </a:rPr>
              <a:t>è </a:t>
            </a:r>
            <a:r>
              <a:rPr lang="it-IT" sz="2100" b="1" dirty="0">
                <a:solidFill>
                  <a:srgbClr val="FFC000"/>
                </a:solidFill>
                <a:latin typeface="Arial" panose="020B0604020202020204" pitchFamily="34" charset="0"/>
                <a:cs typeface="Arial" panose="020B0604020202020204" pitchFamily="34" charset="0"/>
              </a:rPr>
              <a:t>ridurre l’incidenza </a:t>
            </a:r>
            <a:r>
              <a:rPr lang="it-IT" sz="2100" b="1" dirty="0" smtClean="0">
                <a:solidFill>
                  <a:srgbClr val="FFC000"/>
                </a:solidFill>
                <a:latin typeface="Arial" panose="020B0604020202020204" pitchFamily="34" charset="0"/>
                <a:cs typeface="Arial" panose="020B0604020202020204" pitchFamily="34" charset="0"/>
              </a:rPr>
              <a:t>della malattia facendo </a:t>
            </a:r>
            <a:r>
              <a:rPr lang="it-IT" sz="2100" b="1" dirty="0">
                <a:solidFill>
                  <a:srgbClr val="FFC000"/>
                </a:solidFill>
                <a:latin typeface="Arial" panose="020B0604020202020204" pitchFamily="34" charset="0"/>
                <a:cs typeface="Arial" panose="020B0604020202020204" pitchFamily="34" charset="0"/>
              </a:rPr>
              <a:t>leva proprio sul controllo dei fattori di rischio </a:t>
            </a:r>
            <a:r>
              <a:rPr lang="it-IT" sz="2100" b="1" dirty="0" smtClean="0">
                <a:solidFill>
                  <a:srgbClr val="FFC000"/>
                </a:solidFill>
                <a:latin typeface="Arial" panose="020B0604020202020204" pitchFamily="34" charset="0"/>
                <a:cs typeface="Arial" panose="020B0604020202020204" pitchFamily="34" charset="0"/>
              </a:rPr>
              <a:t>«modificabili» </a:t>
            </a:r>
            <a:r>
              <a:rPr lang="it-IT" sz="2100" dirty="0">
                <a:latin typeface="Arial" panose="020B0604020202020204" pitchFamily="34" charset="0"/>
                <a:cs typeface="Arial" panose="020B0604020202020204" pitchFamily="34" charset="0"/>
              </a:rPr>
              <a:t>e </a:t>
            </a:r>
            <a:r>
              <a:rPr lang="it-IT" sz="2100" dirty="0">
                <a:solidFill>
                  <a:srgbClr val="FFC000"/>
                </a:solidFill>
                <a:latin typeface="Arial" panose="020B0604020202020204" pitchFamily="34" charset="0"/>
                <a:cs typeface="Arial" panose="020B0604020202020204" pitchFamily="34" charset="0"/>
              </a:rPr>
              <a:t>aumentando la resistenza individuale </a:t>
            </a:r>
            <a:r>
              <a:rPr lang="it-IT" sz="2100" dirty="0">
                <a:latin typeface="Arial" panose="020B0604020202020204" pitchFamily="34" charset="0"/>
                <a:cs typeface="Arial" panose="020B0604020202020204" pitchFamily="34" charset="0"/>
              </a:rPr>
              <a:t>agli </a:t>
            </a:r>
            <a:r>
              <a:rPr lang="it-IT" sz="2100" dirty="0" smtClean="0">
                <a:latin typeface="Arial" panose="020B0604020202020204" pitchFamily="34" charset="0"/>
                <a:cs typeface="Arial" panose="020B0604020202020204" pitchFamily="34" charset="0"/>
              </a:rPr>
              <a:t>stessi.</a:t>
            </a:r>
          </a:p>
          <a:p>
            <a:endParaRPr lang="it-IT" sz="2100" dirty="0">
              <a:latin typeface="Arial" panose="020B0604020202020204" pitchFamily="34" charset="0"/>
              <a:cs typeface="Arial" panose="020B0604020202020204" pitchFamily="34" charset="0"/>
            </a:endParaRPr>
          </a:p>
          <a:p>
            <a:r>
              <a:rPr lang="it-IT" sz="2100" dirty="0" smtClean="0">
                <a:latin typeface="Arial" panose="020B0604020202020204" pitchFamily="34" charset="0"/>
                <a:cs typeface="Arial" panose="020B0604020202020204" pitchFamily="34" charset="0"/>
              </a:rPr>
              <a:t>Una </a:t>
            </a:r>
            <a:r>
              <a:rPr lang="it-IT" sz="2100" dirty="0">
                <a:latin typeface="Arial" panose="020B0604020202020204" pitchFamily="34" charset="0"/>
                <a:cs typeface="Arial" panose="020B0604020202020204" pitchFamily="34" charset="0"/>
              </a:rPr>
              <a:t>corretta strategia di prevenzione </a:t>
            </a:r>
            <a:r>
              <a:rPr lang="it-IT" sz="2100" dirty="0" smtClean="0">
                <a:latin typeface="Arial" panose="020B0604020202020204" pitchFamily="34" charset="0"/>
                <a:cs typeface="Arial" panose="020B0604020202020204" pitchFamily="34" charset="0"/>
              </a:rPr>
              <a:t>primaria non </a:t>
            </a:r>
            <a:r>
              <a:rPr lang="it-IT" sz="2100" dirty="0">
                <a:latin typeface="Arial" panose="020B0604020202020204" pitchFamily="34" charset="0"/>
                <a:cs typeface="Arial" panose="020B0604020202020204" pitchFamily="34" charset="0"/>
              </a:rPr>
              <a:t>si limita solo all’identificazione dei fattori di rischio ma </a:t>
            </a:r>
            <a:r>
              <a:rPr lang="it-IT" sz="2100" dirty="0">
                <a:solidFill>
                  <a:srgbClr val="FFC000"/>
                </a:solidFill>
                <a:latin typeface="Arial" panose="020B0604020202020204" pitchFamily="34" charset="0"/>
                <a:cs typeface="Arial" panose="020B0604020202020204" pitchFamily="34" charset="0"/>
              </a:rPr>
              <a:t>valuta con attenzione quanto l’intera popolazione e il singolo individuo risultino concretamente esposti a tali </a:t>
            </a:r>
            <a:r>
              <a:rPr lang="it-IT" sz="2100" dirty="0" smtClean="0">
                <a:solidFill>
                  <a:srgbClr val="FFC000"/>
                </a:solidFill>
                <a:latin typeface="Arial" panose="020B0604020202020204" pitchFamily="34" charset="0"/>
                <a:cs typeface="Arial" panose="020B0604020202020204" pitchFamily="34" charset="0"/>
              </a:rPr>
              <a:t>fattori.</a:t>
            </a:r>
          </a:p>
          <a:p>
            <a:endParaRPr lang="it-IT" sz="2100" dirty="0">
              <a:latin typeface="Arial" panose="020B0604020202020204" pitchFamily="34" charset="0"/>
              <a:cs typeface="Arial" panose="020B0604020202020204" pitchFamily="34" charset="0"/>
            </a:endParaRPr>
          </a:p>
          <a:p>
            <a:r>
              <a:rPr lang="it-IT" sz="2100" dirty="0" smtClean="0">
                <a:latin typeface="Arial" panose="020B0604020202020204" pitchFamily="34" charset="0"/>
                <a:cs typeface="Arial" panose="020B0604020202020204" pitchFamily="34" charset="0"/>
              </a:rPr>
              <a:t>In </a:t>
            </a:r>
            <a:r>
              <a:rPr lang="it-IT" sz="2100" dirty="0">
                <a:latin typeface="Arial" panose="020B0604020202020204" pitchFamily="34" charset="0"/>
                <a:cs typeface="Arial" panose="020B0604020202020204" pitchFamily="34" charset="0"/>
              </a:rPr>
              <a:t>tal senso, </a:t>
            </a:r>
            <a:r>
              <a:rPr lang="it-IT" sz="2100" dirty="0">
                <a:solidFill>
                  <a:srgbClr val="FFC000"/>
                </a:solidFill>
                <a:latin typeface="Arial" panose="020B0604020202020204" pitchFamily="34" charset="0"/>
                <a:cs typeface="Arial" panose="020B0604020202020204" pitchFamily="34" charset="0"/>
              </a:rPr>
              <a:t>campagne ed azioni di prevenzione </a:t>
            </a:r>
            <a:r>
              <a:rPr lang="it-IT" sz="2100" dirty="0">
                <a:latin typeface="Arial" panose="020B0604020202020204" pitchFamily="34" charset="0"/>
                <a:cs typeface="Arial" panose="020B0604020202020204" pitchFamily="34" charset="0"/>
              </a:rPr>
              <a:t>possono riguardare la popolazione nella sua totalità, invitando ad </a:t>
            </a:r>
            <a:r>
              <a:rPr lang="it-IT" sz="2100" b="1" dirty="0">
                <a:solidFill>
                  <a:srgbClr val="FFC000"/>
                </a:solidFill>
                <a:latin typeface="Arial" panose="020B0604020202020204" pitchFamily="34" charset="0"/>
                <a:cs typeface="Arial" panose="020B0604020202020204" pitchFamily="34" charset="0"/>
              </a:rPr>
              <a:t>assumere stili di vita più sani </a:t>
            </a:r>
            <a:r>
              <a:rPr lang="it-IT" sz="2100" dirty="0">
                <a:latin typeface="Arial" panose="020B0604020202020204" pitchFamily="34" charset="0"/>
                <a:cs typeface="Arial" panose="020B0604020202020204" pitchFamily="34" charset="0"/>
              </a:rPr>
              <a:t>(come ad es. quelli che riguardano la corretta alimentazione, l’attività fisica), </a:t>
            </a:r>
            <a:r>
              <a:rPr lang="it-IT" sz="2100" dirty="0">
                <a:solidFill>
                  <a:srgbClr val="FFC000"/>
                </a:solidFill>
                <a:latin typeface="Arial" panose="020B0604020202020204" pitchFamily="34" charset="0"/>
                <a:cs typeface="Arial" panose="020B0604020202020204" pitchFamily="34" charset="0"/>
              </a:rPr>
              <a:t>o rivolgersi ad un particolare target di soggetti considerati “ad alto rischio”</a:t>
            </a:r>
            <a:r>
              <a:rPr lang="it-IT" sz="2100" dirty="0">
                <a:latin typeface="Arial" panose="020B0604020202020204" pitchFamily="34" charset="0"/>
                <a:cs typeface="Arial" panose="020B0604020202020204" pitchFamily="34" charset="0"/>
              </a:rPr>
              <a:t> </a:t>
            </a:r>
            <a:r>
              <a:rPr lang="it-IT" sz="2100" dirty="0" smtClean="0">
                <a:latin typeface="Arial" panose="020B0604020202020204" pitchFamily="34" charset="0"/>
                <a:cs typeface="Arial" panose="020B0604020202020204" pitchFamily="34" charset="0"/>
              </a:rPr>
              <a:t>(ad </a:t>
            </a:r>
            <a:r>
              <a:rPr lang="it-IT" sz="2100" dirty="0">
                <a:latin typeface="Arial" panose="020B0604020202020204" pitchFamily="34" charset="0"/>
                <a:cs typeface="Arial" panose="020B0604020202020204" pitchFamily="34" charset="0"/>
              </a:rPr>
              <a:t>es. i fumatori</a:t>
            </a:r>
            <a:r>
              <a:rPr lang="it-IT" sz="2100" dirty="0" smtClean="0">
                <a:latin typeface="Arial" panose="020B0604020202020204" pitchFamily="34" charset="0"/>
                <a:cs typeface="Arial" panose="020B0604020202020204" pitchFamily="34" charset="0"/>
              </a:rPr>
              <a:t>).</a:t>
            </a:r>
          </a:p>
          <a:p>
            <a:endParaRPr lang="it-IT" sz="2100" dirty="0">
              <a:latin typeface="Arial" panose="020B0604020202020204" pitchFamily="34" charset="0"/>
              <a:cs typeface="Arial" panose="020B0604020202020204" pitchFamily="34" charset="0"/>
            </a:endParaRPr>
          </a:p>
          <a:p>
            <a:r>
              <a:rPr lang="it-IT" sz="2100" dirty="0" smtClean="0">
                <a:latin typeface="Arial" panose="020B0604020202020204" pitchFamily="34" charset="0"/>
                <a:cs typeface="Arial" panose="020B0604020202020204" pitchFamily="34" charset="0"/>
              </a:rPr>
              <a:t>Rientrano </a:t>
            </a:r>
            <a:r>
              <a:rPr lang="it-IT" sz="2100" dirty="0">
                <a:solidFill>
                  <a:srgbClr val="FFC000"/>
                </a:solidFill>
                <a:latin typeface="Arial" panose="020B0604020202020204" pitchFamily="34" charset="0"/>
                <a:cs typeface="Arial" panose="020B0604020202020204" pitchFamily="34" charset="0"/>
              </a:rPr>
              <a:t>negli strumenti della prevenzione primaria anche i </a:t>
            </a:r>
            <a:r>
              <a:rPr lang="it-IT" sz="2100" b="1" dirty="0">
                <a:solidFill>
                  <a:srgbClr val="FFC000"/>
                </a:solidFill>
                <a:latin typeface="Arial" panose="020B0604020202020204" pitchFamily="34" charset="0"/>
                <a:cs typeface="Arial" panose="020B0604020202020204" pitchFamily="34" charset="0"/>
              </a:rPr>
              <a:t>vaccini</a:t>
            </a:r>
            <a:r>
              <a:rPr lang="it-IT" sz="2100" dirty="0">
                <a:latin typeface="Arial" panose="020B0604020202020204" pitchFamily="34" charset="0"/>
                <a:cs typeface="Arial" panose="020B0604020202020204" pitchFamily="34" charset="0"/>
              </a:rPr>
              <a:t> contro specifici agenti infettivi che aumentano il rischio di </a:t>
            </a:r>
            <a:r>
              <a:rPr lang="it-IT" sz="2100" dirty="0" smtClean="0">
                <a:latin typeface="Arial" panose="020B0604020202020204" pitchFamily="34" charset="0"/>
                <a:cs typeface="Arial" panose="020B0604020202020204" pitchFamily="34" charset="0"/>
              </a:rPr>
              <a:t>contrarre le malattie.</a:t>
            </a:r>
          </a:p>
          <a:p>
            <a:endParaRPr lang="it-IT" sz="2100" dirty="0">
              <a:latin typeface="Arial" panose="020B0604020202020204" pitchFamily="34" charset="0"/>
              <a:cs typeface="Arial" panose="020B0604020202020204" pitchFamily="34" charset="0"/>
            </a:endParaRPr>
          </a:p>
          <a:p>
            <a:r>
              <a:rPr lang="it-IT" sz="2100" dirty="0" smtClean="0">
                <a:latin typeface="Arial" panose="020B0604020202020204" pitchFamily="34" charset="0"/>
                <a:cs typeface="Arial" panose="020B0604020202020204" pitchFamily="34" charset="0"/>
              </a:rPr>
              <a:t>In sintesi</a:t>
            </a:r>
            <a:r>
              <a:rPr lang="it-IT" sz="2100" dirty="0">
                <a:latin typeface="Arial" panose="020B0604020202020204" pitchFamily="34" charset="0"/>
                <a:cs typeface="Arial" panose="020B0604020202020204" pitchFamily="34" charset="0"/>
              </a:rPr>
              <a:t>, </a:t>
            </a:r>
            <a:r>
              <a:rPr lang="it-IT" sz="2100" dirty="0" smtClean="0">
                <a:latin typeface="Arial" panose="020B0604020202020204" pitchFamily="34" charset="0"/>
                <a:cs typeface="Arial" panose="020B0604020202020204" pitchFamily="34" charset="0"/>
              </a:rPr>
              <a:t>la </a:t>
            </a:r>
            <a:r>
              <a:rPr lang="it-IT" sz="2100" dirty="0">
                <a:latin typeface="Arial" panose="020B0604020202020204" pitchFamily="34" charset="0"/>
                <a:cs typeface="Arial" panose="020B0604020202020204" pitchFamily="34" charset="0"/>
              </a:rPr>
              <a:t>prevenzione primaria svolge dunque un compito </a:t>
            </a:r>
            <a:r>
              <a:rPr lang="it-IT" sz="2100" b="1" dirty="0">
                <a:latin typeface="Arial" panose="020B0604020202020204" pitchFamily="34" charset="0"/>
                <a:cs typeface="Arial" panose="020B0604020202020204" pitchFamily="34" charset="0"/>
              </a:rPr>
              <a:t>di </a:t>
            </a:r>
            <a:r>
              <a:rPr lang="it-IT" sz="2100" b="1" dirty="0">
                <a:solidFill>
                  <a:srgbClr val="FFC000"/>
                </a:solidFill>
                <a:latin typeface="Arial" panose="020B0604020202020204" pitchFamily="34" charset="0"/>
                <a:cs typeface="Arial" panose="020B0604020202020204" pitchFamily="34" charset="0"/>
              </a:rPr>
              <a:t>informazione ed orientamento </a:t>
            </a:r>
            <a:r>
              <a:rPr lang="it-IT" sz="2100" dirty="0">
                <a:latin typeface="Arial" panose="020B0604020202020204" pitchFamily="34" charset="0"/>
                <a:cs typeface="Arial" panose="020B0604020202020204" pitchFamily="34" charset="0"/>
              </a:rPr>
              <a:t>fondamentale per i cittadini sui comportamenti da adottare </a:t>
            </a:r>
            <a:r>
              <a:rPr lang="it-IT" sz="2100" b="1" dirty="0">
                <a:solidFill>
                  <a:srgbClr val="FFC000"/>
                </a:solidFill>
                <a:latin typeface="Arial" panose="020B0604020202020204" pitchFamily="34" charset="0"/>
                <a:cs typeface="Arial" panose="020B0604020202020204" pitchFamily="34" charset="0"/>
              </a:rPr>
              <a:t>fornendo strumenti concretamente utili </a:t>
            </a:r>
            <a:r>
              <a:rPr lang="it-IT" sz="2100" dirty="0">
                <a:solidFill>
                  <a:srgbClr val="FFC000"/>
                </a:solidFill>
                <a:latin typeface="Arial" panose="020B0604020202020204" pitchFamily="34" charset="0"/>
                <a:cs typeface="Arial" panose="020B0604020202020204" pitchFamily="34" charset="0"/>
              </a:rPr>
              <a:t>per la salvaguardia della </a:t>
            </a:r>
            <a:r>
              <a:rPr lang="it-IT" sz="2100" dirty="0" smtClean="0">
                <a:solidFill>
                  <a:srgbClr val="FFC000"/>
                </a:solidFill>
                <a:latin typeface="Arial" panose="020B0604020202020204" pitchFamily="34" charset="0"/>
                <a:cs typeface="Arial" panose="020B0604020202020204" pitchFamily="34" charset="0"/>
              </a:rPr>
              <a:t>salute.</a:t>
            </a:r>
          </a:p>
        </p:txBody>
      </p:sp>
      <p:sp>
        <p:nvSpPr>
          <p:cNvPr id="3" name="CasellaDiTesto 2"/>
          <p:cNvSpPr txBox="1"/>
          <p:nvPr/>
        </p:nvSpPr>
        <p:spPr>
          <a:xfrm>
            <a:off x="7397087" y="6346209"/>
            <a:ext cx="3097323" cy="369332"/>
          </a:xfrm>
          <a:prstGeom prst="rect">
            <a:avLst/>
          </a:prstGeom>
          <a:noFill/>
        </p:spPr>
        <p:txBody>
          <a:bodyPr wrap="none" rtlCol="0">
            <a:spAutoFit/>
          </a:bodyPr>
          <a:lstStyle/>
          <a:p>
            <a:r>
              <a:rPr lang="it-IT" i="1" dirty="0" smtClean="0">
                <a:solidFill>
                  <a:srgbClr val="FF0000"/>
                </a:solidFill>
              </a:rPr>
              <a:t>Slide</a:t>
            </a:r>
            <a:r>
              <a:rPr lang="it-IT" i="1" dirty="0" smtClean="0"/>
              <a:t> </a:t>
            </a:r>
            <a:r>
              <a:rPr lang="it-IT" i="1" dirty="0" smtClean="0">
                <a:solidFill>
                  <a:srgbClr val="FF0000"/>
                </a:solidFill>
              </a:rPr>
              <a:t>di approfondimento</a:t>
            </a:r>
            <a:r>
              <a:rPr lang="it-IT" dirty="0" smtClean="0"/>
              <a:t> </a:t>
            </a:r>
            <a:endParaRPr lang="it-IT" dirty="0"/>
          </a:p>
        </p:txBody>
      </p:sp>
    </p:spTree>
    <p:extLst>
      <p:ext uri="{BB962C8B-B14F-4D97-AF65-F5344CB8AC3E}">
        <p14:creationId xmlns:p14="http://schemas.microsoft.com/office/powerpoint/2010/main" val="30824441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41026" y="147809"/>
            <a:ext cx="10913660" cy="1200329"/>
          </a:xfrm>
          <a:prstGeom prst="rect">
            <a:avLst/>
          </a:prstGeom>
        </p:spPr>
        <p:txBody>
          <a:bodyPr wrap="square">
            <a:spAutoFit/>
          </a:bodyPr>
          <a:lstStyle/>
          <a:p>
            <a:endParaRPr lang="it-IT" b="1" dirty="0" smtClean="0"/>
          </a:p>
          <a:p>
            <a:endParaRPr lang="it-IT" b="1" dirty="0" smtClean="0"/>
          </a:p>
          <a:p>
            <a:endParaRPr lang="it-IT" b="1" dirty="0" smtClean="0"/>
          </a:p>
          <a:p>
            <a:endParaRPr lang="it-IT" b="1" dirty="0"/>
          </a:p>
        </p:txBody>
      </p:sp>
      <p:sp>
        <p:nvSpPr>
          <p:cNvPr id="4" name="Rettangolo 3"/>
          <p:cNvSpPr/>
          <p:nvPr/>
        </p:nvSpPr>
        <p:spPr>
          <a:xfrm>
            <a:off x="142686" y="3950088"/>
            <a:ext cx="9112155" cy="2907912"/>
          </a:xfrm>
          <a:prstGeom prst="rect">
            <a:avLst/>
          </a:prstGeom>
        </p:spPr>
        <p:txBody>
          <a:bodyPr wrap="square">
            <a:spAutoFit/>
          </a:bodyPr>
          <a:lstStyle/>
          <a:p>
            <a:pPr algn="just">
              <a:lnSpc>
                <a:spcPct val="107000"/>
              </a:lnSpc>
            </a:pPr>
            <a:r>
              <a:rPr lang="it-IT" sz="1900" b="1" dirty="0" smtClean="0">
                <a:latin typeface="Arial" panose="020B0604020202020204" pitchFamily="34" charset="0"/>
                <a:cs typeface="Arial" panose="020B0604020202020204" pitchFamily="34" charset="0"/>
              </a:rPr>
              <a:t>• “Cura educativa” e relazione d’aiuto nella malattia: le pratiche pedagogiche</a:t>
            </a:r>
          </a:p>
          <a:p>
            <a:pPr marL="285750" indent="-285750" algn="just">
              <a:lnSpc>
                <a:spcPct val="107000"/>
              </a:lnSpc>
              <a:spcAft>
                <a:spcPts val="0"/>
              </a:spcAft>
              <a:buFontTx/>
              <a:buChar char="-"/>
            </a:pPr>
            <a:r>
              <a:rPr lang="it-IT" sz="1900" b="1" dirty="0" smtClean="0">
                <a:solidFill>
                  <a:srgbClr val="FFC000"/>
                </a:solidFill>
                <a:latin typeface="Arial" panose="020B0604020202020204" pitchFamily="34" charset="0"/>
                <a:ea typeface="Times New Roman" panose="02020603050405020304" pitchFamily="18" charset="0"/>
                <a:cs typeface="Arial" panose="020B0604020202020204" pitchFamily="34" charset="0"/>
              </a:rPr>
              <a:t>Il senso pedagogico della cura educativa: un percorso formativo ed </a:t>
            </a:r>
            <a:r>
              <a:rPr lang="it-IT" sz="1900" b="1" dirty="0" err="1" smtClean="0">
                <a:solidFill>
                  <a:srgbClr val="FFC000"/>
                </a:solidFill>
                <a:latin typeface="Arial" panose="020B0604020202020204" pitchFamily="34" charset="0"/>
                <a:ea typeface="Times New Roman" panose="02020603050405020304" pitchFamily="18" charset="0"/>
                <a:cs typeface="Arial" panose="020B0604020202020204" pitchFamily="34" charset="0"/>
              </a:rPr>
              <a:t>autoformativo</a:t>
            </a:r>
            <a:r>
              <a:rPr lang="it-IT" sz="1900" b="1" dirty="0" smtClean="0">
                <a:solidFill>
                  <a:srgbClr val="FFC000"/>
                </a:solidFill>
                <a:latin typeface="Arial" panose="020B0604020202020204" pitchFamily="34" charset="0"/>
                <a:ea typeface="Times New Roman" panose="02020603050405020304" pitchFamily="18" charset="0"/>
                <a:cs typeface="Arial" panose="020B0604020202020204" pitchFamily="34" charset="0"/>
              </a:rPr>
              <a:t> per l’emancipazione e il cambiamento esistenziale del paziente</a:t>
            </a:r>
          </a:p>
          <a:p>
            <a:pPr algn="just">
              <a:lnSpc>
                <a:spcPct val="107000"/>
              </a:lnSpc>
              <a:spcAft>
                <a:spcPts val="0"/>
              </a:spcAft>
            </a:pPr>
            <a:endParaRPr lang="it-IT" sz="1900" b="1" dirty="0" smtClean="0">
              <a:solidFill>
                <a:srgbClr val="FFC000"/>
              </a:solidFill>
              <a:latin typeface="Arial" panose="020B0604020202020204" pitchFamily="34" charset="0"/>
              <a:ea typeface="Times New Roman" panose="02020603050405020304" pitchFamily="18" charset="0"/>
              <a:cs typeface="Arial" panose="020B0604020202020204" pitchFamily="34" charset="0"/>
            </a:endParaRPr>
          </a:p>
          <a:p>
            <a:pPr algn="just">
              <a:lnSpc>
                <a:spcPct val="107000"/>
              </a:lnSpc>
              <a:spcAft>
                <a:spcPts val="0"/>
              </a:spcAft>
            </a:pPr>
            <a:endParaRPr lang="it-IT" sz="1900" b="1" dirty="0" smtClean="0">
              <a:solidFill>
                <a:srgbClr val="FFC000"/>
              </a:solidFill>
              <a:latin typeface="Arial" panose="020B0604020202020204" pitchFamily="34" charset="0"/>
              <a:ea typeface="Times New Roman" panose="02020603050405020304" pitchFamily="18" charset="0"/>
              <a:cs typeface="Arial" panose="020B0604020202020204" pitchFamily="34" charset="0"/>
            </a:endParaRPr>
          </a:p>
          <a:p>
            <a:pPr algn="just">
              <a:lnSpc>
                <a:spcPct val="107000"/>
              </a:lnSpc>
            </a:pPr>
            <a:r>
              <a:rPr lang="it-IT" sz="1900" b="1" dirty="0" smtClean="0">
                <a:latin typeface="Arial" panose="020B0604020202020204" pitchFamily="34" charset="0"/>
                <a:cs typeface="Arial" panose="020B0604020202020204" pitchFamily="34" charset="0"/>
              </a:rPr>
              <a:t>• Apprendimento ed educabilità nelle malattie</a:t>
            </a:r>
          </a:p>
          <a:p>
            <a:pPr marL="342900" indent="-342900" algn="just">
              <a:lnSpc>
                <a:spcPct val="107000"/>
              </a:lnSpc>
              <a:spcAft>
                <a:spcPts val="0"/>
              </a:spcAft>
              <a:buFontTx/>
              <a:buChar char="-"/>
            </a:pPr>
            <a:r>
              <a:rPr lang="it-IT" sz="1900" b="1" dirty="0" smtClean="0">
                <a:solidFill>
                  <a:srgbClr val="FFC000"/>
                </a:solidFill>
                <a:latin typeface="Arial" panose="020B0604020202020204" pitchFamily="34" charset="0"/>
                <a:ea typeface="Times New Roman" panose="02020603050405020304" pitchFamily="18" charset="0"/>
                <a:cs typeface="Arial" panose="020B0604020202020204" pitchFamily="34" charset="0"/>
              </a:rPr>
              <a:t>Sostenere l’autoefficacia: progettualità, metodologie e strategie d'azione educative</a:t>
            </a:r>
            <a:endParaRPr lang="it-IT" sz="1900" b="1" dirty="0">
              <a:solidFill>
                <a:srgbClr val="FFC000"/>
              </a:solidFill>
              <a:latin typeface="Arial" panose="020B0604020202020204" pitchFamily="34" charset="0"/>
              <a:ea typeface="Calibri" panose="020F0502020204030204" pitchFamily="34" charset="0"/>
              <a:cs typeface="Arial" panose="020B0604020202020204" pitchFamily="34" charset="0"/>
            </a:endParaRPr>
          </a:p>
        </p:txBody>
      </p:sp>
      <p:pic>
        <p:nvPicPr>
          <p:cNvPr id="5" name="Picture 6" descr="Come creare un indice dei contenuti con Word"/>
          <p:cNvPicPr>
            <a:picLocks noChangeAspect="1" noChangeArrowheads="1"/>
          </p:cNvPicPr>
          <p:nvPr/>
        </p:nvPicPr>
        <p:blipFill rotWithShape="1">
          <a:blip r:embed="rId2">
            <a:extLst>
              <a:ext uri="{28A0092B-C50C-407E-A947-70E740481C1C}">
                <a14:useLocalDpi xmlns:a14="http://schemas.microsoft.com/office/drawing/2010/main" val="0"/>
              </a:ext>
            </a:extLst>
          </a:blip>
          <a:srcRect l="53492" r="21095" b="1571"/>
          <a:stretch/>
        </p:blipFill>
        <p:spPr bwMode="auto">
          <a:xfrm>
            <a:off x="141026" y="147809"/>
            <a:ext cx="2584981" cy="3708000"/>
          </a:xfrm>
          <a:prstGeom prst="rect">
            <a:avLst/>
          </a:prstGeom>
          <a:noFill/>
          <a:extLst>
            <a:ext uri="{909E8E84-426E-40DD-AFC4-6F175D3DCCD1}">
              <a14:hiddenFill xmlns:a14="http://schemas.microsoft.com/office/drawing/2010/main">
                <a:solidFill>
                  <a:srgbClr val="FFFFFF"/>
                </a:solidFill>
              </a14:hiddenFill>
            </a:ext>
          </a:extLst>
        </p:spPr>
      </p:pic>
      <p:sp>
        <p:nvSpPr>
          <p:cNvPr id="6" name="Rettangolo 5"/>
          <p:cNvSpPr/>
          <p:nvPr/>
        </p:nvSpPr>
        <p:spPr>
          <a:xfrm>
            <a:off x="2981421" y="320520"/>
            <a:ext cx="6273420" cy="3220753"/>
          </a:xfrm>
          <a:prstGeom prst="rect">
            <a:avLst/>
          </a:prstGeom>
        </p:spPr>
        <p:txBody>
          <a:bodyPr wrap="square">
            <a:spAutoFit/>
          </a:bodyPr>
          <a:lstStyle/>
          <a:p>
            <a:pPr algn="just">
              <a:lnSpc>
                <a:spcPct val="107000"/>
              </a:lnSpc>
            </a:pPr>
            <a:r>
              <a:rPr lang="it-IT" sz="1900" b="1" dirty="0">
                <a:latin typeface="Arial" panose="020B0604020202020204" pitchFamily="34" charset="0"/>
                <a:cs typeface="Arial" panose="020B0604020202020204" pitchFamily="34" charset="0"/>
              </a:rPr>
              <a:t>Educare alla promozione della salute nei contesti formali ed informali </a:t>
            </a:r>
            <a:r>
              <a:rPr lang="it-IT" sz="1900" b="1" dirty="0" smtClean="0">
                <a:latin typeface="Arial" panose="020B0604020202020204" pitchFamily="34" charset="0"/>
                <a:cs typeface="Arial" panose="020B0604020202020204" pitchFamily="34" charset="0"/>
              </a:rPr>
              <a:t>durante </a:t>
            </a:r>
            <a:r>
              <a:rPr lang="it-IT" sz="1900" b="1" dirty="0">
                <a:latin typeface="Arial" panose="020B0604020202020204" pitchFamily="34" charset="0"/>
                <a:cs typeface="Arial" panose="020B0604020202020204" pitchFamily="34" charset="0"/>
              </a:rPr>
              <a:t>l’arco della vita (LLWL</a:t>
            </a:r>
            <a:r>
              <a:rPr lang="it-IT" sz="1900" b="1" dirty="0" smtClean="0">
                <a:latin typeface="Arial" panose="020B0604020202020204" pitchFamily="34" charset="0"/>
                <a:cs typeface="Arial" panose="020B0604020202020204" pitchFamily="34" charset="0"/>
              </a:rPr>
              <a:t>)</a:t>
            </a:r>
          </a:p>
          <a:p>
            <a:pPr algn="just">
              <a:lnSpc>
                <a:spcPct val="107000"/>
              </a:lnSpc>
            </a:pPr>
            <a:endParaRPr lang="it-IT" sz="1900" b="1" dirty="0" smtClean="0">
              <a:latin typeface="Arial" panose="020B0604020202020204" pitchFamily="34" charset="0"/>
              <a:cs typeface="Arial" panose="020B0604020202020204" pitchFamily="34" charset="0"/>
            </a:endParaRPr>
          </a:p>
          <a:p>
            <a:pPr marL="285750" indent="-285750" algn="just">
              <a:lnSpc>
                <a:spcPct val="107000"/>
              </a:lnSpc>
              <a:spcAft>
                <a:spcPts val="0"/>
              </a:spcAft>
              <a:buFontTx/>
              <a:buChar char="-"/>
            </a:pPr>
            <a:r>
              <a:rPr lang="it-IT" sz="1900" b="1" dirty="0" smtClean="0">
                <a:solidFill>
                  <a:srgbClr val="FFC000"/>
                </a:solidFill>
                <a:latin typeface="Arial" panose="020B0604020202020204" pitchFamily="34" charset="0"/>
                <a:ea typeface="Times New Roman" panose="02020603050405020304" pitchFamily="18" charset="0"/>
                <a:cs typeface="Arial" panose="020B0604020202020204" pitchFamily="34" charset="0"/>
              </a:rPr>
              <a:t>Il </a:t>
            </a:r>
            <a:r>
              <a:rPr lang="it-IT" sz="1900" b="1" dirty="0">
                <a:solidFill>
                  <a:srgbClr val="FFC000"/>
                </a:solidFill>
                <a:latin typeface="Arial" panose="020B0604020202020204" pitchFamily="34" charset="0"/>
                <a:ea typeface="Times New Roman" panose="02020603050405020304" pitchFamily="18" charset="0"/>
                <a:cs typeface="Arial" panose="020B0604020202020204" pitchFamily="34" charset="0"/>
              </a:rPr>
              <a:t>concetto di salute nell’interazione individuo-contesto. Il modello </a:t>
            </a:r>
            <a:r>
              <a:rPr lang="it-IT" sz="1900" b="1" dirty="0" err="1">
                <a:solidFill>
                  <a:srgbClr val="FFC000"/>
                </a:solidFill>
                <a:latin typeface="Arial" panose="020B0604020202020204" pitchFamily="34" charset="0"/>
                <a:ea typeface="Times New Roman" panose="02020603050405020304" pitchFamily="18" charset="0"/>
                <a:cs typeface="Arial" panose="020B0604020202020204" pitchFamily="34" charset="0"/>
              </a:rPr>
              <a:t>Bio</a:t>
            </a:r>
            <a:r>
              <a:rPr lang="it-IT" sz="1900" b="1" dirty="0">
                <a:solidFill>
                  <a:srgbClr val="FFC000"/>
                </a:solidFill>
                <a:latin typeface="Arial" panose="020B0604020202020204" pitchFamily="34" charset="0"/>
                <a:ea typeface="Times New Roman" panose="02020603050405020304" pitchFamily="18" charset="0"/>
                <a:cs typeface="Arial" panose="020B0604020202020204" pitchFamily="34" charset="0"/>
              </a:rPr>
              <a:t>-</a:t>
            </a:r>
            <a:r>
              <a:rPr lang="it-IT" sz="1900" b="1" dirty="0" err="1">
                <a:solidFill>
                  <a:srgbClr val="FFC000"/>
                </a:solidFill>
                <a:latin typeface="Arial" panose="020B0604020202020204" pitchFamily="34" charset="0"/>
                <a:ea typeface="Times New Roman" panose="02020603050405020304" pitchFamily="18" charset="0"/>
                <a:cs typeface="Arial" panose="020B0604020202020204" pitchFamily="34" charset="0"/>
              </a:rPr>
              <a:t>psico</a:t>
            </a:r>
            <a:r>
              <a:rPr lang="it-IT" sz="1900" b="1" dirty="0">
                <a:solidFill>
                  <a:srgbClr val="FFC000"/>
                </a:solidFill>
                <a:latin typeface="Arial" panose="020B0604020202020204" pitchFamily="34" charset="0"/>
                <a:ea typeface="Times New Roman" panose="02020603050405020304" pitchFamily="18" charset="0"/>
                <a:cs typeface="Arial" panose="020B0604020202020204" pitchFamily="34" charset="0"/>
              </a:rPr>
              <a:t>-sociale e </a:t>
            </a:r>
            <a:r>
              <a:rPr lang="it-IT" sz="1900" b="1" dirty="0" smtClean="0">
                <a:solidFill>
                  <a:srgbClr val="FFC000"/>
                </a:solidFill>
                <a:latin typeface="Arial" panose="020B0604020202020204" pitchFamily="34" charset="0"/>
                <a:ea typeface="Times New Roman" panose="02020603050405020304" pitchFamily="18" charset="0"/>
                <a:cs typeface="Arial" panose="020B0604020202020204" pitchFamily="34" charset="0"/>
              </a:rPr>
              <a:t>l’ICF</a:t>
            </a:r>
          </a:p>
          <a:p>
            <a:pPr algn="just">
              <a:lnSpc>
                <a:spcPct val="107000"/>
              </a:lnSpc>
              <a:spcAft>
                <a:spcPts val="0"/>
              </a:spcAft>
            </a:pPr>
            <a:endParaRPr lang="it-IT" sz="1900" b="1" dirty="0">
              <a:solidFill>
                <a:srgbClr val="FFC000"/>
              </a:solidFill>
              <a:latin typeface="Arial" panose="020B0604020202020204" pitchFamily="34" charset="0"/>
              <a:ea typeface="Times New Roman" panose="02020603050405020304" pitchFamily="18" charset="0"/>
              <a:cs typeface="Arial" panose="020B0604020202020204" pitchFamily="34" charset="0"/>
            </a:endParaRPr>
          </a:p>
          <a:p>
            <a:pPr marL="285750" indent="-285750" algn="just">
              <a:lnSpc>
                <a:spcPct val="107000"/>
              </a:lnSpc>
              <a:spcAft>
                <a:spcPts val="0"/>
              </a:spcAft>
              <a:buFontTx/>
              <a:buChar char="-"/>
            </a:pPr>
            <a:r>
              <a:rPr lang="it-IT" sz="1900" b="1" dirty="0" smtClean="0">
                <a:solidFill>
                  <a:srgbClr val="FFC000"/>
                </a:solidFill>
                <a:latin typeface="Arial" panose="020B0604020202020204" pitchFamily="34" charset="0"/>
                <a:ea typeface="Times New Roman" panose="02020603050405020304" pitchFamily="18" charset="0"/>
                <a:cs typeface="Arial" panose="020B0604020202020204" pitchFamily="34" charset="0"/>
              </a:rPr>
              <a:t>Prevenzione</a:t>
            </a:r>
            <a:r>
              <a:rPr lang="it-IT" sz="1900" b="1" dirty="0">
                <a:solidFill>
                  <a:srgbClr val="FFC000"/>
                </a:solidFill>
                <a:latin typeface="Arial" panose="020B0604020202020204" pitchFamily="34" charset="0"/>
                <a:ea typeface="Times New Roman" panose="02020603050405020304" pitchFamily="18" charset="0"/>
                <a:cs typeface="Arial" panose="020B0604020202020204" pitchFamily="34" charset="0"/>
              </a:rPr>
              <a:t>, gestione, manutenzione della </a:t>
            </a:r>
            <a:r>
              <a:rPr lang="it-IT" sz="1900" b="1" dirty="0" smtClean="0">
                <a:solidFill>
                  <a:srgbClr val="FFC000"/>
                </a:solidFill>
                <a:latin typeface="Arial" panose="020B0604020202020204" pitchFamily="34" charset="0"/>
                <a:ea typeface="Times New Roman" panose="02020603050405020304" pitchFamily="18" charset="0"/>
                <a:cs typeface="Arial" panose="020B0604020202020204" pitchFamily="34" charset="0"/>
              </a:rPr>
              <a:t>salute</a:t>
            </a:r>
          </a:p>
          <a:p>
            <a:pPr algn="just">
              <a:lnSpc>
                <a:spcPct val="107000"/>
              </a:lnSpc>
              <a:spcAft>
                <a:spcPts val="0"/>
              </a:spcAft>
            </a:pPr>
            <a:endParaRPr lang="it-IT" sz="1900" b="1" dirty="0">
              <a:solidFill>
                <a:srgbClr val="FFC000"/>
              </a:solidFill>
              <a:latin typeface="Arial" panose="020B0604020202020204" pitchFamily="34" charset="0"/>
              <a:ea typeface="Calibri" panose="020F0502020204030204" pitchFamily="34" charset="0"/>
              <a:cs typeface="Arial" panose="020B0604020202020204" pitchFamily="34" charset="0"/>
            </a:endParaRPr>
          </a:p>
          <a:p>
            <a:pPr algn="just">
              <a:lnSpc>
                <a:spcPct val="107000"/>
              </a:lnSpc>
              <a:spcAft>
                <a:spcPts val="0"/>
              </a:spcAft>
            </a:pPr>
            <a:r>
              <a:rPr lang="it-IT" sz="1900" b="1" dirty="0">
                <a:solidFill>
                  <a:srgbClr val="FFC000"/>
                </a:solidFill>
                <a:latin typeface="Arial" panose="020B0604020202020204" pitchFamily="34" charset="0"/>
                <a:ea typeface="Times New Roman" panose="02020603050405020304" pitchFamily="18" charset="0"/>
                <a:cs typeface="Arial" panose="020B0604020202020204" pitchFamily="34" charset="0"/>
              </a:rPr>
              <a:t>- Elicitare ed accompagnare i bisogni di salute e benessere e nella </a:t>
            </a:r>
            <a:r>
              <a:rPr lang="it-IT" sz="1900" b="1" dirty="0" smtClean="0">
                <a:solidFill>
                  <a:srgbClr val="FFC000"/>
                </a:solidFill>
                <a:latin typeface="Arial" panose="020B0604020202020204" pitchFamily="34" charset="0"/>
                <a:ea typeface="Times New Roman" panose="02020603050405020304" pitchFamily="18" charset="0"/>
                <a:cs typeface="Arial" panose="020B0604020202020204" pitchFamily="34" charset="0"/>
              </a:rPr>
              <a:t>relazione </a:t>
            </a:r>
            <a:r>
              <a:rPr lang="it-IT" sz="1900" b="1" dirty="0">
                <a:solidFill>
                  <a:srgbClr val="FFC000"/>
                </a:solidFill>
                <a:latin typeface="Arial" panose="020B0604020202020204" pitchFamily="34" charset="0"/>
                <a:ea typeface="Times New Roman" panose="02020603050405020304" pitchFamily="18" charset="0"/>
                <a:cs typeface="Arial" panose="020B0604020202020204" pitchFamily="34" charset="0"/>
              </a:rPr>
              <a:t>con i pazienti </a:t>
            </a:r>
          </a:p>
        </p:txBody>
      </p:sp>
    </p:spTree>
    <p:extLst>
      <p:ext uri="{BB962C8B-B14F-4D97-AF65-F5344CB8AC3E}">
        <p14:creationId xmlns:p14="http://schemas.microsoft.com/office/powerpoint/2010/main" val="49032157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167063" y="25360"/>
            <a:ext cx="11841708" cy="6832640"/>
          </a:xfrm>
          <a:prstGeom prst="rect">
            <a:avLst/>
          </a:prstGeom>
        </p:spPr>
        <p:txBody>
          <a:bodyPr wrap="square">
            <a:spAutoFit/>
          </a:bodyPr>
          <a:lstStyle/>
          <a:p>
            <a:r>
              <a:rPr lang="it-IT" sz="2100" dirty="0">
                <a:latin typeface="Arial" panose="020B0604020202020204" pitchFamily="34" charset="0"/>
                <a:cs typeface="Arial" panose="020B0604020202020204" pitchFamily="34" charset="0"/>
              </a:rPr>
              <a:t>La </a:t>
            </a:r>
            <a:r>
              <a:rPr lang="it-IT" sz="2100" b="1" dirty="0">
                <a:solidFill>
                  <a:srgbClr val="FF0000"/>
                </a:solidFill>
                <a:latin typeface="Arial" panose="020B0604020202020204" pitchFamily="34" charset="0"/>
                <a:cs typeface="Arial" panose="020B0604020202020204" pitchFamily="34" charset="0"/>
              </a:rPr>
              <a:t>prevenzione secondaria </a:t>
            </a:r>
            <a:r>
              <a:rPr lang="it-IT" sz="2100" dirty="0">
                <a:latin typeface="Arial" panose="020B0604020202020204" pitchFamily="34" charset="0"/>
                <a:cs typeface="Arial" panose="020B0604020202020204" pitchFamily="34" charset="0"/>
              </a:rPr>
              <a:t>coincide con le </a:t>
            </a:r>
            <a:r>
              <a:rPr lang="it-IT" sz="2100" b="1" dirty="0">
                <a:solidFill>
                  <a:srgbClr val="FFC000"/>
                </a:solidFill>
                <a:latin typeface="Arial" panose="020B0604020202020204" pitchFamily="34" charset="0"/>
                <a:cs typeface="Arial" panose="020B0604020202020204" pitchFamily="34" charset="0"/>
              </a:rPr>
              <a:t>misure che permettono una diagnosi precoce </a:t>
            </a:r>
            <a:r>
              <a:rPr lang="it-IT" sz="2100" dirty="0">
                <a:latin typeface="Arial" panose="020B0604020202020204" pitchFamily="34" charset="0"/>
                <a:cs typeface="Arial" panose="020B0604020202020204" pitchFamily="34" charset="0"/>
              </a:rPr>
              <a:t>e interviene allo scopo di </a:t>
            </a:r>
            <a:r>
              <a:rPr lang="it-IT" sz="2100" b="1" dirty="0">
                <a:solidFill>
                  <a:srgbClr val="FFC000"/>
                </a:solidFill>
                <a:latin typeface="Arial" panose="020B0604020202020204" pitchFamily="34" charset="0"/>
                <a:cs typeface="Arial" panose="020B0604020202020204" pitchFamily="34" charset="0"/>
              </a:rPr>
              <a:t>individuare le lesioni </a:t>
            </a:r>
            <a:r>
              <a:rPr lang="it-IT" sz="2100" b="1" dirty="0" smtClean="0">
                <a:solidFill>
                  <a:srgbClr val="FFC000"/>
                </a:solidFill>
                <a:latin typeface="Arial" panose="020B0604020202020204" pitchFamily="34" charset="0"/>
                <a:cs typeface="Arial" panose="020B0604020202020204" pitchFamily="34" charset="0"/>
              </a:rPr>
              <a:t>ad uno stadio iniziale o malattie in fase asintomatica</a:t>
            </a:r>
            <a:r>
              <a:rPr lang="it-IT" sz="2100" dirty="0" smtClean="0">
                <a:latin typeface="Arial" panose="020B0604020202020204" pitchFamily="34" charset="0"/>
                <a:cs typeface="Arial" panose="020B0604020202020204" pitchFamily="34" charset="0"/>
              </a:rPr>
              <a:t>, </a:t>
            </a:r>
            <a:r>
              <a:rPr lang="it-IT" sz="2100" dirty="0">
                <a:latin typeface="Arial" panose="020B0604020202020204" pitchFamily="34" charset="0"/>
                <a:cs typeface="Arial" panose="020B0604020202020204" pitchFamily="34" charset="0"/>
              </a:rPr>
              <a:t>al fine di </a:t>
            </a:r>
            <a:r>
              <a:rPr lang="it-IT" sz="2100" dirty="0" smtClean="0">
                <a:latin typeface="Arial" panose="020B0604020202020204" pitchFamily="34" charset="0"/>
                <a:cs typeface="Arial" panose="020B0604020202020204" pitchFamily="34" charset="0"/>
              </a:rPr>
              <a:t>trattarle </a:t>
            </a:r>
            <a:r>
              <a:rPr lang="it-IT" sz="2100" dirty="0">
                <a:latin typeface="Arial" panose="020B0604020202020204" pitchFamily="34" charset="0"/>
                <a:cs typeface="Arial" panose="020B0604020202020204" pitchFamily="34" charset="0"/>
              </a:rPr>
              <a:t>in modo efficace, con terapie poco aggressive, </a:t>
            </a:r>
            <a:r>
              <a:rPr lang="it-IT" sz="2100" b="1" dirty="0">
                <a:solidFill>
                  <a:srgbClr val="FFC000"/>
                </a:solidFill>
                <a:latin typeface="Arial" panose="020B0604020202020204" pitchFamily="34" charset="0"/>
                <a:cs typeface="Arial" panose="020B0604020202020204" pitchFamily="34" charset="0"/>
              </a:rPr>
              <a:t>riducendo il rischio di mortalità e favorendo la </a:t>
            </a:r>
            <a:r>
              <a:rPr lang="it-IT" sz="2100" b="1" dirty="0" smtClean="0">
                <a:solidFill>
                  <a:srgbClr val="FFC000"/>
                </a:solidFill>
                <a:latin typeface="Arial" panose="020B0604020202020204" pitchFamily="34" charset="0"/>
                <a:cs typeface="Arial" panose="020B0604020202020204" pitchFamily="34" charset="0"/>
              </a:rPr>
              <a:t>guarigione</a:t>
            </a:r>
          </a:p>
          <a:p>
            <a:endParaRPr lang="it-IT" sz="2100" dirty="0" smtClean="0">
              <a:latin typeface="Arial" panose="020B0604020202020204" pitchFamily="34" charset="0"/>
              <a:cs typeface="Arial" panose="020B0604020202020204" pitchFamily="34" charset="0"/>
            </a:endParaRPr>
          </a:p>
          <a:p>
            <a:endParaRPr lang="it-IT" sz="2100" dirty="0">
              <a:latin typeface="Arial" panose="020B0604020202020204" pitchFamily="34" charset="0"/>
              <a:cs typeface="Arial" panose="020B0604020202020204" pitchFamily="34" charset="0"/>
            </a:endParaRPr>
          </a:p>
          <a:p>
            <a:r>
              <a:rPr lang="it-IT" sz="2100" dirty="0" smtClean="0">
                <a:latin typeface="Arial" panose="020B0604020202020204" pitchFamily="34" charset="0"/>
                <a:cs typeface="Arial" panose="020B0604020202020204" pitchFamily="34" charset="0"/>
              </a:rPr>
              <a:t>L’Organizzazione </a:t>
            </a:r>
            <a:r>
              <a:rPr lang="it-IT" sz="2100" dirty="0">
                <a:latin typeface="Arial" panose="020B0604020202020204" pitchFamily="34" charset="0"/>
                <a:cs typeface="Arial" panose="020B0604020202020204" pitchFamily="34" charset="0"/>
              </a:rPr>
              <a:t>mondiale della sanità, già dal 1968, ha stabilito criteri universali in base ai quali una malattia che interessa un’ampia fascia della popolazione è idonea a essere sottoposta a </a:t>
            </a:r>
            <a:r>
              <a:rPr lang="it-IT" sz="2100" dirty="0">
                <a:solidFill>
                  <a:srgbClr val="FFC000"/>
                </a:solidFill>
                <a:latin typeface="Arial" panose="020B0604020202020204" pitchFamily="34" charset="0"/>
                <a:cs typeface="Arial" panose="020B0604020202020204" pitchFamily="34" charset="0"/>
              </a:rPr>
              <a:t>screening </a:t>
            </a:r>
            <a:r>
              <a:rPr lang="it-IT" sz="2100" dirty="0" smtClean="0">
                <a:solidFill>
                  <a:srgbClr val="FFC000"/>
                </a:solidFill>
                <a:latin typeface="Arial" panose="020B0604020202020204" pitchFamily="34" charset="0"/>
                <a:cs typeface="Arial" panose="020B0604020202020204" pitchFamily="34" charset="0"/>
              </a:rPr>
              <a:t>preventivi</a:t>
            </a:r>
            <a:r>
              <a:rPr lang="it-IT" sz="2100" dirty="0" smtClean="0">
                <a:latin typeface="Arial" panose="020B0604020202020204" pitchFamily="34" charset="0"/>
                <a:cs typeface="Arial" panose="020B0604020202020204" pitchFamily="34" charset="0"/>
              </a:rPr>
              <a:t>.</a:t>
            </a:r>
          </a:p>
          <a:p>
            <a:endParaRPr lang="it-IT" sz="2100" dirty="0">
              <a:latin typeface="Arial" panose="020B0604020202020204" pitchFamily="34" charset="0"/>
              <a:cs typeface="Arial" panose="020B0604020202020204" pitchFamily="34" charset="0"/>
            </a:endParaRPr>
          </a:p>
          <a:p>
            <a:r>
              <a:rPr lang="it-IT" sz="2100" dirty="0" smtClean="0">
                <a:latin typeface="Arial" panose="020B0604020202020204" pitchFamily="34" charset="0"/>
                <a:cs typeface="Arial" panose="020B0604020202020204" pitchFamily="34" charset="0"/>
              </a:rPr>
              <a:t>In </a:t>
            </a:r>
            <a:r>
              <a:rPr lang="it-IT" sz="2100" dirty="0">
                <a:latin typeface="Arial" panose="020B0604020202020204" pitchFamily="34" charset="0"/>
                <a:cs typeface="Arial" panose="020B0604020202020204" pitchFamily="34" charset="0"/>
              </a:rPr>
              <a:t>base a questi criteri, ad es., la malattia deve essere un importante problema di salute; deve esistere un trattamento validato in grado di curare la malattia diagnosticata; devono essere riconoscibili uno stadio latente o i primi sintomi della malattia; lo screening deve essere accettabile per la </a:t>
            </a:r>
            <a:r>
              <a:rPr lang="it-IT" sz="2100" dirty="0" smtClean="0">
                <a:latin typeface="Arial" panose="020B0604020202020204" pitchFamily="34" charset="0"/>
                <a:cs typeface="Arial" panose="020B0604020202020204" pitchFamily="34" charset="0"/>
              </a:rPr>
              <a:t>popolazione.</a:t>
            </a:r>
          </a:p>
          <a:p>
            <a:endParaRPr lang="it-IT" sz="2100" dirty="0" smtClean="0">
              <a:latin typeface="Arial" panose="020B0604020202020204" pitchFamily="34" charset="0"/>
              <a:cs typeface="Arial" panose="020B0604020202020204" pitchFamily="34" charset="0"/>
            </a:endParaRPr>
          </a:p>
          <a:p>
            <a:r>
              <a:rPr lang="it-IT" sz="2100" dirty="0" smtClean="0">
                <a:latin typeface="Arial" panose="020B0604020202020204" pitchFamily="34" charset="0"/>
                <a:cs typeface="Arial" panose="020B0604020202020204" pitchFamily="34" charset="0"/>
              </a:rPr>
              <a:t>In sintesi, </a:t>
            </a:r>
            <a:r>
              <a:rPr lang="it-IT" sz="2100" dirty="0" smtClean="0">
                <a:solidFill>
                  <a:srgbClr val="FFC000"/>
                </a:solidFill>
                <a:latin typeface="Arial" panose="020B0604020202020204" pitchFamily="34" charset="0"/>
                <a:cs typeface="Arial" panose="020B0604020202020204" pitchFamily="34" charset="0"/>
              </a:rPr>
              <a:t>la prevenzione secondaria agisce nel periodo tra l’insorgenza biologica della malattia e la manifestazione dei primi sintomi </a:t>
            </a:r>
            <a:r>
              <a:rPr lang="it-IT" sz="2100" dirty="0" smtClean="0">
                <a:latin typeface="Arial" panose="020B0604020202020204" pitchFamily="34" charset="0"/>
                <a:cs typeface="Arial" panose="020B0604020202020204" pitchFamily="34" charset="0"/>
              </a:rPr>
              <a:t>e si attua sulla popolazione attraverso </a:t>
            </a:r>
            <a:r>
              <a:rPr lang="it-IT" sz="2100" b="1" dirty="0" smtClean="0">
                <a:solidFill>
                  <a:srgbClr val="FFC000"/>
                </a:solidFill>
                <a:latin typeface="Arial" panose="020B0604020202020204" pitchFamily="34" charset="0"/>
                <a:cs typeface="Arial" panose="020B0604020202020204" pitchFamily="34" charset="0"/>
              </a:rPr>
              <a:t>programmi di screening organizzati</a:t>
            </a:r>
            <a:r>
              <a:rPr lang="it-IT" sz="2100" dirty="0" smtClean="0">
                <a:solidFill>
                  <a:srgbClr val="FFC000"/>
                </a:solidFill>
                <a:latin typeface="Arial" panose="020B0604020202020204" pitchFamily="34" charset="0"/>
                <a:cs typeface="Arial" panose="020B0604020202020204" pitchFamily="34" charset="0"/>
              </a:rPr>
              <a:t> </a:t>
            </a:r>
            <a:r>
              <a:rPr lang="it-IT" sz="2100" dirty="0" smtClean="0">
                <a:latin typeface="Arial" panose="020B0604020202020204" pitchFamily="34" charset="0"/>
                <a:cs typeface="Arial" panose="020B0604020202020204" pitchFamily="34" charset="0"/>
              </a:rPr>
              <a:t>(ad es., quello per il tumore al seno tramite mammografia, per il tumore della cervice uterina tramite Pap-test o HPV-test e per il tumore del colon retto) o come gli screening neonatali e pediatrici (ad es.: fibrosi cistica, malattie metaboliche, sordità…). </a:t>
            </a:r>
          </a:p>
          <a:p>
            <a:pPr algn="r"/>
            <a:r>
              <a:rPr lang="it-IT" i="1" dirty="0" smtClean="0">
                <a:solidFill>
                  <a:srgbClr val="FF0000"/>
                </a:solidFill>
                <a:latin typeface="Arial" panose="020B0604020202020204" pitchFamily="34" charset="0"/>
                <a:cs typeface="Arial" panose="020B0604020202020204" pitchFamily="34" charset="0"/>
              </a:rPr>
              <a:t>Slide di approfondimento</a:t>
            </a:r>
            <a:endParaRPr lang="it-IT" i="1"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1384155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191069" y="608490"/>
            <a:ext cx="11505062" cy="5601533"/>
          </a:xfrm>
          <a:prstGeom prst="rect">
            <a:avLst/>
          </a:prstGeom>
        </p:spPr>
        <p:txBody>
          <a:bodyPr wrap="square">
            <a:spAutoFit/>
          </a:bodyPr>
          <a:lstStyle/>
          <a:p>
            <a:r>
              <a:rPr lang="it-IT" sz="2200" dirty="0">
                <a:latin typeface="Arial" panose="020B0604020202020204" pitchFamily="34" charset="0"/>
                <a:cs typeface="Arial" panose="020B0604020202020204" pitchFamily="34" charset="0"/>
              </a:rPr>
              <a:t>Con la </a:t>
            </a:r>
            <a:r>
              <a:rPr lang="it-IT" sz="2200" b="1" dirty="0">
                <a:solidFill>
                  <a:srgbClr val="FF0000"/>
                </a:solidFill>
                <a:latin typeface="Arial" panose="020B0604020202020204" pitchFamily="34" charset="0"/>
                <a:cs typeface="Arial" panose="020B0604020202020204" pitchFamily="34" charset="0"/>
              </a:rPr>
              <a:t>prevenzione terziaria </a:t>
            </a:r>
            <a:r>
              <a:rPr lang="it-IT" sz="2200" dirty="0">
                <a:latin typeface="Arial" panose="020B0604020202020204" pitchFamily="34" charset="0"/>
                <a:cs typeface="Arial" panose="020B0604020202020204" pitchFamily="34" charset="0"/>
              </a:rPr>
              <a:t>ci si riferisce al lavoro profuso per </a:t>
            </a:r>
            <a:r>
              <a:rPr lang="it-IT" sz="2200" b="1" dirty="0">
                <a:solidFill>
                  <a:srgbClr val="FFC000"/>
                </a:solidFill>
                <a:latin typeface="Arial" panose="020B0604020202020204" pitchFamily="34" charset="0"/>
                <a:cs typeface="Arial" panose="020B0604020202020204" pitchFamily="34" charset="0"/>
              </a:rPr>
              <a:t>evitare che la malattia</a:t>
            </a:r>
            <a:r>
              <a:rPr lang="it-IT" sz="2200" dirty="0">
                <a:solidFill>
                  <a:srgbClr val="FFC000"/>
                </a:solidFill>
                <a:latin typeface="Arial" panose="020B0604020202020204" pitchFamily="34" charset="0"/>
                <a:cs typeface="Arial" panose="020B0604020202020204" pitchFamily="34" charset="0"/>
              </a:rPr>
              <a:t>, una volta manifestatasi, </a:t>
            </a:r>
            <a:r>
              <a:rPr lang="it-IT" sz="2200" b="1" dirty="0">
                <a:solidFill>
                  <a:srgbClr val="FFC000"/>
                </a:solidFill>
                <a:latin typeface="Arial" panose="020B0604020202020204" pitchFamily="34" charset="0"/>
                <a:cs typeface="Arial" panose="020B0604020202020204" pitchFamily="34" charset="0"/>
              </a:rPr>
              <a:t>possa svilupparsi nei suoi esiti più </a:t>
            </a:r>
            <a:r>
              <a:rPr lang="it-IT" sz="2200" b="1" dirty="0" smtClean="0">
                <a:solidFill>
                  <a:srgbClr val="FFC000"/>
                </a:solidFill>
                <a:latin typeface="Arial" panose="020B0604020202020204" pitchFamily="34" charset="0"/>
                <a:cs typeface="Arial" panose="020B0604020202020204" pitchFamily="34" charset="0"/>
              </a:rPr>
              <a:t>complessi</a:t>
            </a:r>
            <a:r>
              <a:rPr lang="it-IT" sz="2200" dirty="0" smtClean="0">
                <a:solidFill>
                  <a:srgbClr val="FFC000"/>
                </a:solidFill>
                <a:latin typeface="Arial" panose="020B0604020202020204" pitchFamily="34" charset="0"/>
                <a:cs typeface="Arial" panose="020B0604020202020204" pitchFamily="34" charset="0"/>
              </a:rPr>
              <a:t>.</a:t>
            </a:r>
          </a:p>
          <a:p>
            <a:endParaRPr lang="it-IT" sz="2200" dirty="0">
              <a:latin typeface="Arial" panose="020B0604020202020204" pitchFamily="34" charset="0"/>
              <a:cs typeface="Arial" panose="020B0604020202020204" pitchFamily="34" charset="0"/>
            </a:endParaRPr>
          </a:p>
          <a:p>
            <a:r>
              <a:rPr lang="it-IT" sz="2200" dirty="0" smtClean="0">
                <a:latin typeface="Arial" panose="020B0604020202020204" pitchFamily="34" charset="0"/>
                <a:cs typeface="Arial" panose="020B0604020202020204" pitchFamily="34" charset="0"/>
              </a:rPr>
              <a:t>In </a:t>
            </a:r>
            <a:r>
              <a:rPr lang="it-IT" sz="2200" dirty="0">
                <a:latin typeface="Arial" panose="020B0604020202020204" pitchFamily="34" charset="0"/>
                <a:cs typeface="Arial" panose="020B0604020202020204" pitchFamily="34" charset="0"/>
              </a:rPr>
              <a:t>questo caso, la prevenzione si occupa di </a:t>
            </a:r>
            <a:r>
              <a:rPr lang="it-IT" sz="2200" b="1" dirty="0">
                <a:solidFill>
                  <a:srgbClr val="FFC000"/>
                </a:solidFill>
                <a:latin typeface="Arial" panose="020B0604020202020204" pitchFamily="34" charset="0"/>
                <a:cs typeface="Arial" panose="020B0604020202020204" pitchFamily="34" charset="0"/>
              </a:rPr>
              <a:t>evitare le cosiddette </a:t>
            </a:r>
            <a:r>
              <a:rPr lang="it-IT" sz="2200" b="1" dirty="0" smtClean="0">
                <a:solidFill>
                  <a:srgbClr val="FFC000"/>
                </a:solidFill>
                <a:latin typeface="Arial" panose="020B0604020202020204" pitchFamily="34" charset="0"/>
                <a:cs typeface="Arial" panose="020B0604020202020204" pitchFamily="34" charset="0"/>
              </a:rPr>
              <a:t>recidive</a:t>
            </a:r>
            <a:r>
              <a:rPr lang="it-IT" sz="2200" dirty="0" smtClean="0">
                <a:latin typeface="Arial" panose="020B0604020202020204" pitchFamily="34" charset="0"/>
                <a:cs typeface="Arial" panose="020B0604020202020204" pitchFamily="34" charset="0"/>
              </a:rPr>
              <a:t>, </a:t>
            </a:r>
            <a:r>
              <a:rPr lang="it-IT" sz="2200" dirty="0">
                <a:latin typeface="Arial" panose="020B0604020202020204" pitchFamily="34" charset="0"/>
                <a:cs typeface="Arial" panose="020B0604020202020204" pitchFamily="34" charset="0"/>
              </a:rPr>
              <a:t>l’insorgenza di eventuali </a:t>
            </a:r>
            <a:r>
              <a:rPr lang="it-IT" sz="2200" dirty="0" smtClean="0">
                <a:latin typeface="Arial" panose="020B0604020202020204" pitchFamily="34" charset="0"/>
                <a:cs typeface="Arial" panose="020B0604020202020204" pitchFamily="34" charset="0"/>
              </a:rPr>
              <a:t>metastasi dopo </a:t>
            </a:r>
            <a:r>
              <a:rPr lang="it-IT" sz="2200" dirty="0">
                <a:latin typeface="Arial" panose="020B0604020202020204" pitchFamily="34" charset="0"/>
                <a:cs typeface="Arial" panose="020B0604020202020204" pitchFamily="34" charset="0"/>
              </a:rPr>
              <a:t>che la malattia è stata curata chirurgicamente e/o in altro modo. </a:t>
            </a:r>
            <a:r>
              <a:rPr lang="it-IT" sz="2200" b="1" dirty="0">
                <a:solidFill>
                  <a:srgbClr val="FFC000"/>
                </a:solidFill>
                <a:latin typeface="Arial" panose="020B0604020202020204" pitchFamily="34" charset="0"/>
                <a:cs typeface="Arial" panose="020B0604020202020204" pitchFamily="34" charset="0"/>
              </a:rPr>
              <a:t>T</a:t>
            </a:r>
            <a:r>
              <a:rPr lang="it-IT" sz="2200" b="1" dirty="0" smtClean="0">
                <a:solidFill>
                  <a:srgbClr val="FFC000"/>
                </a:solidFill>
                <a:latin typeface="Arial" panose="020B0604020202020204" pitchFamily="34" charset="0"/>
                <a:cs typeface="Arial" panose="020B0604020202020204" pitchFamily="34" charset="0"/>
              </a:rPr>
              <a:t>alvolta </a:t>
            </a:r>
            <a:r>
              <a:rPr lang="it-IT" sz="2200" b="1" dirty="0">
                <a:solidFill>
                  <a:srgbClr val="FFC000"/>
                </a:solidFill>
                <a:latin typeface="Arial" panose="020B0604020202020204" pitchFamily="34" charset="0"/>
                <a:cs typeface="Arial" panose="020B0604020202020204" pitchFamily="34" charset="0"/>
              </a:rPr>
              <a:t>la prevenzione terziaria si sovrappone alla terapia </a:t>
            </a:r>
            <a:r>
              <a:rPr lang="it-IT" sz="2400" dirty="0">
                <a:latin typeface="Arial" panose="020B0604020202020204" pitchFamily="34" charset="0"/>
                <a:cs typeface="Arial" panose="020B0604020202020204" pitchFamily="34" charset="0"/>
              </a:rPr>
              <a:t>(ad </a:t>
            </a:r>
            <a:r>
              <a:rPr lang="it-IT" sz="2400" dirty="0" smtClean="0">
                <a:latin typeface="Arial" panose="020B0604020202020204" pitchFamily="34" charset="0"/>
                <a:cs typeface="Arial" panose="020B0604020202020204" pitchFamily="34" charset="0"/>
              </a:rPr>
              <a:t>es., </a:t>
            </a:r>
            <a:r>
              <a:rPr lang="it-IT" sz="2400" dirty="0">
                <a:latin typeface="Arial" panose="020B0604020202020204" pitchFamily="34" charset="0"/>
                <a:cs typeface="Arial" panose="020B0604020202020204" pitchFamily="34" charset="0"/>
              </a:rPr>
              <a:t>la dieta per una persona con diabete</a:t>
            </a:r>
            <a:r>
              <a:rPr lang="it-IT" sz="2400" dirty="0" smtClean="0">
                <a:latin typeface="Arial" panose="020B0604020202020204" pitchFamily="34" charset="0"/>
                <a:cs typeface="Arial" panose="020B0604020202020204" pitchFamily="34" charset="0"/>
              </a:rPr>
              <a:t>).</a:t>
            </a:r>
          </a:p>
          <a:p>
            <a:endParaRPr lang="it-IT" sz="2400" dirty="0">
              <a:latin typeface="Arial" panose="020B0604020202020204" pitchFamily="34" charset="0"/>
              <a:cs typeface="Arial" panose="020B0604020202020204" pitchFamily="34" charset="0"/>
            </a:endParaRPr>
          </a:p>
          <a:p>
            <a:r>
              <a:rPr lang="it-IT" sz="2200" dirty="0" smtClean="0">
                <a:latin typeface="Arial" panose="020B0604020202020204" pitchFamily="34" charset="0"/>
                <a:cs typeface="Arial" panose="020B0604020202020204" pitchFamily="34" charset="0"/>
              </a:rPr>
              <a:t>La </a:t>
            </a:r>
            <a:r>
              <a:rPr lang="it-IT" sz="2200" dirty="0">
                <a:latin typeface="Arial" panose="020B0604020202020204" pitchFamily="34" charset="0"/>
                <a:cs typeface="Arial" panose="020B0604020202020204" pitchFamily="34" charset="0"/>
              </a:rPr>
              <a:t>prevenzione terziaria è dunque </a:t>
            </a:r>
            <a:r>
              <a:rPr lang="it-IT" sz="2200" b="1" dirty="0">
                <a:solidFill>
                  <a:srgbClr val="FFC000"/>
                </a:solidFill>
                <a:latin typeface="Arial" panose="020B0604020202020204" pitchFamily="34" charset="0"/>
                <a:cs typeface="Arial" panose="020B0604020202020204" pitchFamily="34" charset="0"/>
              </a:rPr>
              <a:t>connessa al controllo delle terapie e della loro corretta assunzione,</a:t>
            </a:r>
            <a:r>
              <a:rPr lang="it-IT" sz="2200" dirty="0">
                <a:solidFill>
                  <a:srgbClr val="FFC000"/>
                </a:solidFill>
                <a:latin typeface="Arial" panose="020B0604020202020204" pitchFamily="34" charset="0"/>
                <a:cs typeface="Arial" panose="020B0604020202020204" pitchFamily="34" charset="0"/>
              </a:rPr>
              <a:t> si occupa, inoltre, della </a:t>
            </a:r>
            <a:r>
              <a:rPr lang="it-IT" sz="2200" b="1" dirty="0">
                <a:solidFill>
                  <a:srgbClr val="FFC000"/>
                </a:solidFill>
                <a:latin typeface="Arial" panose="020B0604020202020204" pitchFamily="34" charset="0"/>
                <a:cs typeface="Arial" panose="020B0604020202020204" pitchFamily="34" charset="0"/>
              </a:rPr>
              <a:t>gestione dei deficit e delle disabilità </a:t>
            </a:r>
            <a:r>
              <a:rPr lang="it-IT" sz="2200" dirty="0">
                <a:latin typeface="Arial" panose="020B0604020202020204" pitchFamily="34" charset="0"/>
                <a:cs typeface="Arial" panose="020B0604020202020204" pitchFamily="34" charset="0"/>
              </a:rPr>
              <a:t>funzionali che possono conseguire ad uno stato patologico o </a:t>
            </a:r>
            <a:r>
              <a:rPr lang="it-IT" sz="2200" dirty="0" smtClean="0">
                <a:latin typeface="Arial" panose="020B0604020202020204" pitchFamily="34" charset="0"/>
                <a:cs typeface="Arial" panose="020B0604020202020204" pitchFamily="34" charset="0"/>
              </a:rPr>
              <a:t>disfunzionale.</a:t>
            </a:r>
          </a:p>
          <a:p>
            <a:endParaRPr lang="it-IT" sz="2200" dirty="0">
              <a:latin typeface="Arial" panose="020B0604020202020204" pitchFamily="34" charset="0"/>
              <a:cs typeface="Arial" panose="020B0604020202020204" pitchFamily="34" charset="0"/>
            </a:endParaRPr>
          </a:p>
          <a:p>
            <a:r>
              <a:rPr lang="it-IT" sz="2200" dirty="0" smtClean="0">
                <a:latin typeface="Arial" panose="020B0604020202020204" pitchFamily="34" charset="0"/>
                <a:cs typeface="Arial" panose="020B0604020202020204" pitchFamily="34" charset="0"/>
              </a:rPr>
              <a:t>Ove </a:t>
            </a:r>
            <a:r>
              <a:rPr lang="it-IT" sz="2200" dirty="0">
                <a:latin typeface="Arial" panose="020B0604020202020204" pitchFamily="34" charset="0"/>
                <a:cs typeface="Arial" panose="020B0604020202020204" pitchFamily="34" charset="0"/>
              </a:rPr>
              <a:t>possibile, la prevenzione terziaria </a:t>
            </a:r>
            <a:r>
              <a:rPr lang="it-IT" sz="2200" dirty="0" smtClean="0">
                <a:latin typeface="Arial" panose="020B0604020202020204" pitchFamily="34" charset="0"/>
                <a:cs typeface="Arial" panose="020B0604020202020204" pitchFamily="34" charset="0"/>
              </a:rPr>
              <a:t>si </a:t>
            </a:r>
            <a:r>
              <a:rPr lang="it-IT" sz="2200" dirty="0">
                <a:latin typeface="Arial" panose="020B0604020202020204" pitchFamily="34" charset="0"/>
                <a:cs typeface="Arial" panose="020B0604020202020204" pitchFamily="34" charset="0"/>
              </a:rPr>
              <a:t>fa ulteriormente carico di </a:t>
            </a:r>
            <a:r>
              <a:rPr lang="it-IT" sz="2200" b="1" dirty="0">
                <a:solidFill>
                  <a:srgbClr val="FFC000"/>
                </a:solidFill>
                <a:latin typeface="Arial" panose="020B0604020202020204" pitchFamily="34" charset="0"/>
                <a:cs typeface="Arial" panose="020B0604020202020204" pitchFamily="34" charset="0"/>
              </a:rPr>
              <a:t>reintegrare il paziente in famiglia e nella società</a:t>
            </a:r>
            <a:r>
              <a:rPr lang="it-IT" sz="2200" dirty="0">
                <a:latin typeface="Arial" panose="020B0604020202020204" pitchFamily="34" charset="0"/>
                <a:cs typeface="Arial" panose="020B0604020202020204" pitchFamily="34" charset="0"/>
              </a:rPr>
              <a:t>; in questo senso, fa propria la finalità di </a:t>
            </a:r>
            <a:r>
              <a:rPr lang="it-IT" sz="2200" b="1" dirty="0">
                <a:solidFill>
                  <a:srgbClr val="FFC000"/>
                </a:solidFill>
                <a:latin typeface="Arial" panose="020B0604020202020204" pitchFamily="34" charset="0"/>
                <a:cs typeface="Arial" panose="020B0604020202020204" pitchFamily="34" charset="0"/>
              </a:rPr>
              <a:t>guidare il paziente </a:t>
            </a:r>
            <a:r>
              <a:rPr lang="it-IT" sz="2200" b="1" dirty="0" smtClean="0">
                <a:solidFill>
                  <a:srgbClr val="FFC000"/>
                </a:solidFill>
                <a:latin typeface="Arial" panose="020B0604020202020204" pitchFamily="34" charset="0"/>
                <a:cs typeface="Arial" panose="020B0604020202020204" pitchFamily="34" charset="0"/>
              </a:rPr>
              <a:t>in condizione di cronicità all’adozione </a:t>
            </a:r>
            <a:r>
              <a:rPr lang="it-IT" sz="2200" b="1" dirty="0">
                <a:solidFill>
                  <a:srgbClr val="FFC000"/>
                </a:solidFill>
                <a:latin typeface="Arial" panose="020B0604020202020204" pitchFamily="34" charset="0"/>
                <a:cs typeface="Arial" panose="020B0604020202020204" pitchFamily="34" charset="0"/>
              </a:rPr>
              <a:t>di uno stile di vita </a:t>
            </a:r>
            <a:r>
              <a:rPr lang="it-IT" sz="2200" b="1" dirty="0" smtClean="0">
                <a:solidFill>
                  <a:srgbClr val="FFC000"/>
                </a:solidFill>
                <a:latin typeface="Arial" panose="020B0604020202020204" pitchFamily="34" charset="0"/>
                <a:cs typeface="Arial" panose="020B0604020202020204" pitchFamily="34" charset="0"/>
              </a:rPr>
              <a:t>compatibile con un mondo produttivo e di relazione.</a:t>
            </a:r>
            <a:endParaRPr lang="it-IT" sz="2200" b="1" dirty="0">
              <a:solidFill>
                <a:srgbClr val="FFC000"/>
              </a:solidFill>
              <a:latin typeface="Arial" panose="020B0604020202020204" pitchFamily="34" charset="0"/>
              <a:cs typeface="Arial" panose="020B0604020202020204" pitchFamily="34" charset="0"/>
            </a:endParaRPr>
          </a:p>
        </p:txBody>
      </p:sp>
      <p:sp>
        <p:nvSpPr>
          <p:cNvPr id="2" name="CasellaDiTesto 1"/>
          <p:cNvSpPr txBox="1"/>
          <p:nvPr/>
        </p:nvSpPr>
        <p:spPr>
          <a:xfrm>
            <a:off x="7915702" y="6210023"/>
            <a:ext cx="2736647" cy="369332"/>
          </a:xfrm>
          <a:prstGeom prst="rect">
            <a:avLst/>
          </a:prstGeom>
          <a:noFill/>
        </p:spPr>
        <p:txBody>
          <a:bodyPr wrap="none" rtlCol="0">
            <a:spAutoFit/>
          </a:bodyPr>
          <a:lstStyle/>
          <a:p>
            <a:r>
              <a:rPr lang="it-IT" i="1" dirty="0">
                <a:solidFill>
                  <a:srgbClr val="FF0000"/>
                </a:solidFill>
                <a:latin typeface="Arial" panose="020B0604020202020204" pitchFamily="34" charset="0"/>
                <a:cs typeface="Arial" panose="020B0604020202020204" pitchFamily="34" charset="0"/>
              </a:rPr>
              <a:t>Slide di approfondimento</a:t>
            </a:r>
          </a:p>
        </p:txBody>
      </p:sp>
    </p:spTree>
    <p:extLst>
      <p:ext uri="{BB962C8B-B14F-4D97-AF65-F5344CB8AC3E}">
        <p14:creationId xmlns:p14="http://schemas.microsoft.com/office/powerpoint/2010/main" val="158879660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464232" y="1000208"/>
            <a:ext cx="11245755" cy="4493538"/>
          </a:xfrm>
          <a:prstGeom prst="rect">
            <a:avLst/>
          </a:prstGeom>
        </p:spPr>
        <p:txBody>
          <a:bodyPr wrap="square">
            <a:spAutoFit/>
          </a:bodyPr>
          <a:lstStyle/>
          <a:p>
            <a:r>
              <a:rPr lang="it-IT" sz="2200" dirty="0">
                <a:latin typeface="Arial" panose="020B0604020202020204" pitchFamily="34" charset="0"/>
                <a:cs typeface="Arial" panose="020B0604020202020204" pitchFamily="34" charset="0"/>
              </a:rPr>
              <a:t>La </a:t>
            </a:r>
            <a:r>
              <a:rPr lang="it-IT" sz="2200" b="1" dirty="0">
                <a:solidFill>
                  <a:srgbClr val="FF0000"/>
                </a:solidFill>
                <a:latin typeface="Arial" panose="020B0604020202020204" pitchFamily="34" charset="0"/>
                <a:cs typeface="Arial" panose="020B0604020202020204" pitchFamily="34" charset="0"/>
              </a:rPr>
              <a:t>prevenzione quaternaria</a:t>
            </a:r>
            <a:r>
              <a:rPr lang="it-IT" sz="2200" dirty="0">
                <a:latin typeface="Arial" panose="020B0604020202020204" pitchFamily="34" charset="0"/>
                <a:cs typeface="Arial" panose="020B0604020202020204" pitchFamily="34" charset="0"/>
              </a:rPr>
              <a:t>, la cui definizione è attribuibile a Marc </a:t>
            </a:r>
            <a:r>
              <a:rPr lang="it-IT" sz="2200" dirty="0" err="1">
                <a:latin typeface="Arial" panose="020B0604020202020204" pitchFamily="34" charset="0"/>
                <a:cs typeface="Arial" panose="020B0604020202020204" pitchFamily="34" charset="0"/>
              </a:rPr>
              <a:t>Jamoulle</a:t>
            </a:r>
            <a:r>
              <a:rPr lang="it-IT" sz="2200" dirty="0">
                <a:latin typeface="Arial" panose="020B0604020202020204" pitchFamily="34" charset="0"/>
                <a:cs typeface="Arial" panose="020B0604020202020204" pitchFamily="34" charset="0"/>
              </a:rPr>
              <a:t> (Liegi, 1986), </a:t>
            </a:r>
            <a:r>
              <a:rPr lang="it-IT" sz="2200" dirty="0" smtClean="0">
                <a:latin typeface="Arial" panose="020B0604020202020204" pitchFamily="34" charset="0"/>
                <a:cs typeface="Arial" panose="020B0604020202020204" pitchFamily="34" charset="0"/>
              </a:rPr>
              <a:t>persegue </a:t>
            </a:r>
            <a:r>
              <a:rPr lang="it-IT" sz="2200" dirty="0">
                <a:latin typeface="Arial" panose="020B0604020202020204" pitchFamily="34" charset="0"/>
                <a:cs typeface="Arial" panose="020B0604020202020204" pitchFamily="34" charset="0"/>
              </a:rPr>
              <a:t>la principale finalità di </a:t>
            </a:r>
            <a:r>
              <a:rPr lang="it-IT" sz="2200" b="1" dirty="0">
                <a:solidFill>
                  <a:srgbClr val="FFC000"/>
                </a:solidFill>
                <a:latin typeface="Arial" panose="020B0604020202020204" pitchFamily="34" charset="0"/>
                <a:cs typeface="Arial" panose="020B0604020202020204" pitchFamily="34" charset="0"/>
              </a:rPr>
              <a:t>prevenire i rischi della </a:t>
            </a:r>
            <a:r>
              <a:rPr lang="it-IT" sz="2200" b="1" dirty="0" err="1">
                <a:solidFill>
                  <a:srgbClr val="FFC000"/>
                </a:solidFill>
                <a:latin typeface="Arial" panose="020B0604020202020204" pitchFamily="34" charset="0"/>
                <a:cs typeface="Arial" panose="020B0604020202020204" pitchFamily="34" charset="0"/>
              </a:rPr>
              <a:t>ipermedicalizzazione</a:t>
            </a:r>
            <a:r>
              <a:rPr lang="it-IT" sz="2200" dirty="0">
                <a:solidFill>
                  <a:srgbClr val="FFC000"/>
                </a:solidFill>
                <a:latin typeface="Arial" panose="020B0604020202020204" pitchFamily="34" charset="0"/>
                <a:cs typeface="Arial" panose="020B0604020202020204" pitchFamily="34" charset="0"/>
              </a:rPr>
              <a:t>, </a:t>
            </a:r>
            <a:r>
              <a:rPr lang="it-IT" sz="2200" dirty="0">
                <a:latin typeface="Arial" panose="020B0604020202020204" pitchFamily="34" charset="0"/>
                <a:cs typeface="Arial" panose="020B0604020202020204" pitchFamily="34" charset="0"/>
              </a:rPr>
              <a:t>proteggendo i pazienti dall’uso massiccio di un approccio medico aggressivo e </a:t>
            </a:r>
            <a:r>
              <a:rPr lang="it-IT" sz="2200" b="1" dirty="0">
                <a:solidFill>
                  <a:srgbClr val="FFC000"/>
                </a:solidFill>
                <a:latin typeface="Arial" panose="020B0604020202020204" pitchFamily="34" charset="0"/>
                <a:cs typeface="Arial" panose="020B0604020202020204" pitchFamily="34" charset="0"/>
              </a:rPr>
              <a:t>favorendo interventi che siano eticamente </a:t>
            </a:r>
            <a:r>
              <a:rPr lang="it-IT" sz="2200" b="1" dirty="0" smtClean="0">
                <a:solidFill>
                  <a:srgbClr val="FFC000"/>
                </a:solidFill>
                <a:latin typeface="Arial" panose="020B0604020202020204" pitchFamily="34" charset="0"/>
                <a:cs typeface="Arial" panose="020B0604020202020204" pitchFamily="34" charset="0"/>
              </a:rPr>
              <a:t>accettabili.</a:t>
            </a:r>
          </a:p>
          <a:p>
            <a:endParaRPr lang="it-IT" sz="2200" dirty="0">
              <a:solidFill>
                <a:srgbClr val="FFC000"/>
              </a:solidFill>
              <a:latin typeface="Arial" panose="020B0604020202020204" pitchFamily="34" charset="0"/>
              <a:cs typeface="Arial" panose="020B0604020202020204" pitchFamily="34" charset="0"/>
            </a:endParaRPr>
          </a:p>
          <a:p>
            <a:r>
              <a:rPr lang="it-IT" sz="2200" dirty="0" smtClean="0">
                <a:latin typeface="Arial" panose="020B0604020202020204" pitchFamily="34" charset="0"/>
                <a:cs typeface="Arial" panose="020B0604020202020204" pitchFamily="34" charset="0"/>
              </a:rPr>
              <a:t>Detto </a:t>
            </a:r>
            <a:r>
              <a:rPr lang="it-IT" sz="2200" dirty="0">
                <a:latin typeface="Arial" panose="020B0604020202020204" pitchFamily="34" charset="0"/>
                <a:cs typeface="Arial" panose="020B0604020202020204" pitchFamily="34" charset="0"/>
              </a:rPr>
              <a:t>in altre parole, anche nelle situazioni che richiamano la più elevata attenzione clinica, sarebbe opportuno </a:t>
            </a:r>
            <a:r>
              <a:rPr lang="it-IT" sz="2200" b="1" dirty="0">
                <a:solidFill>
                  <a:srgbClr val="FFC000"/>
                </a:solidFill>
                <a:latin typeface="Arial" panose="020B0604020202020204" pitchFamily="34" charset="0"/>
                <a:cs typeface="Arial" panose="020B0604020202020204" pitchFamily="34" charset="0"/>
              </a:rPr>
              <a:t>valutare il rischio di sovra-diagnosi e sovra-trattamento </a:t>
            </a:r>
            <a:r>
              <a:rPr lang="it-IT" sz="2200" dirty="0">
                <a:latin typeface="Arial" panose="020B0604020202020204" pitchFamily="34" charset="0"/>
                <a:cs typeface="Arial" panose="020B0604020202020204" pitchFamily="34" charset="0"/>
              </a:rPr>
              <a:t>del paziente alleggerendo, appena possibile, le procedure diagnostiche e mediche particolarmente gravose e ad elevato livello di </a:t>
            </a:r>
            <a:r>
              <a:rPr lang="it-IT" sz="2200" dirty="0" smtClean="0">
                <a:latin typeface="Arial" panose="020B0604020202020204" pitchFamily="34" charset="0"/>
                <a:cs typeface="Arial" panose="020B0604020202020204" pitchFamily="34" charset="0"/>
              </a:rPr>
              <a:t>tossicità.</a:t>
            </a:r>
          </a:p>
          <a:p>
            <a:endParaRPr lang="it-IT" sz="2200" dirty="0">
              <a:latin typeface="Arial" panose="020B0604020202020204" pitchFamily="34" charset="0"/>
              <a:cs typeface="Arial" panose="020B0604020202020204" pitchFamily="34" charset="0"/>
            </a:endParaRPr>
          </a:p>
          <a:p>
            <a:r>
              <a:rPr lang="it-IT" sz="2200" dirty="0" smtClean="0">
                <a:latin typeface="Arial" panose="020B0604020202020204" pitchFamily="34" charset="0"/>
                <a:cs typeface="Arial" panose="020B0604020202020204" pitchFamily="34" charset="0"/>
              </a:rPr>
              <a:t>Anche </a:t>
            </a:r>
            <a:r>
              <a:rPr lang="it-IT" sz="2200" dirty="0">
                <a:latin typeface="Arial" panose="020B0604020202020204" pitchFamily="34" charset="0"/>
                <a:cs typeface="Arial" panose="020B0604020202020204" pitchFamily="34" charset="0"/>
              </a:rPr>
              <a:t>allo scopo di </a:t>
            </a:r>
            <a:r>
              <a:rPr lang="it-IT" sz="2200" b="1" dirty="0">
                <a:solidFill>
                  <a:srgbClr val="FFC000"/>
                </a:solidFill>
                <a:latin typeface="Arial" panose="020B0604020202020204" pitchFamily="34" charset="0"/>
                <a:cs typeface="Arial" panose="020B0604020202020204" pitchFamily="34" charset="0"/>
              </a:rPr>
              <a:t>scongiurare il rischio </a:t>
            </a:r>
            <a:r>
              <a:rPr lang="it-IT" sz="2200" b="1" dirty="0">
                <a:latin typeface="Arial" panose="020B0604020202020204" pitchFamily="34" charset="0"/>
                <a:cs typeface="Arial" panose="020B0604020202020204" pitchFamily="34" charset="0"/>
              </a:rPr>
              <a:t>di </a:t>
            </a:r>
            <a:r>
              <a:rPr lang="it-IT" sz="2200" dirty="0">
                <a:latin typeface="Arial" panose="020B0604020202020204" pitchFamily="34" charset="0"/>
                <a:cs typeface="Arial" panose="020B0604020202020204" pitchFamily="34" charset="0"/>
              </a:rPr>
              <a:t>interventi che si prefigurino come </a:t>
            </a:r>
            <a:r>
              <a:rPr lang="it-IT" sz="2200" b="1" dirty="0">
                <a:solidFill>
                  <a:srgbClr val="FFC000"/>
                </a:solidFill>
                <a:latin typeface="Arial" panose="020B0604020202020204" pitchFamily="34" charset="0"/>
                <a:cs typeface="Arial" panose="020B0604020202020204" pitchFamily="34" charset="0"/>
              </a:rPr>
              <a:t>accanimenti terapeutici </a:t>
            </a:r>
            <a:r>
              <a:rPr lang="it-IT" sz="2200" dirty="0">
                <a:latin typeface="Arial" panose="020B0604020202020204" pitchFamily="34" charset="0"/>
                <a:cs typeface="Arial" panose="020B0604020202020204" pitchFamily="34" charset="0"/>
              </a:rPr>
              <a:t>o che </a:t>
            </a:r>
            <a:r>
              <a:rPr lang="it-IT" sz="2200" dirty="0" smtClean="0">
                <a:latin typeface="Arial" panose="020B0604020202020204" pitchFamily="34" charset="0"/>
                <a:cs typeface="Arial" panose="020B0604020202020204" pitchFamily="34" charset="0"/>
              </a:rPr>
              <a:t>si </a:t>
            </a:r>
            <a:r>
              <a:rPr lang="it-IT" sz="2200" dirty="0">
                <a:latin typeface="Arial" panose="020B0604020202020204" pitchFamily="34" charset="0"/>
                <a:cs typeface="Arial" panose="020B0604020202020204" pitchFamily="34" charset="0"/>
              </a:rPr>
              <a:t>associno fenomeni di </a:t>
            </a:r>
            <a:r>
              <a:rPr lang="it-IT" sz="2200" dirty="0">
                <a:solidFill>
                  <a:srgbClr val="FFC000"/>
                </a:solidFill>
                <a:latin typeface="Arial" panose="020B0604020202020204" pitchFamily="34" charset="0"/>
                <a:cs typeface="Arial" panose="020B0604020202020204" pitchFamily="34" charset="0"/>
              </a:rPr>
              <a:t>mercificazione della malattia </a:t>
            </a:r>
            <a:r>
              <a:rPr lang="it-IT" sz="2200" dirty="0">
                <a:latin typeface="Arial" panose="020B0604020202020204" pitchFamily="34" charset="0"/>
                <a:cs typeface="Arial" panose="020B0604020202020204" pitchFamily="34" charset="0"/>
              </a:rPr>
              <a:t>(</a:t>
            </a:r>
            <a:r>
              <a:rPr lang="it-IT" sz="2200" dirty="0" err="1">
                <a:latin typeface="Arial" panose="020B0604020202020204" pitchFamily="34" charset="0"/>
                <a:cs typeface="Arial" panose="020B0604020202020204" pitchFamily="34" charset="0"/>
              </a:rPr>
              <a:t>disease</a:t>
            </a:r>
            <a:r>
              <a:rPr lang="it-IT" sz="2200" dirty="0">
                <a:latin typeface="Arial" panose="020B0604020202020204" pitchFamily="34" charset="0"/>
                <a:cs typeface="Arial" panose="020B0604020202020204" pitchFamily="34" charset="0"/>
              </a:rPr>
              <a:t> </a:t>
            </a:r>
            <a:r>
              <a:rPr lang="it-IT" sz="2200" dirty="0" err="1">
                <a:latin typeface="Arial" panose="020B0604020202020204" pitchFamily="34" charset="0"/>
                <a:cs typeface="Arial" panose="020B0604020202020204" pitchFamily="34" charset="0"/>
              </a:rPr>
              <a:t>mongering</a:t>
            </a:r>
            <a:r>
              <a:rPr lang="it-IT" sz="2200" dirty="0"/>
              <a:t>).</a:t>
            </a:r>
          </a:p>
        </p:txBody>
      </p:sp>
      <p:sp>
        <p:nvSpPr>
          <p:cNvPr id="2" name="Rettangolo 1"/>
          <p:cNvSpPr/>
          <p:nvPr/>
        </p:nvSpPr>
        <p:spPr>
          <a:xfrm>
            <a:off x="7730184" y="5946591"/>
            <a:ext cx="2736647" cy="369332"/>
          </a:xfrm>
          <a:prstGeom prst="rect">
            <a:avLst/>
          </a:prstGeom>
        </p:spPr>
        <p:txBody>
          <a:bodyPr wrap="none">
            <a:spAutoFit/>
          </a:bodyPr>
          <a:lstStyle/>
          <a:p>
            <a:r>
              <a:rPr lang="it-IT" i="1" dirty="0">
                <a:solidFill>
                  <a:srgbClr val="FF0000"/>
                </a:solidFill>
                <a:latin typeface="Arial" panose="020B0604020202020204" pitchFamily="34" charset="0"/>
                <a:cs typeface="Arial" panose="020B0604020202020204" pitchFamily="34" charset="0"/>
              </a:rPr>
              <a:t>Slide di approfondimento</a:t>
            </a:r>
          </a:p>
        </p:txBody>
      </p:sp>
    </p:spTree>
    <p:extLst>
      <p:ext uri="{BB962C8B-B14F-4D97-AF65-F5344CB8AC3E}">
        <p14:creationId xmlns:p14="http://schemas.microsoft.com/office/powerpoint/2010/main" val="81202185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185853" y="498735"/>
            <a:ext cx="7253333" cy="1938992"/>
          </a:xfrm>
          <a:prstGeom prst="rect">
            <a:avLst/>
          </a:prstGeom>
          <a:noFill/>
        </p:spPr>
        <p:txBody>
          <a:bodyPr wrap="square" rtlCol="0">
            <a:spAutoFit/>
          </a:bodyPr>
          <a:lstStyle/>
          <a:p>
            <a:pPr algn="ctr"/>
            <a:r>
              <a:rPr lang="it-IT" sz="2000" b="1" dirty="0" smtClean="0">
                <a:latin typeface="Arial" panose="020B0604020202020204" pitchFamily="34" charset="0"/>
                <a:cs typeface="Arial" panose="020B0604020202020204" pitchFamily="34" charset="0"/>
              </a:rPr>
              <a:t>In qualsiasi modo si agisca sulla prevenzione,</a:t>
            </a:r>
          </a:p>
          <a:p>
            <a:endParaRPr lang="it-IT" sz="2000" b="1" dirty="0" smtClean="0">
              <a:latin typeface="Arial" panose="020B0604020202020204" pitchFamily="34" charset="0"/>
              <a:cs typeface="Arial" panose="020B0604020202020204" pitchFamily="34" charset="0"/>
            </a:endParaRPr>
          </a:p>
          <a:p>
            <a:endParaRPr lang="it-IT" sz="2000" b="1" dirty="0">
              <a:latin typeface="Arial" panose="020B0604020202020204" pitchFamily="34" charset="0"/>
              <a:cs typeface="Arial" panose="020B0604020202020204" pitchFamily="34" charset="0"/>
            </a:endParaRPr>
          </a:p>
          <a:p>
            <a:r>
              <a:rPr lang="it-IT" sz="2000" b="1" dirty="0" smtClean="0">
                <a:latin typeface="Arial" panose="020B0604020202020204" pitchFamily="34" charset="0"/>
                <a:cs typeface="Arial" panose="020B0604020202020204" pitchFamily="34" charset="0"/>
              </a:rPr>
              <a:t>risultano necessarie </a:t>
            </a:r>
            <a:r>
              <a:rPr lang="it-IT" sz="2000" b="1" dirty="0" smtClean="0">
                <a:solidFill>
                  <a:srgbClr val="FFC000"/>
                </a:solidFill>
                <a:latin typeface="Arial" panose="020B0604020202020204" pitchFamily="34" charset="0"/>
                <a:cs typeface="Arial" panose="020B0604020202020204" pitchFamily="34" charset="0"/>
              </a:rPr>
              <a:t>azioni contestuali</a:t>
            </a:r>
          </a:p>
          <a:p>
            <a:endParaRPr lang="it-IT" sz="2000" b="1" dirty="0" smtClean="0">
              <a:latin typeface="Arial" panose="020B0604020202020204" pitchFamily="34" charset="0"/>
              <a:cs typeface="Arial" panose="020B0604020202020204" pitchFamily="34" charset="0"/>
            </a:endParaRPr>
          </a:p>
          <a:p>
            <a:r>
              <a:rPr lang="it-IT" sz="2000" b="1" dirty="0">
                <a:latin typeface="Arial" panose="020B0604020202020204" pitchFamily="34" charset="0"/>
                <a:cs typeface="Arial" panose="020B0604020202020204" pitchFamily="34" charset="0"/>
              </a:rPr>
              <a:t>c</a:t>
            </a:r>
            <a:r>
              <a:rPr lang="it-IT" sz="2000" b="1" dirty="0" smtClean="0">
                <a:latin typeface="Arial" panose="020B0604020202020204" pitchFamily="34" charset="0"/>
                <a:cs typeface="Arial" panose="020B0604020202020204" pitchFamily="34" charset="0"/>
              </a:rPr>
              <a:t>he richiamano  </a:t>
            </a:r>
            <a:r>
              <a:rPr lang="it-IT" sz="2000" b="1" dirty="0" smtClean="0">
                <a:solidFill>
                  <a:srgbClr val="FFC000"/>
                </a:solidFill>
                <a:latin typeface="Arial" panose="020B0604020202020204" pitchFamily="34" charset="0"/>
                <a:cs typeface="Arial" panose="020B0604020202020204" pitchFamily="34" charset="0"/>
              </a:rPr>
              <a:t>principi essenziali</a:t>
            </a:r>
            <a:r>
              <a:rPr lang="it-IT" sz="2000" b="1" dirty="0" smtClean="0">
                <a:latin typeface="Arial" panose="020B0604020202020204" pitchFamily="34" charset="0"/>
                <a:cs typeface="Arial" panose="020B0604020202020204" pitchFamily="34" charset="0"/>
              </a:rPr>
              <a:t>:</a:t>
            </a:r>
          </a:p>
        </p:txBody>
      </p:sp>
      <p:sp>
        <p:nvSpPr>
          <p:cNvPr id="8" name="Rettangolo 7"/>
          <p:cNvSpPr/>
          <p:nvPr/>
        </p:nvSpPr>
        <p:spPr>
          <a:xfrm>
            <a:off x="185853" y="4902753"/>
            <a:ext cx="8398657" cy="1631216"/>
          </a:xfrm>
          <a:prstGeom prst="rect">
            <a:avLst/>
          </a:prstGeom>
        </p:spPr>
        <p:txBody>
          <a:bodyPr wrap="square">
            <a:spAutoFit/>
          </a:bodyPr>
          <a:lstStyle/>
          <a:p>
            <a:pPr marL="342900" indent="-342900">
              <a:buFontTx/>
              <a:buChar char="-"/>
            </a:pPr>
            <a:r>
              <a:rPr lang="it-IT" sz="2000" b="1" dirty="0" smtClean="0">
                <a:solidFill>
                  <a:srgbClr val="FFC000"/>
                </a:solidFill>
                <a:latin typeface="Arial" panose="020B0604020202020204" pitchFamily="34" charset="0"/>
                <a:cs typeface="Arial" panose="020B0604020202020204" pitchFamily="34" charset="0"/>
              </a:rPr>
              <a:t>delle Istituzioni</a:t>
            </a:r>
          </a:p>
          <a:p>
            <a:r>
              <a:rPr lang="it-IT" sz="2000" b="1" dirty="0" smtClean="0">
                <a:latin typeface="Arial" panose="020B0604020202020204" pitchFamily="34" charset="0"/>
                <a:cs typeface="Arial" panose="020B0604020202020204" pitchFamily="34" charset="0"/>
              </a:rPr>
              <a:t>a </a:t>
            </a:r>
            <a:r>
              <a:rPr lang="it-IT" sz="2000" b="1" dirty="0">
                <a:latin typeface="Arial" panose="020B0604020202020204" pitchFamily="34" charset="0"/>
                <a:cs typeface="Arial" panose="020B0604020202020204" pitchFamily="34" charset="0"/>
              </a:rPr>
              <a:t>vario tipo preposte  alla promozione e alla tutela della salute</a:t>
            </a:r>
          </a:p>
          <a:p>
            <a:endParaRPr lang="it-IT" sz="2000" b="1" dirty="0">
              <a:latin typeface="Arial" panose="020B0604020202020204" pitchFamily="34" charset="0"/>
              <a:cs typeface="Arial" panose="020B0604020202020204" pitchFamily="34" charset="0"/>
            </a:endParaRPr>
          </a:p>
          <a:p>
            <a:pPr marL="342900" indent="-342900">
              <a:buFontTx/>
              <a:buChar char="-"/>
            </a:pPr>
            <a:r>
              <a:rPr lang="it-IT" sz="2000" b="1" dirty="0" smtClean="0">
                <a:solidFill>
                  <a:srgbClr val="FFC000"/>
                </a:solidFill>
                <a:latin typeface="Arial" panose="020B0604020202020204" pitchFamily="34" charset="0"/>
                <a:cs typeface="Arial" panose="020B0604020202020204" pitchFamily="34" charset="0"/>
              </a:rPr>
              <a:t>del soggetto/paziente</a:t>
            </a:r>
          </a:p>
          <a:p>
            <a:r>
              <a:rPr lang="it-IT" sz="2000" b="1" dirty="0" smtClean="0">
                <a:latin typeface="Arial" panose="020B0604020202020204" pitchFamily="34" charset="0"/>
                <a:cs typeface="Arial" panose="020B0604020202020204" pitchFamily="34" charset="0"/>
              </a:rPr>
              <a:t>nell’agire </a:t>
            </a:r>
            <a:r>
              <a:rPr lang="it-IT" sz="2000" b="1" dirty="0">
                <a:latin typeface="Arial" panose="020B0604020202020204" pitchFamily="34" charset="0"/>
                <a:cs typeface="Arial" panose="020B0604020202020204" pitchFamily="34" charset="0"/>
              </a:rPr>
              <a:t>condotte utili a tutelare il proprio stato di salute</a:t>
            </a:r>
          </a:p>
        </p:txBody>
      </p:sp>
      <p:pic>
        <p:nvPicPr>
          <p:cNvPr id="9" name="Immagin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56237" y="1266753"/>
            <a:ext cx="3636000" cy="3636000"/>
          </a:xfrm>
          <a:prstGeom prst="rect">
            <a:avLst/>
          </a:prstGeom>
        </p:spPr>
      </p:pic>
      <p:sp>
        <p:nvSpPr>
          <p:cNvPr id="10" name="Rettangolo 9"/>
          <p:cNvSpPr/>
          <p:nvPr/>
        </p:nvSpPr>
        <p:spPr>
          <a:xfrm>
            <a:off x="939617" y="3216981"/>
            <a:ext cx="2653290" cy="1015663"/>
          </a:xfrm>
          <a:prstGeom prst="rect">
            <a:avLst/>
          </a:prstGeom>
        </p:spPr>
        <p:txBody>
          <a:bodyPr wrap="none">
            <a:spAutoFit/>
          </a:bodyPr>
          <a:lstStyle/>
          <a:p>
            <a:pPr marL="342900" indent="-342900">
              <a:buFont typeface="Arial" panose="020B0604020202020204" pitchFamily="34" charset="0"/>
              <a:buChar char="•"/>
            </a:pPr>
            <a:r>
              <a:rPr lang="it-IT" sz="2000" b="1" dirty="0">
                <a:solidFill>
                  <a:srgbClr val="FFC000"/>
                </a:solidFill>
                <a:latin typeface="Arial" panose="020B0604020202020204" pitchFamily="34" charset="0"/>
                <a:cs typeface="Arial" panose="020B0604020202020204" pitchFamily="34" charset="0"/>
              </a:rPr>
              <a:t>consapevolezza </a:t>
            </a:r>
          </a:p>
          <a:p>
            <a:pPr marL="342900" indent="-342900">
              <a:buFont typeface="Arial" panose="020B0604020202020204" pitchFamily="34" charset="0"/>
              <a:buChar char="•"/>
            </a:pPr>
            <a:endParaRPr lang="it-IT" sz="2000" b="1" dirty="0" smtClean="0">
              <a:solidFill>
                <a:srgbClr val="FFC000"/>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it-IT" sz="2000" b="1" dirty="0">
                <a:solidFill>
                  <a:srgbClr val="FFC000"/>
                </a:solidFill>
                <a:latin typeface="Arial" panose="020B0604020202020204" pitchFamily="34" charset="0"/>
                <a:cs typeface="Arial" panose="020B0604020202020204" pitchFamily="34" charset="0"/>
              </a:rPr>
              <a:t>c</a:t>
            </a:r>
            <a:r>
              <a:rPr lang="it-IT" sz="2000" b="1" dirty="0" smtClean="0">
                <a:solidFill>
                  <a:srgbClr val="FFC000"/>
                </a:solidFill>
                <a:latin typeface="Arial" panose="020B0604020202020204" pitchFamily="34" charset="0"/>
                <a:cs typeface="Arial" panose="020B0604020202020204" pitchFamily="34" charset="0"/>
              </a:rPr>
              <a:t>o-responsabilità</a:t>
            </a:r>
            <a:endParaRPr lang="it-IT" sz="2000" b="1" dirty="0">
              <a:solidFill>
                <a:srgbClr val="FFC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2816589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183855" y="223515"/>
            <a:ext cx="8386708" cy="2246769"/>
          </a:xfrm>
          <a:prstGeom prst="rect">
            <a:avLst/>
          </a:prstGeom>
        </p:spPr>
        <p:txBody>
          <a:bodyPr wrap="square">
            <a:spAutoFit/>
          </a:bodyPr>
          <a:lstStyle/>
          <a:p>
            <a:pPr algn="just"/>
            <a:r>
              <a:rPr lang="it-IT" sz="2000" b="1" dirty="0">
                <a:latin typeface="Arial" panose="020B0604020202020204" pitchFamily="34" charset="0"/>
                <a:cs typeface="Arial" panose="020B0604020202020204" pitchFamily="34" charset="0"/>
              </a:rPr>
              <a:t>Queste azioni consapevoli e responsabili evidenziano la </a:t>
            </a:r>
            <a:r>
              <a:rPr lang="it-IT" sz="2000" b="1" dirty="0" smtClean="0">
                <a:latin typeface="Arial" panose="020B0604020202020204" pitchFamily="34" charset="0"/>
                <a:cs typeface="Arial" panose="020B0604020202020204" pitchFamily="34" charset="0"/>
              </a:rPr>
              <a:t>necessità di </a:t>
            </a:r>
            <a:r>
              <a:rPr lang="it-IT" sz="2000" b="1" dirty="0">
                <a:latin typeface="Arial" panose="020B0604020202020204" pitchFamily="34" charset="0"/>
                <a:cs typeface="Arial" panose="020B0604020202020204" pitchFamily="34" charset="0"/>
              </a:rPr>
              <a:t>un </a:t>
            </a:r>
            <a:endParaRPr lang="it-IT" sz="2000" b="1" dirty="0" smtClean="0">
              <a:latin typeface="Arial" panose="020B0604020202020204" pitchFamily="34" charset="0"/>
              <a:cs typeface="Arial" panose="020B0604020202020204" pitchFamily="34" charset="0"/>
            </a:endParaRPr>
          </a:p>
          <a:p>
            <a:pPr algn="just"/>
            <a:endParaRPr lang="it-IT" sz="2000" b="1" dirty="0">
              <a:latin typeface="Arial" panose="020B0604020202020204" pitchFamily="34" charset="0"/>
              <a:cs typeface="Arial" panose="020B0604020202020204" pitchFamily="34" charset="0"/>
            </a:endParaRPr>
          </a:p>
          <a:p>
            <a:pPr algn="just"/>
            <a:r>
              <a:rPr lang="it-IT" sz="2000" b="1" dirty="0" smtClean="0">
                <a:solidFill>
                  <a:srgbClr val="FFC000"/>
                </a:solidFill>
                <a:latin typeface="Arial" panose="020B0604020202020204" pitchFamily="34" charset="0"/>
                <a:cs typeface="Arial" panose="020B0604020202020204" pitchFamily="34" charset="0"/>
              </a:rPr>
              <a:t>sostegno </a:t>
            </a:r>
            <a:r>
              <a:rPr lang="it-IT" sz="2000" b="1" dirty="0">
                <a:solidFill>
                  <a:srgbClr val="FFC000"/>
                </a:solidFill>
                <a:latin typeface="Arial" panose="020B0604020202020204" pitchFamily="34" charset="0"/>
                <a:cs typeface="Arial" panose="020B0604020202020204" pitchFamily="34" charset="0"/>
              </a:rPr>
              <a:t>informativo </a:t>
            </a:r>
            <a:r>
              <a:rPr lang="it-IT" sz="2000" b="1" dirty="0">
                <a:latin typeface="Arial" panose="020B0604020202020204" pitchFamily="34" charset="0"/>
                <a:cs typeface="Arial" panose="020B0604020202020204" pitchFamily="34" charset="0"/>
              </a:rPr>
              <a:t>ma anche </a:t>
            </a:r>
            <a:r>
              <a:rPr lang="it-IT" sz="2000" b="1" dirty="0" smtClean="0">
                <a:solidFill>
                  <a:srgbClr val="FFC000"/>
                </a:solidFill>
                <a:latin typeface="Arial" panose="020B0604020202020204" pitchFamily="34" charset="0"/>
                <a:cs typeface="Arial" panose="020B0604020202020204" pitchFamily="34" charset="0"/>
              </a:rPr>
              <a:t>educativo</a:t>
            </a:r>
            <a:endParaRPr lang="it-IT" sz="2000" b="1" dirty="0" smtClean="0">
              <a:latin typeface="Arial" panose="020B0604020202020204" pitchFamily="34" charset="0"/>
              <a:cs typeface="Arial" panose="020B0604020202020204" pitchFamily="34" charset="0"/>
            </a:endParaRPr>
          </a:p>
          <a:p>
            <a:pPr algn="just"/>
            <a:r>
              <a:rPr lang="it-IT" sz="2000" b="1" dirty="0" smtClean="0">
                <a:latin typeface="Arial" panose="020B0604020202020204" pitchFamily="34" charset="0"/>
                <a:cs typeface="Arial" panose="020B0604020202020204" pitchFamily="34" charset="0"/>
              </a:rPr>
              <a:t>che </a:t>
            </a:r>
            <a:r>
              <a:rPr lang="it-IT" sz="2000" b="1" dirty="0">
                <a:latin typeface="Arial" panose="020B0604020202020204" pitchFamily="34" charset="0"/>
                <a:cs typeface="Arial" panose="020B0604020202020204" pitchFamily="34" charset="0"/>
              </a:rPr>
              <a:t>è necessario prefigurare ed </a:t>
            </a:r>
            <a:r>
              <a:rPr lang="it-IT" sz="2000" b="1" dirty="0" smtClean="0">
                <a:latin typeface="Arial" panose="020B0604020202020204" pitchFamily="34" charset="0"/>
                <a:cs typeface="Arial" panose="020B0604020202020204" pitchFamily="34" charset="0"/>
              </a:rPr>
              <a:t>orientare</a:t>
            </a:r>
          </a:p>
          <a:p>
            <a:pPr algn="just"/>
            <a:endParaRPr lang="it-IT" sz="2000" b="1" dirty="0">
              <a:latin typeface="Arial" panose="020B0604020202020204" pitchFamily="34" charset="0"/>
              <a:cs typeface="Arial" panose="020B0604020202020204" pitchFamily="34" charset="0"/>
            </a:endParaRPr>
          </a:p>
          <a:p>
            <a:pPr algn="just"/>
            <a:r>
              <a:rPr lang="it-IT" sz="2000" b="1" dirty="0" smtClean="0">
                <a:latin typeface="Arial" panose="020B0604020202020204" pitchFamily="34" charset="0"/>
                <a:cs typeface="Arial" panose="020B0604020202020204" pitchFamily="34" charset="0"/>
              </a:rPr>
              <a:t>per </a:t>
            </a:r>
            <a:r>
              <a:rPr lang="it-IT" sz="2000" b="1" dirty="0">
                <a:latin typeface="Arial" panose="020B0604020202020204" pitchFamily="34" charset="0"/>
                <a:cs typeface="Arial" panose="020B0604020202020204" pitchFamily="34" charset="0"/>
              </a:rPr>
              <a:t>far sì che si ottengano </a:t>
            </a:r>
            <a:r>
              <a:rPr lang="it-IT" sz="2000" b="1" dirty="0">
                <a:solidFill>
                  <a:srgbClr val="FFC000"/>
                </a:solidFill>
                <a:latin typeface="Arial" panose="020B0604020202020204" pitchFamily="34" charset="0"/>
                <a:cs typeface="Arial" panose="020B0604020202020204" pitchFamily="34" charset="0"/>
              </a:rPr>
              <a:t>risultati stabili ed </a:t>
            </a:r>
            <a:r>
              <a:rPr lang="it-IT" sz="2000" b="1" dirty="0" smtClean="0">
                <a:solidFill>
                  <a:srgbClr val="FFC000"/>
                </a:solidFill>
                <a:latin typeface="Arial" panose="020B0604020202020204" pitchFamily="34" charset="0"/>
                <a:cs typeface="Arial" panose="020B0604020202020204" pitchFamily="34" charset="0"/>
              </a:rPr>
              <a:t>efficaci</a:t>
            </a:r>
            <a:endParaRPr lang="it-IT" sz="2000" b="1" dirty="0">
              <a:solidFill>
                <a:srgbClr val="FFC000"/>
              </a:solidFill>
            </a:endParaRPr>
          </a:p>
        </p:txBody>
      </p:sp>
      <p:pic>
        <p:nvPicPr>
          <p:cNvPr id="6" name="Immagin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5476" y="2638390"/>
            <a:ext cx="3516157" cy="3348000"/>
          </a:xfrm>
          <a:prstGeom prst="rect">
            <a:avLst/>
          </a:prstGeom>
        </p:spPr>
      </p:pic>
      <p:sp>
        <p:nvSpPr>
          <p:cNvPr id="7" name="Rettangolo 6"/>
          <p:cNvSpPr/>
          <p:nvPr/>
        </p:nvSpPr>
        <p:spPr>
          <a:xfrm>
            <a:off x="104417" y="6056225"/>
            <a:ext cx="3737216" cy="707886"/>
          </a:xfrm>
          <a:prstGeom prst="rect">
            <a:avLst/>
          </a:prstGeom>
        </p:spPr>
        <p:txBody>
          <a:bodyPr wrap="square">
            <a:spAutoFit/>
          </a:bodyPr>
          <a:lstStyle/>
          <a:p>
            <a:r>
              <a:rPr lang="it-IT" sz="2000" i="1" dirty="0">
                <a:latin typeface="Arial" panose="020B0604020202020204" pitchFamily="34" charset="0"/>
                <a:cs typeface="Arial" panose="020B0604020202020204" pitchFamily="34" charset="0"/>
              </a:rPr>
              <a:t>Non solo paura </a:t>
            </a:r>
            <a:r>
              <a:rPr lang="it-IT" sz="2000" i="1" dirty="0" smtClean="0">
                <a:latin typeface="Arial" panose="020B0604020202020204" pitchFamily="34" charset="0"/>
                <a:cs typeface="Arial" panose="020B0604020202020204" pitchFamily="34" charset="0"/>
              </a:rPr>
              <a:t>o terrorismo</a:t>
            </a:r>
            <a:r>
              <a:rPr lang="it-IT" sz="2000" i="1" dirty="0">
                <a:latin typeface="Arial" panose="020B0604020202020204" pitchFamily="34" charset="0"/>
                <a:cs typeface="Arial" panose="020B0604020202020204" pitchFamily="34" charset="0"/>
              </a:rPr>
              <a:t> </a:t>
            </a:r>
            <a:r>
              <a:rPr lang="it-IT" sz="2000" i="1" dirty="0" smtClean="0">
                <a:latin typeface="Arial" panose="020B0604020202020204" pitchFamily="34" charset="0"/>
                <a:cs typeface="Arial" panose="020B0604020202020204" pitchFamily="34" charset="0"/>
              </a:rPr>
              <a:t>psicologico…</a:t>
            </a:r>
          </a:p>
        </p:txBody>
      </p:sp>
      <p:sp>
        <p:nvSpPr>
          <p:cNvPr id="9" name="Rettangolo 8"/>
          <p:cNvSpPr/>
          <p:nvPr/>
        </p:nvSpPr>
        <p:spPr>
          <a:xfrm>
            <a:off x="4690036" y="6210113"/>
            <a:ext cx="4060727" cy="400110"/>
          </a:xfrm>
          <a:prstGeom prst="rect">
            <a:avLst/>
          </a:prstGeom>
        </p:spPr>
        <p:txBody>
          <a:bodyPr wrap="none">
            <a:spAutoFit/>
          </a:bodyPr>
          <a:lstStyle/>
          <a:p>
            <a:r>
              <a:rPr lang="it-IT" sz="2000" i="1" dirty="0" smtClean="0">
                <a:latin typeface="Arial" panose="020B0604020202020204" pitchFamily="34" charset="0"/>
                <a:cs typeface="Arial" panose="020B0604020202020204" pitchFamily="34" charset="0"/>
              </a:rPr>
              <a:t>…al </a:t>
            </a:r>
            <a:r>
              <a:rPr lang="it-IT" sz="2000" i="1" dirty="0">
                <a:latin typeface="Arial" panose="020B0604020202020204" pitchFamily="34" charset="0"/>
                <a:cs typeface="Arial" panose="020B0604020202020204" pitchFamily="34" charset="0"/>
              </a:rPr>
              <a:t>quale ci si </a:t>
            </a:r>
            <a:r>
              <a:rPr lang="it-IT" sz="2000" i="1" dirty="0" err="1">
                <a:latin typeface="Arial" panose="020B0604020202020204" pitchFamily="34" charset="0"/>
                <a:cs typeface="Arial" panose="020B0604020202020204" pitchFamily="34" charset="0"/>
              </a:rPr>
              <a:t>assuefa</a:t>
            </a:r>
            <a:r>
              <a:rPr lang="it-IT" sz="2000" i="1" dirty="0">
                <a:latin typeface="Arial" panose="020B0604020202020204" pitchFamily="34" charset="0"/>
                <a:cs typeface="Arial" panose="020B0604020202020204" pitchFamily="34" charset="0"/>
              </a:rPr>
              <a:t> facilmente</a:t>
            </a:r>
            <a:endParaRPr lang="it-IT" sz="2000" i="1" dirty="0"/>
          </a:p>
        </p:txBody>
      </p:sp>
      <p:pic>
        <p:nvPicPr>
          <p:cNvPr id="4098" name="Picture 2" descr="Orbassano: «A mia insaputa le foto shock di papà sui pacchetti di  sigarette» | L'Eco del Chison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90763" y="2571254"/>
            <a:ext cx="3760000" cy="338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140779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635430" y="185979"/>
            <a:ext cx="7268705" cy="1107996"/>
          </a:xfrm>
          <a:prstGeom prst="rect">
            <a:avLst/>
          </a:prstGeom>
          <a:noFill/>
        </p:spPr>
        <p:txBody>
          <a:bodyPr wrap="square" rtlCol="0">
            <a:spAutoFit/>
          </a:bodyPr>
          <a:lstStyle/>
          <a:p>
            <a:r>
              <a:rPr lang="it-IT" sz="2200" dirty="0" smtClean="0"/>
              <a:t>Storiella…</a:t>
            </a:r>
          </a:p>
          <a:p>
            <a:endParaRPr lang="it-IT" sz="2200" dirty="0"/>
          </a:p>
          <a:p>
            <a:pPr algn="ctr"/>
            <a:r>
              <a:rPr lang="it-IT" sz="2200" i="1" dirty="0" smtClean="0"/>
              <a:t>dal tabaccaio</a:t>
            </a:r>
            <a:r>
              <a:rPr lang="it-IT" sz="2200" dirty="0" smtClean="0"/>
              <a:t>…</a:t>
            </a:r>
            <a:endParaRPr lang="it-IT" sz="2200" dirty="0"/>
          </a:p>
        </p:txBody>
      </p:sp>
      <p:pic>
        <p:nvPicPr>
          <p:cNvPr id="2050" name="Picture 2" descr="Nuova stretta al fumo: le immagini choc sui pacchetti di sigarette -  Corriere.i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0489" y="2178433"/>
            <a:ext cx="3914633" cy="38160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Nuova stretta al fumo: le immagini choc sui pacchetti di sigarette -  Corriere.i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57104" y="1980433"/>
            <a:ext cx="3959126" cy="421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76587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2"/>
                                        </p:tgtEl>
                                        <p:attrNameLst>
                                          <p:attrName>style.visibility</p:attrName>
                                        </p:attrNameLst>
                                      </p:cBhvr>
                                      <p:to>
                                        <p:strVal val="visible"/>
                                      </p:to>
                                    </p:set>
                                    <p:anim calcmode="lin" valueType="num">
                                      <p:cBhvr additive="base">
                                        <p:cTn id="13" dur="500" fill="hold"/>
                                        <p:tgtEl>
                                          <p:spTgt spid="2052"/>
                                        </p:tgtEl>
                                        <p:attrNameLst>
                                          <p:attrName>ppt_x</p:attrName>
                                        </p:attrNameLst>
                                      </p:cBhvr>
                                      <p:tavLst>
                                        <p:tav tm="0">
                                          <p:val>
                                            <p:strVal val="#ppt_x"/>
                                          </p:val>
                                        </p:tav>
                                        <p:tav tm="100000">
                                          <p:val>
                                            <p:strVal val="#ppt_x"/>
                                          </p:val>
                                        </p:tav>
                                      </p:tavLst>
                                    </p:anim>
                                    <p:anim calcmode="lin" valueType="num">
                                      <p:cBhvr additive="base">
                                        <p:cTn id="14" dur="500" fill="hold"/>
                                        <p:tgtEl>
                                          <p:spTgt spid="20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281260" y="188583"/>
            <a:ext cx="11264746" cy="1061829"/>
          </a:xfrm>
          <a:prstGeom prst="rect">
            <a:avLst/>
          </a:prstGeom>
        </p:spPr>
        <p:txBody>
          <a:bodyPr wrap="square">
            <a:spAutoFit/>
          </a:bodyPr>
          <a:lstStyle/>
          <a:p>
            <a:r>
              <a:rPr lang="it-IT" sz="2100" b="1" dirty="0">
                <a:solidFill>
                  <a:srgbClr val="FFC000"/>
                </a:solidFill>
                <a:latin typeface="Arial" panose="020B0604020202020204" pitchFamily="34" charset="0"/>
                <a:cs typeface="Arial" panose="020B0604020202020204" pitchFamily="34" charset="0"/>
              </a:rPr>
              <a:t>Seppur correttamente intrapresa, </a:t>
            </a:r>
            <a:r>
              <a:rPr lang="it-IT" sz="2100" b="1" dirty="0" smtClean="0">
                <a:solidFill>
                  <a:srgbClr val="FFC000"/>
                </a:solidFill>
                <a:latin typeface="Arial" panose="020B0604020202020204" pitchFamily="34" charset="0"/>
                <a:cs typeface="Arial" panose="020B0604020202020204" pitchFamily="34" charset="0"/>
              </a:rPr>
              <a:t>la prevenzione </a:t>
            </a:r>
            <a:r>
              <a:rPr lang="it-IT" sz="2100" b="1" dirty="0">
                <a:solidFill>
                  <a:srgbClr val="FFC000"/>
                </a:solidFill>
                <a:latin typeface="Arial" panose="020B0604020202020204" pitchFamily="34" charset="0"/>
                <a:cs typeface="Arial" panose="020B0604020202020204" pitchFamily="34" charset="0"/>
              </a:rPr>
              <a:t>risulta </a:t>
            </a:r>
            <a:r>
              <a:rPr lang="it-IT" sz="2100" b="1" dirty="0" smtClean="0">
                <a:solidFill>
                  <a:srgbClr val="FFC000"/>
                </a:solidFill>
                <a:latin typeface="Arial" panose="020B0604020202020204" pitchFamily="34" charset="0"/>
                <a:cs typeface="Arial" panose="020B0604020202020204" pitchFamily="34" charset="0"/>
              </a:rPr>
              <a:t>sufficiente</a:t>
            </a:r>
          </a:p>
          <a:p>
            <a:r>
              <a:rPr lang="it-IT" sz="2100" b="1" dirty="0" smtClean="0">
                <a:solidFill>
                  <a:srgbClr val="FFC000"/>
                </a:solidFill>
                <a:latin typeface="Arial" panose="020B0604020202020204" pitchFamily="34" charset="0"/>
                <a:cs typeface="Arial" panose="020B0604020202020204" pitchFamily="34" charset="0"/>
              </a:rPr>
              <a:t>a </a:t>
            </a:r>
            <a:r>
              <a:rPr lang="it-IT" sz="2100" b="1" dirty="0">
                <a:solidFill>
                  <a:srgbClr val="FFC000"/>
                </a:solidFill>
                <a:latin typeface="Arial" panose="020B0604020202020204" pitchFamily="34" charset="0"/>
                <a:cs typeface="Arial" panose="020B0604020202020204" pitchFamily="34" charset="0"/>
              </a:rPr>
              <a:t>limitare ma non ad evitare che la </a:t>
            </a:r>
            <a:r>
              <a:rPr lang="it-IT" sz="2100" b="1" dirty="0" smtClean="0">
                <a:solidFill>
                  <a:srgbClr val="FFC000"/>
                </a:solidFill>
                <a:latin typeface="Arial" panose="020B0604020202020204" pitchFamily="34" charset="0"/>
                <a:cs typeface="Arial" panose="020B0604020202020204" pitchFamily="34" charset="0"/>
              </a:rPr>
              <a:t>malattia</a:t>
            </a:r>
          </a:p>
          <a:p>
            <a:r>
              <a:rPr lang="it-IT" sz="2100" b="1" dirty="0" smtClean="0">
                <a:solidFill>
                  <a:srgbClr val="FFC000"/>
                </a:solidFill>
                <a:latin typeface="Arial" panose="020B0604020202020204" pitchFamily="34" charset="0"/>
                <a:cs typeface="Arial" panose="020B0604020202020204" pitchFamily="34" charset="0"/>
              </a:rPr>
              <a:t>comunque </a:t>
            </a:r>
            <a:r>
              <a:rPr lang="it-IT" sz="2100" b="1" dirty="0">
                <a:solidFill>
                  <a:srgbClr val="FFC000"/>
                </a:solidFill>
                <a:latin typeface="Arial" panose="020B0604020202020204" pitchFamily="34" charset="0"/>
                <a:cs typeface="Arial" panose="020B0604020202020204" pitchFamily="34" charset="0"/>
              </a:rPr>
              <a:t>si </a:t>
            </a:r>
            <a:r>
              <a:rPr lang="it-IT" sz="2100" b="1" dirty="0" smtClean="0">
                <a:solidFill>
                  <a:srgbClr val="FFC000"/>
                </a:solidFill>
                <a:latin typeface="Arial" panose="020B0604020202020204" pitchFamily="34" charset="0"/>
                <a:cs typeface="Arial" panose="020B0604020202020204" pitchFamily="34" charset="0"/>
              </a:rPr>
              <a:t>manifesti e si sviluppi </a:t>
            </a:r>
            <a:endParaRPr lang="it-IT" sz="2100" b="1" dirty="0">
              <a:solidFill>
                <a:srgbClr val="FFC000"/>
              </a:solidFill>
              <a:latin typeface="Arial" panose="020B0604020202020204" pitchFamily="34" charset="0"/>
              <a:cs typeface="Arial" panose="020B0604020202020204" pitchFamily="34" charset="0"/>
            </a:endParaRPr>
          </a:p>
        </p:txBody>
      </p:sp>
      <p:sp>
        <p:nvSpPr>
          <p:cNvPr id="5" name="CasellaDiTesto 4"/>
          <p:cNvSpPr txBox="1"/>
          <p:nvPr/>
        </p:nvSpPr>
        <p:spPr>
          <a:xfrm>
            <a:off x="404090" y="1490958"/>
            <a:ext cx="4166525" cy="461665"/>
          </a:xfrm>
          <a:prstGeom prst="rect">
            <a:avLst/>
          </a:prstGeom>
          <a:noFill/>
        </p:spPr>
        <p:txBody>
          <a:bodyPr wrap="none" rtlCol="0">
            <a:spAutoFit/>
          </a:bodyPr>
          <a:lstStyle/>
          <a:p>
            <a:r>
              <a:rPr lang="it-IT" sz="2400" b="1" dirty="0" smtClean="0">
                <a:solidFill>
                  <a:srgbClr val="FF0000"/>
                </a:solidFill>
                <a:latin typeface="Arial" panose="020B0604020202020204" pitchFamily="34" charset="0"/>
                <a:cs typeface="Arial" panose="020B0604020202020204" pitchFamily="34" charset="0"/>
              </a:rPr>
              <a:t>Quando la malattia irrompe</a:t>
            </a:r>
            <a:endParaRPr lang="it-IT" sz="2400" b="1" dirty="0">
              <a:solidFill>
                <a:srgbClr val="FF0000"/>
              </a:solidFill>
              <a:latin typeface="Arial" panose="020B0604020202020204" pitchFamily="34" charset="0"/>
              <a:cs typeface="Arial" panose="020B0604020202020204" pitchFamily="34" charset="0"/>
            </a:endParaRPr>
          </a:p>
        </p:txBody>
      </p:sp>
      <p:sp>
        <p:nvSpPr>
          <p:cNvPr id="2" name="Rettangolo 1"/>
          <p:cNvSpPr/>
          <p:nvPr/>
        </p:nvSpPr>
        <p:spPr>
          <a:xfrm>
            <a:off x="281260" y="2170263"/>
            <a:ext cx="6679097" cy="400110"/>
          </a:xfrm>
          <a:prstGeom prst="rect">
            <a:avLst/>
          </a:prstGeom>
        </p:spPr>
        <p:txBody>
          <a:bodyPr wrap="square">
            <a:spAutoFit/>
          </a:bodyPr>
          <a:lstStyle/>
          <a:p>
            <a:pPr algn="just"/>
            <a:r>
              <a:rPr lang="it-IT" sz="2000" dirty="0" smtClean="0">
                <a:solidFill>
                  <a:srgbClr val="222222"/>
                </a:solidFill>
                <a:latin typeface="Arial" panose="020B0604020202020204" pitchFamily="34" charset="0"/>
              </a:rPr>
              <a:t>                                                                                              </a:t>
            </a:r>
            <a:endParaRPr lang="it-IT" sz="2000" dirty="0">
              <a:solidFill>
                <a:srgbClr val="222222"/>
              </a:solidFill>
              <a:latin typeface="Arial" panose="020B0604020202020204" pitchFamily="34" charset="0"/>
            </a:endParaRPr>
          </a:p>
        </p:txBody>
      </p:sp>
      <p:pic>
        <p:nvPicPr>
          <p:cNvPr id="6" name="Immagine 5"/>
          <p:cNvPicPr>
            <a:picLocks noChangeAspect="1"/>
          </p:cNvPicPr>
          <p:nvPr/>
        </p:nvPicPr>
        <p:blipFill rotWithShape="1">
          <a:blip r:embed="rId3">
            <a:extLst>
              <a:ext uri="{28A0092B-C50C-407E-A947-70E740481C1C}">
                <a14:useLocalDpi xmlns:a14="http://schemas.microsoft.com/office/drawing/2010/main" val="0"/>
              </a:ext>
            </a:extLst>
          </a:blip>
          <a:srcRect l="22184" t="1" r="2761" b="1171"/>
          <a:stretch/>
        </p:blipFill>
        <p:spPr>
          <a:xfrm>
            <a:off x="5913633" y="1250412"/>
            <a:ext cx="4496925" cy="3636000"/>
          </a:xfrm>
          <a:prstGeom prst="rect">
            <a:avLst/>
          </a:prstGeom>
        </p:spPr>
      </p:pic>
      <p:sp>
        <p:nvSpPr>
          <p:cNvPr id="8" name="CasellaDiTesto 7"/>
          <p:cNvSpPr txBox="1"/>
          <p:nvPr/>
        </p:nvSpPr>
        <p:spPr>
          <a:xfrm>
            <a:off x="281260" y="2115677"/>
            <a:ext cx="5523806" cy="2862322"/>
          </a:xfrm>
          <a:prstGeom prst="rect">
            <a:avLst/>
          </a:prstGeom>
          <a:noFill/>
        </p:spPr>
        <p:txBody>
          <a:bodyPr wrap="square" rtlCol="0">
            <a:spAutoFit/>
          </a:bodyPr>
          <a:lstStyle/>
          <a:p>
            <a:pPr algn="just"/>
            <a:r>
              <a:rPr lang="it-IT" sz="2000" i="1" dirty="0">
                <a:latin typeface="Arial" panose="020B0604020202020204" pitchFamily="34" charset="0"/>
              </a:rPr>
              <a:t>Ho sempre creduto che la vita fosse disporre sul tavolo, nel miglior modo possibile, le carte che ti sei trovato in mano. Invece all'improvviso ne arriva una che spariglia tutte le altre, e la vita è proprio come ti giochi quell'ultima carta.</a:t>
            </a:r>
          </a:p>
          <a:p>
            <a:pPr algn="just"/>
            <a:endParaRPr lang="it-IT" sz="2000" i="1" dirty="0">
              <a:latin typeface="Arial" panose="020B0604020202020204" pitchFamily="34" charset="0"/>
            </a:endParaRPr>
          </a:p>
          <a:p>
            <a:pPr algn="just"/>
            <a:r>
              <a:rPr lang="it-IT" sz="2000" i="1" dirty="0">
                <a:latin typeface="Arial" panose="020B0604020202020204" pitchFamily="34" charset="0"/>
              </a:rPr>
              <a:t>La malattia, l'avere bisogno di aiuto, mi hanno costretta a riprendere contatto con la mia parte più tenera e indifesa, quella più umana. </a:t>
            </a:r>
            <a:endParaRPr lang="it-IT" dirty="0"/>
          </a:p>
        </p:txBody>
      </p:sp>
      <p:sp>
        <p:nvSpPr>
          <p:cNvPr id="9" name="Rettangolo 8"/>
          <p:cNvSpPr/>
          <p:nvPr/>
        </p:nvSpPr>
        <p:spPr>
          <a:xfrm>
            <a:off x="281260" y="5251519"/>
            <a:ext cx="8817402" cy="1292662"/>
          </a:xfrm>
          <a:prstGeom prst="rect">
            <a:avLst/>
          </a:prstGeom>
        </p:spPr>
        <p:txBody>
          <a:bodyPr wrap="square">
            <a:spAutoFit/>
          </a:bodyPr>
          <a:lstStyle/>
          <a:p>
            <a:pPr algn="just"/>
            <a:r>
              <a:rPr lang="it-IT" sz="2000" i="1" dirty="0">
                <a:latin typeface="Arial" panose="020B0604020202020204" pitchFamily="34" charset="0"/>
              </a:rPr>
              <a:t>Era come se mi fossi dimenticata che la fragilità non è una debolezza, ma è la condizione dell'essere umano ed è proprio lei che ci protegge, perché ci fa ascoltare quello che proviamo, quello che siamo, nel corpo e nel cuore.</a:t>
            </a:r>
            <a:r>
              <a:rPr lang="it-IT" dirty="0">
                <a:latin typeface="Arial" panose="020B0604020202020204" pitchFamily="34" charset="0"/>
              </a:rPr>
              <a:t>    Nadia </a:t>
            </a:r>
            <a:r>
              <a:rPr lang="it-IT" dirty="0" err="1">
                <a:latin typeface="Arial" panose="020B0604020202020204" pitchFamily="34" charset="0"/>
              </a:rPr>
              <a:t>Toffa</a:t>
            </a:r>
            <a:endParaRPr lang="it-IT" dirty="0"/>
          </a:p>
        </p:txBody>
      </p:sp>
    </p:spTree>
    <p:extLst>
      <p:ext uri="{BB962C8B-B14F-4D97-AF65-F5344CB8AC3E}">
        <p14:creationId xmlns:p14="http://schemas.microsoft.com/office/powerpoint/2010/main" val="311968551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380287" y="357848"/>
            <a:ext cx="8810207" cy="6247864"/>
          </a:xfrm>
          <a:prstGeom prst="rect">
            <a:avLst/>
          </a:prstGeom>
        </p:spPr>
        <p:txBody>
          <a:bodyPr wrap="square">
            <a:spAutoFit/>
          </a:bodyPr>
          <a:lstStyle/>
          <a:p>
            <a:pPr>
              <a:spcBef>
                <a:spcPct val="0"/>
              </a:spcBef>
            </a:pPr>
            <a:r>
              <a:rPr lang="it-IT" altLang="it-IT" sz="2000" i="1" dirty="0">
                <a:latin typeface="Arial" panose="020B0604020202020204" pitchFamily="34" charset="0"/>
                <a:cs typeface="Arial" panose="020B0604020202020204" pitchFamily="34" charset="0"/>
              </a:rPr>
              <a:t>Il mio sguardo doveva essere molto preoccupato, perché il medico magro </a:t>
            </a:r>
            <a:r>
              <a:rPr lang="it-IT" altLang="it-IT" sz="2000" i="1" dirty="0" smtClean="0">
                <a:latin typeface="Arial" panose="020B0604020202020204" pitchFamily="34" charset="0"/>
                <a:cs typeface="Arial" panose="020B0604020202020204" pitchFamily="34" charset="0"/>
              </a:rPr>
              <a:t>con lo </a:t>
            </a:r>
            <a:r>
              <a:rPr lang="it-IT" altLang="it-IT" sz="2000" i="1" dirty="0">
                <a:latin typeface="Arial" panose="020B0604020202020204" pitchFamily="34" charset="0"/>
                <a:cs typeface="Arial" panose="020B0604020202020204" pitchFamily="34" charset="0"/>
              </a:rPr>
              <a:t>stetoscopio attorno al collo decise di riporre la siringa sul tavolo</a:t>
            </a:r>
            <a:r>
              <a:rPr lang="it-IT" altLang="it-IT" sz="2000" i="1" dirty="0" smtClean="0">
                <a:latin typeface="Arial" panose="020B0604020202020204" pitchFamily="34" charset="0"/>
                <a:cs typeface="Arial" panose="020B0604020202020204" pitchFamily="34" charset="0"/>
              </a:rPr>
              <a:t>.</a:t>
            </a:r>
          </a:p>
          <a:p>
            <a:pPr>
              <a:spcBef>
                <a:spcPct val="0"/>
              </a:spcBef>
            </a:pPr>
            <a:endParaRPr lang="it-IT" altLang="it-IT" sz="2000" i="1" dirty="0">
              <a:latin typeface="Arial" panose="020B0604020202020204" pitchFamily="34" charset="0"/>
              <a:cs typeface="Arial" panose="020B0604020202020204" pitchFamily="34" charset="0"/>
            </a:endParaRPr>
          </a:p>
          <a:p>
            <a:pPr>
              <a:spcBef>
                <a:spcPct val="0"/>
              </a:spcBef>
            </a:pPr>
            <a:r>
              <a:rPr lang="it-IT" altLang="it-IT" sz="2000" i="1" dirty="0">
                <a:latin typeface="Arial" panose="020B0604020202020204" pitchFamily="34" charset="0"/>
                <a:cs typeface="Arial" panose="020B0604020202020204" pitchFamily="34" charset="0"/>
              </a:rPr>
              <a:t>Poi mi fissò fingendo, peraltro malamente, di essere dotato di una pazienza</a:t>
            </a:r>
          </a:p>
          <a:p>
            <a:pPr>
              <a:spcBef>
                <a:spcPct val="0"/>
              </a:spcBef>
            </a:pPr>
            <a:r>
              <a:rPr lang="it-IT" altLang="it-IT" sz="2000" i="1" dirty="0">
                <a:latin typeface="Arial" panose="020B0604020202020204" pitchFamily="34" charset="0"/>
                <a:cs typeface="Arial" panose="020B0604020202020204" pitchFamily="34" charset="0"/>
              </a:rPr>
              <a:t>illimitata. Infine fece la cosa che più lo innervosiva: parlarmi. “glielo ripeto,</a:t>
            </a:r>
          </a:p>
          <a:p>
            <a:pPr>
              <a:spcBef>
                <a:spcPct val="0"/>
              </a:spcBef>
            </a:pPr>
            <a:r>
              <a:rPr lang="it-IT" altLang="it-IT" sz="2000" i="1" dirty="0">
                <a:latin typeface="Arial" panose="020B0604020202020204" pitchFamily="34" charset="0"/>
                <a:cs typeface="Arial" panose="020B0604020202020204" pitchFamily="34" charset="0"/>
              </a:rPr>
              <a:t>non deve avere paura. E’ un semplice prelievo di liquido pleurico, alla base </a:t>
            </a:r>
            <a:r>
              <a:rPr lang="it-IT" altLang="it-IT" sz="2000" i="1" dirty="0" smtClean="0">
                <a:latin typeface="Arial" panose="020B0604020202020204" pitchFamily="34" charset="0"/>
                <a:cs typeface="Arial" panose="020B0604020202020204" pitchFamily="34" charset="0"/>
              </a:rPr>
              <a:t>del polmone destro.</a:t>
            </a:r>
          </a:p>
          <a:p>
            <a:pPr>
              <a:spcBef>
                <a:spcPct val="0"/>
              </a:spcBef>
            </a:pPr>
            <a:endParaRPr lang="it-IT" altLang="it-IT" sz="2000" i="1" dirty="0" smtClean="0">
              <a:latin typeface="Arial" panose="020B0604020202020204" pitchFamily="34" charset="0"/>
              <a:cs typeface="Arial" panose="020B0604020202020204" pitchFamily="34" charset="0"/>
            </a:endParaRPr>
          </a:p>
          <a:p>
            <a:pPr>
              <a:spcBef>
                <a:spcPct val="0"/>
              </a:spcBef>
            </a:pPr>
            <a:r>
              <a:rPr lang="it-IT" altLang="it-IT" sz="2000" i="1" dirty="0" smtClean="0">
                <a:latin typeface="Arial" panose="020B0604020202020204" pitchFamily="34" charset="0"/>
                <a:cs typeface="Arial" panose="020B0604020202020204" pitchFamily="34" charset="0"/>
              </a:rPr>
              <a:t>Lei </a:t>
            </a:r>
            <a:r>
              <a:rPr lang="it-IT" altLang="it-IT" sz="2000" i="1" dirty="0">
                <a:latin typeface="Arial" panose="020B0604020202020204" pitchFamily="34" charset="0"/>
                <a:cs typeface="Arial" panose="020B0604020202020204" pitchFamily="34" charset="0"/>
              </a:rPr>
              <a:t>non può andare in giro con tutto questo liquido in corpo.</a:t>
            </a:r>
          </a:p>
          <a:p>
            <a:pPr>
              <a:spcBef>
                <a:spcPct val="0"/>
              </a:spcBef>
            </a:pPr>
            <a:r>
              <a:rPr lang="it-IT" altLang="it-IT" sz="2000" i="1" dirty="0">
                <a:latin typeface="Arial" panose="020B0604020202020204" pitchFamily="34" charset="0"/>
                <a:cs typeface="Arial" panose="020B0604020202020204" pitchFamily="34" charset="0"/>
              </a:rPr>
              <a:t>Non sente come respira male</a:t>
            </a:r>
            <a:r>
              <a:rPr lang="it-IT" altLang="it-IT" sz="2000" i="1" dirty="0" smtClean="0">
                <a:latin typeface="Arial" panose="020B0604020202020204" pitchFamily="34" charset="0"/>
                <a:cs typeface="Arial" panose="020B0604020202020204" pitchFamily="34" charset="0"/>
              </a:rPr>
              <a:t>?”</a:t>
            </a:r>
          </a:p>
          <a:p>
            <a:pPr>
              <a:spcBef>
                <a:spcPct val="0"/>
              </a:spcBef>
            </a:pPr>
            <a:endParaRPr lang="it-IT" altLang="it-IT" sz="2000" i="1" dirty="0">
              <a:latin typeface="Arial" panose="020B0604020202020204" pitchFamily="34" charset="0"/>
              <a:cs typeface="Arial" panose="020B0604020202020204" pitchFamily="34" charset="0"/>
            </a:endParaRPr>
          </a:p>
          <a:p>
            <a:pPr>
              <a:spcBef>
                <a:spcPct val="0"/>
              </a:spcBef>
            </a:pPr>
            <a:r>
              <a:rPr lang="it-IT" altLang="it-IT" sz="2000" i="1" dirty="0">
                <a:latin typeface="Arial" panose="020B0604020202020204" pitchFamily="34" charset="0"/>
                <a:cs typeface="Arial" panose="020B0604020202020204" pitchFamily="34" charset="0"/>
              </a:rPr>
              <a:t>Mi irritava soprattutto il modo con cui aveva detto “non può andare in giro”</a:t>
            </a:r>
          </a:p>
          <a:p>
            <a:pPr>
              <a:spcBef>
                <a:spcPct val="0"/>
              </a:spcBef>
            </a:pPr>
            <a:r>
              <a:rPr lang="it-IT" altLang="it-IT" sz="2000" i="1" dirty="0">
                <a:latin typeface="Arial" panose="020B0604020202020204" pitchFamily="34" charset="0"/>
                <a:cs typeface="Arial" panose="020B0604020202020204" pitchFamily="34" charset="0"/>
              </a:rPr>
              <a:t>neanche facessi ogni volta le 3 del mattino passando da un locale all’altro.</a:t>
            </a:r>
          </a:p>
          <a:p>
            <a:pPr>
              <a:spcBef>
                <a:spcPct val="0"/>
              </a:spcBef>
            </a:pPr>
            <a:r>
              <a:rPr lang="it-IT" altLang="it-IT" sz="2000" i="1" dirty="0">
                <a:latin typeface="Arial" panose="020B0604020202020204" pitchFamily="34" charset="0"/>
                <a:cs typeface="Arial" panose="020B0604020202020204" pitchFamily="34" charset="0"/>
              </a:rPr>
              <a:t>Rimasi zitto, naturalmente. Io ero in pigiama e lui </a:t>
            </a:r>
            <a:r>
              <a:rPr lang="it-IT" altLang="it-IT" sz="2000" i="1" dirty="0" smtClean="0">
                <a:latin typeface="Arial" panose="020B0604020202020204" pitchFamily="34" charset="0"/>
                <a:cs typeface="Arial" panose="020B0604020202020204" pitchFamily="34" charset="0"/>
              </a:rPr>
              <a:t>vestito.</a:t>
            </a:r>
          </a:p>
          <a:p>
            <a:pPr>
              <a:spcBef>
                <a:spcPct val="0"/>
              </a:spcBef>
            </a:pPr>
            <a:endParaRPr lang="it-IT" altLang="it-IT" sz="2000" i="1" dirty="0">
              <a:latin typeface="Arial" panose="020B0604020202020204" pitchFamily="34" charset="0"/>
              <a:cs typeface="Arial" panose="020B0604020202020204" pitchFamily="34" charset="0"/>
            </a:endParaRPr>
          </a:p>
          <a:p>
            <a:pPr>
              <a:spcBef>
                <a:spcPct val="0"/>
              </a:spcBef>
            </a:pPr>
            <a:r>
              <a:rPr lang="it-IT" altLang="it-IT" sz="2000" i="1" dirty="0" smtClean="0">
                <a:latin typeface="Arial" panose="020B0604020202020204" pitchFamily="34" charset="0"/>
                <a:cs typeface="Arial" panose="020B0604020202020204" pitchFamily="34" charset="0"/>
              </a:rPr>
              <a:t>Lui </a:t>
            </a:r>
            <a:r>
              <a:rPr lang="it-IT" altLang="it-IT" sz="2000" i="1" dirty="0">
                <a:latin typeface="Arial" panose="020B0604020202020204" pitchFamily="34" charset="0"/>
                <a:cs typeface="Arial" panose="020B0604020202020204" pitchFamily="34" charset="0"/>
              </a:rPr>
              <a:t>aveva un </a:t>
            </a:r>
            <a:r>
              <a:rPr lang="it-IT" altLang="it-IT" sz="2000" i="1" dirty="0" smtClean="0">
                <a:latin typeface="Arial" panose="020B0604020202020204" pitchFamily="34" charset="0"/>
                <a:cs typeface="Arial" panose="020B0604020202020204" pitchFamily="34" charset="0"/>
              </a:rPr>
              <a:t>ago appoggiato </a:t>
            </a:r>
            <a:r>
              <a:rPr lang="it-IT" altLang="it-IT" sz="2000" i="1" dirty="0">
                <a:latin typeface="Arial" panose="020B0604020202020204" pitchFamily="34" charset="0"/>
                <a:cs typeface="Arial" panose="020B0604020202020204" pitchFamily="34" charset="0"/>
              </a:rPr>
              <a:t>sul tavolo e io ero a mani </a:t>
            </a:r>
            <a:r>
              <a:rPr lang="it-IT" altLang="it-IT" sz="2000" i="1" dirty="0" smtClean="0">
                <a:latin typeface="Arial" panose="020B0604020202020204" pitchFamily="34" charset="0"/>
                <a:cs typeface="Arial" panose="020B0604020202020204" pitchFamily="34" charset="0"/>
              </a:rPr>
              <a:t>nude.</a:t>
            </a:r>
          </a:p>
          <a:p>
            <a:pPr>
              <a:spcBef>
                <a:spcPct val="0"/>
              </a:spcBef>
            </a:pPr>
            <a:r>
              <a:rPr lang="it-IT" altLang="it-IT" sz="2000" i="1" dirty="0" smtClean="0">
                <a:latin typeface="Arial" panose="020B0604020202020204" pitchFamily="34" charset="0"/>
                <a:cs typeface="Arial" panose="020B0604020202020204" pitchFamily="34" charset="0"/>
              </a:rPr>
              <a:t>Io </a:t>
            </a:r>
            <a:r>
              <a:rPr lang="it-IT" altLang="it-IT" sz="2000" i="1" dirty="0">
                <a:latin typeface="Arial" panose="020B0604020202020204" pitchFamily="34" charset="0"/>
                <a:cs typeface="Arial" panose="020B0604020202020204" pitchFamily="34" charset="0"/>
              </a:rPr>
              <a:t>effettivamente respiravo </a:t>
            </a:r>
            <a:r>
              <a:rPr lang="it-IT" altLang="it-IT" sz="2000" i="1" dirty="0" smtClean="0">
                <a:latin typeface="Arial" panose="020B0604020202020204" pitchFamily="34" charset="0"/>
                <a:cs typeface="Arial" panose="020B0604020202020204" pitchFamily="34" charset="0"/>
              </a:rPr>
              <a:t>male, ma </a:t>
            </a:r>
            <a:r>
              <a:rPr lang="it-IT" altLang="it-IT" sz="2000" i="1" dirty="0">
                <a:latin typeface="Arial" panose="020B0604020202020204" pitchFamily="34" charset="0"/>
                <a:cs typeface="Arial" panose="020B0604020202020204" pitchFamily="34" charset="0"/>
              </a:rPr>
              <a:t>in fondo pur sempre respiravo, e lui aveva il massimo potere sul mio </a:t>
            </a:r>
            <a:r>
              <a:rPr lang="it-IT" altLang="it-IT" sz="2000" i="1" dirty="0" smtClean="0">
                <a:latin typeface="Arial" panose="020B0604020202020204" pitchFamily="34" charset="0"/>
                <a:cs typeface="Arial" panose="020B0604020202020204" pitchFamily="34" charset="0"/>
              </a:rPr>
              <a:t>respiro, bello </a:t>
            </a:r>
            <a:r>
              <a:rPr lang="it-IT" altLang="it-IT" sz="2000" i="1" dirty="0">
                <a:latin typeface="Arial" panose="020B0604020202020204" pitchFamily="34" charset="0"/>
                <a:cs typeface="Arial" panose="020B0604020202020204" pitchFamily="34" charset="0"/>
              </a:rPr>
              <a:t>o ansimante che fosse.</a:t>
            </a:r>
            <a:endParaRPr lang="it-IT" altLang="it-IT" sz="2000" dirty="0">
              <a:latin typeface="Arial" panose="020B0604020202020204" pitchFamily="34" charset="0"/>
              <a:cs typeface="Arial" panose="020B0604020202020204" pitchFamily="34" charset="0"/>
            </a:endParaRPr>
          </a:p>
          <a:p>
            <a:pPr>
              <a:spcBef>
                <a:spcPct val="0"/>
              </a:spcBef>
            </a:pPr>
            <a:r>
              <a:rPr lang="it-IT" altLang="it-IT" sz="2000" dirty="0">
                <a:latin typeface="Arial" panose="020B0604020202020204" pitchFamily="34" charset="0"/>
                <a:cs typeface="Arial" panose="020B0604020202020204" pitchFamily="34" charset="0"/>
              </a:rPr>
              <a:t>  </a:t>
            </a:r>
          </a:p>
          <a:p>
            <a:pPr>
              <a:spcBef>
                <a:spcPct val="0"/>
              </a:spcBef>
            </a:pPr>
            <a:r>
              <a:rPr lang="it-IT" altLang="it-IT" dirty="0">
                <a:latin typeface="Arial" panose="020B0604020202020204" pitchFamily="34" charset="0"/>
                <a:cs typeface="Arial" panose="020B0604020202020204" pitchFamily="34" charset="0"/>
              </a:rPr>
              <a:t>          R. Levi, </a:t>
            </a:r>
            <a:r>
              <a:rPr lang="it-IT" altLang="it-IT" i="1" dirty="0">
                <a:latin typeface="Arial" panose="020B0604020202020204" pitchFamily="34" charset="0"/>
                <a:cs typeface="Arial" panose="020B0604020202020204" pitchFamily="34" charset="0"/>
              </a:rPr>
              <a:t>Lo sapevo, non dovevo ammalarmi. </a:t>
            </a:r>
            <a:r>
              <a:rPr lang="it-IT" altLang="it-IT" dirty="0">
                <a:latin typeface="Arial" panose="020B0604020202020204" pitchFamily="34" charset="0"/>
                <a:cs typeface="Arial" panose="020B0604020202020204" pitchFamily="34" charset="0"/>
              </a:rPr>
              <a:t> Feltrinelli, 2008</a:t>
            </a:r>
            <a:r>
              <a:rPr lang="it-IT" altLang="it-IT" sz="2000" dirty="0" smtClean="0">
                <a:latin typeface="Arial" panose="020B0604020202020204" pitchFamily="34" charset="0"/>
                <a:cs typeface="Arial" panose="020B0604020202020204" pitchFamily="34" charset="0"/>
              </a:rPr>
              <a:t>. </a:t>
            </a:r>
            <a:endParaRPr lang="it-IT"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8595841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p:cNvPicPr>
            <a:picLocks noChangeAspect="1"/>
          </p:cNvPicPr>
          <p:nvPr/>
        </p:nvPicPr>
        <p:blipFill rotWithShape="1">
          <a:blip r:embed="rId2">
            <a:extLst>
              <a:ext uri="{28A0092B-C50C-407E-A947-70E740481C1C}">
                <a14:useLocalDpi xmlns:a14="http://schemas.microsoft.com/office/drawing/2010/main" val="0"/>
              </a:ext>
            </a:extLst>
          </a:blip>
          <a:srcRect l="6425" t="1" r="2581" b="-1183"/>
          <a:stretch/>
        </p:blipFill>
        <p:spPr>
          <a:xfrm>
            <a:off x="124680" y="2774848"/>
            <a:ext cx="4807589" cy="3564000"/>
          </a:xfrm>
          <a:prstGeom prst="rect">
            <a:avLst/>
          </a:prstGeom>
        </p:spPr>
      </p:pic>
      <p:sp>
        <p:nvSpPr>
          <p:cNvPr id="6" name="Rettangolo 5"/>
          <p:cNvSpPr/>
          <p:nvPr/>
        </p:nvSpPr>
        <p:spPr>
          <a:xfrm>
            <a:off x="4697855" y="2259084"/>
            <a:ext cx="4861302" cy="4093428"/>
          </a:xfrm>
          <a:prstGeom prst="rect">
            <a:avLst/>
          </a:prstGeom>
        </p:spPr>
        <p:txBody>
          <a:bodyPr wrap="square">
            <a:spAutoFit/>
          </a:bodyPr>
          <a:lstStyle/>
          <a:p>
            <a:endParaRPr lang="it-IT" sz="2000" dirty="0">
              <a:latin typeface="Arial" panose="020B0604020202020204" pitchFamily="34" charset="0"/>
              <a:cs typeface="Arial" panose="020B0604020202020204" pitchFamily="34" charset="0"/>
            </a:endParaRPr>
          </a:p>
          <a:p>
            <a:pPr algn="ctr"/>
            <a:r>
              <a:rPr lang="it-IT" sz="2000" dirty="0">
                <a:latin typeface="Arial" panose="020B0604020202020204" pitchFamily="34" charset="0"/>
                <a:cs typeface="Arial" panose="020B0604020202020204" pitchFamily="34" charset="0"/>
              </a:rPr>
              <a:t>che riguarda</a:t>
            </a:r>
          </a:p>
          <a:p>
            <a:endParaRPr lang="it-IT" sz="2000" dirty="0">
              <a:latin typeface="Arial" panose="020B0604020202020204" pitchFamily="34" charset="0"/>
              <a:cs typeface="Arial" panose="020B0604020202020204" pitchFamily="34" charset="0"/>
            </a:endParaRPr>
          </a:p>
          <a:p>
            <a:pPr algn="ctr"/>
            <a:r>
              <a:rPr lang="it-IT" sz="2000" dirty="0">
                <a:latin typeface="Arial" panose="020B0604020202020204" pitchFamily="34" charset="0"/>
                <a:cs typeface="Arial" panose="020B0604020202020204" pitchFamily="34" charset="0"/>
              </a:rPr>
              <a:t>sia come la vita stessa </a:t>
            </a:r>
            <a:r>
              <a:rPr lang="it-IT" sz="2000" dirty="0" smtClean="0">
                <a:latin typeface="Arial" panose="020B0604020202020204" pitchFamily="34" charset="0"/>
                <a:cs typeface="Arial" panose="020B0604020202020204" pitchFamily="34" charset="0"/>
              </a:rPr>
              <a:t>viene</a:t>
            </a:r>
          </a:p>
          <a:p>
            <a:pPr algn="ctr"/>
            <a:r>
              <a:rPr lang="it-IT" sz="2000" dirty="0">
                <a:solidFill>
                  <a:srgbClr val="FFC000"/>
                </a:solidFill>
                <a:latin typeface="Arial" panose="020B0604020202020204" pitchFamily="34" charset="0"/>
                <a:cs typeface="Arial" panose="020B0604020202020204" pitchFamily="34" charset="0"/>
              </a:rPr>
              <a:t>o</a:t>
            </a:r>
            <a:r>
              <a:rPr lang="it-IT" sz="2000" dirty="0" smtClean="0">
                <a:solidFill>
                  <a:srgbClr val="FFC000"/>
                </a:solidFill>
                <a:latin typeface="Arial" panose="020B0604020202020204" pitchFamily="34" charset="0"/>
                <a:cs typeface="Arial" panose="020B0604020202020204" pitchFamily="34" charset="0"/>
              </a:rPr>
              <a:t>ggettivamente</a:t>
            </a:r>
            <a:r>
              <a:rPr lang="it-IT" sz="2000" dirty="0" smtClean="0">
                <a:latin typeface="Arial" panose="020B0604020202020204" pitchFamily="34" charset="0"/>
                <a:cs typeface="Arial" panose="020B0604020202020204" pitchFamily="34" charset="0"/>
              </a:rPr>
              <a:t> a </a:t>
            </a:r>
            <a:r>
              <a:rPr lang="it-IT" sz="2000" dirty="0">
                <a:latin typeface="Arial" panose="020B0604020202020204" pitchFamily="34" charset="0"/>
                <a:cs typeface="Arial" panose="020B0604020202020204" pitchFamily="34" charset="0"/>
              </a:rPr>
              <a:t>conformarsi,</a:t>
            </a:r>
          </a:p>
          <a:p>
            <a:endParaRPr lang="it-IT" sz="2000" dirty="0">
              <a:latin typeface="Arial" panose="020B0604020202020204" pitchFamily="34" charset="0"/>
              <a:cs typeface="Arial" panose="020B0604020202020204" pitchFamily="34" charset="0"/>
            </a:endParaRPr>
          </a:p>
          <a:p>
            <a:pPr algn="ctr"/>
            <a:r>
              <a:rPr lang="it-IT" sz="2000" dirty="0">
                <a:latin typeface="Arial" panose="020B0604020202020204" pitchFamily="34" charset="0"/>
                <a:cs typeface="Arial" panose="020B0604020202020204" pitchFamily="34" charset="0"/>
              </a:rPr>
              <a:t>sia come viene ad essere percepita,</a:t>
            </a:r>
          </a:p>
          <a:p>
            <a:endParaRPr lang="it-IT" sz="2000" dirty="0">
              <a:latin typeface="Arial" panose="020B0604020202020204" pitchFamily="34" charset="0"/>
              <a:cs typeface="Arial" panose="020B0604020202020204" pitchFamily="34" charset="0"/>
            </a:endParaRPr>
          </a:p>
          <a:p>
            <a:pPr algn="ctr"/>
            <a:r>
              <a:rPr lang="it-IT" sz="2000" dirty="0">
                <a:latin typeface="Arial" panose="020B0604020202020204" pitchFamily="34" charset="0"/>
                <a:cs typeface="Arial" panose="020B0604020202020204" pitchFamily="34" charset="0"/>
              </a:rPr>
              <a:t>vissuta </a:t>
            </a:r>
            <a:r>
              <a:rPr lang="it-IT" sz="2000" dirty="0" smtClean="0">
                <a:solidFill>
                  <a:srgbClr val="FFC000"/>
                </a:solidFill>
                <a:latin typeface="Arial" panose="020B0604020202020204" pitchFamily="34" charset="0"/>
                <a:cs typeface="Arial" panose="020B0604020202020204" pitchFamily="34" charset="0"/>
              </a:rPr>
              <a:t>soggettivamente</a:t>
            </a:r>
          </a:p>
          <a:p>
            <a:pPr algn="ctr"/>
            <a:r>
              <a:rPr lang="it-IT" sz="2000" dirty="0" smtClean="0">
                <a:latin typeface="Arial" panose="020B0604020202020204" pitchFamily="34" charset="0"/>
                <a:cs typeface="Arial" panose="020B0604020202020204" pitchFamily="34" charset="0"/>
              </a:rPr>
              <a:t>e </a:t>
            </a:r>
            <a:r>
              <a:rPr lang="it-IT" sz="2000" dirty="0">
                <a:latin typeface="Arial" panose="020B0604020202020204" pitchFamily="34" charset="0"/>
                <a:cs typeface="Arial" panose="020B0604020202020204" pitchFamily="34" charset="0"/>
              </a:rPr>
              <a:t>raccontata a se </a:t>
            </a:r>
            <a:r>
              <a:rPr lang="it-IT" sz="2000" dirty="0" smtClean="0">
                <a:latin typeface="Arial" panose="020B0604020202020204" pitchFamily="34" charset="0"/>
                <a:cs typeface="Arial" panose="020B0604020202020204" pitchFamily="34" charset="0"/>
              </a:rPr>
              <a:t>stessi e </a:t>
            </a:r>
            <a:r>
              <a:rPr lang="it-IT" sz="2000" dirty="0">
                <a:latin typeface="Arial" panose="020B0604020202020204" pitchFamily="34" charset="0"/>
                <a:cs typeface="Arial" panose="020B0604020202020204" pitchFamily="34" charset="0"/>
              </a:rPr>
              <a:t>agli altri</a:t>
            </a:r>
            <a:r>
              <a:rPr lang="it-IT" sz="2000" dirty="0" smtClean="0">
                <a:latin typeface="Arial" panose="020B0604020202020204" pitchFamily="34" charset="0"/>
                <a:cs typeface="Arial" panose="020B0604020202020204" pitchFamily="34" charset="0"/>
              </a:rPr>
              <a:t>,</a:t>
            </a:r>
          </a:p>
          <a:p>
            <a:endParaRPr lang="it-IT" sz="2000" dirty="0">
              <a:latin typeface="Arial" panose="020B0604020202020204" pitchFamily="34" charset="0"/>
              <a:cs typeface="Arial" panose="020B0604020202020204" pitchFamily="34" charset="0"/>
            </a:endParaRPr>
          </a:p>
          <a:p>
            <a:pPr algn="ctr"/>
            <a:r>
              <a:rPr lang="it-IT" sz="2000" b="1" dirty="0">
                <a:solidFill>
                  <a:srgbClr val="FFC000"/>
                </a:solidFill>
                <a:latin typeface="Arial" panose="020B0604020202020204" pitchFamily="34" charset="0"/>
                <a:cs typeface="Arial" panose="020B0604020202020204" pitchFamily="34" charset="0"/>
              </a:rPr>
              <a:t>alimentando </a:t>
            </a:r>
            <a:r>
              <a:rPr lang="it-IT" sz="2000" b="1" dirty="0" smtClean="0">
                <a:solidFill>
                  <a:srgbClr val="FFC000"/>
                </a:solidFill>
                <a:latin typeface="Arial" panose="020B0604020202020204" pitchFamily="34" charset="0"/>
                <a:cs typeface="Arial" panose="020B0604020202020204" pitchFamily="34" charset="0"/>
              </a:rPr>
              <a:t>spaesamento</a:t>
            </a:r>
          </a:p>
          <a:p>
            <a:pPr algn="ctr"/>
            <a:r>
              <a:rPr lang="it-IT" sz="2000" b="1" dirty="0" smtClean="0">
                <a:solidFill>
                  <a:srgbClr val="FFC000"/>
                </a:solidFill>
                <a:latin typeface="Arial" panose="020B0604020202020204" pitchFamily="34" charset="0"/>
                <a:cs typeface="Arial" panose="020B0604020202020204" pitchFamily="34" charset="0"/>
              </a:rPr>
              <a:t>e </a:t>
            </a:r>
            <a:r>
              <a:rPr lang="it-IT" sz="2000" b="1" dirty="0">
                <a:solidFill>
                  <a:srgbClr val="FFC000"/>
                </a:solidFill>
                <a:latin typeface="Arial" panose="020B0604020202020204" pitchFamily="34" charset="0"/>
                <a:cs typeface="Arial" panose="020B0604020202020204" pitchFamily="34" charset="0"/>
              </a:rPr>
              <a:t>senso di estraneità </a:t>
            </a:r>
            <a:r>
              <a:rPr lang="it-IT" sz="2000" b="1" dirty="0" smtClean="0">
                <a:solidFill>
                  <a:srgbClr val="FFC000"/>
                </a:solidFill>
                <a:latin typeface="Arial" panose="020B0604020202020204" pitchFamily="34" charset="0"/>
                <a:cs typeface="Arial" panose="020B0604020202020204" pitchFamily="34" charset="0"/>
              </a:rPr>
              <a:t>crescenti</a:t>
            </a:r>
            <a:endParaRPr lang="it-IT" sz="2000" b="1" dirty="0">
              <a:solidFill>
                <a:srgbClr val="FFC000"/>
              </a:solidFill>
              <a:latin typeface="Arial" panose="020B0604020202020204" pitchFamily="34" charset="0"/>
              <a:cs typeface="Arial" panose="020B0604020202020204" pitchFamily="34" charset="0"/>
            </a:endParaRPr>
          </a:p>
        </p:txBody>
      </p:sp>
      <p:sp>
        <p:nvSpPr>
          <p:cNvPr id="7" name="Rettangolo 6"/>
          <p:cNvSpPr/>
          <p:nvPr/>
        </p:nvSpPr>
        <p:spPr>
          <a:xfrm>
            <a:off x="124680" y="106563"/>
            <a:ext cx="5986818" cy="1323439"/>
          </a:xfrm>
          <a:prstGeom prst="rect">
            <a:avLst/>
          </a:prstGeom>
        </p:spPr>
        <p:txBody>
          <a:bodyPr wrap="square">
            <a:spAutoFit/>
          </a:bodyPr>
          <a:lstStyle/>
          <a:p>
            <a:r>
              <a:rPr lang="it-IT" sz="2000" b="1" dirty="0">
                <a:solidFill>
                  <a:srgbClr val="FF0000"/>
                </a:solidFill>
                <a:latin typeface="Arial" panose="020B0604020202020204" pitchFamily="34" charset="0"/>
                <a:cs typeface="Arial" panose="020B0604020202020204" pitchFamily="34" charset="0"/>
              </a:rPr>
              <a:t>La malattia grave</a:t>
            </a:r>
            <a:r>
              <a:rPr lang="it-IT" sz="2000" dirty="0">
                <a:solidFill>
                  <a:srgbClr val="FF0000"/>
                </a:solidFill>
                <a:latin typeface="Arial" panose="020B0604020202020204" pitchFamily="34" charset="0"/>
                <a:cs typeface="Arial" panose="020B0604020202020204" pitchFamily="34" charset="0"/>
              </a:rPr>
              <a:t>,</a:t>
            </a:r>
          </a:p>
          <a:p>
            <a:endParaRPr lang="it-IT" sz="2000" dirty="0">
              <a:latin typeface="Arial" panose="020B0604020202020204" pitchFamily="34" charset="0"/>
              <a:cs typeface="Arial" panose="020B0604020202020204" pitchFamily="34" charset="0"/>
            </a:endParaRPr>
          </a:p>
          <a:p>
            <a:r>
              <a:rPr lang="it-IT" sz="2000" dirty="0">
                <a:latin typeface="Arial" panose="020B0604020202020204" pitchFamily="34" charset="0"/>
                <a:cs typeface="Arial" panose="020B0604020202020204" pitchFamily="34" charset="0"/>
              </a:rPr>
              <a:t>vuoi che la si </a:t>
            </a:r>
            <a:r>
              <a:rPr lang="it-IT" sz="2000" dirty="0" smtClean="0">
                <a:latin typeface="Arial" panose="020B0604020202020204" pitchFamily="34" charset="0"/>
                <a:cs typeface="Arial" panose="020B0604020202020204" pitchFamily="34" charset="0"/>
              </a:rPr>
              <a:t>scopra all’improvviso,</a:t>
            </a:r>
          </a:p>
          <a:p>
            <a:r>
              <a:rPr lang="it-IT" sz="2000" dirty="0" smtClean="0">
                <a:latin typeface="Arial" panose="020B0604020202020204" pitchFamily="34" charset="0"/>
                <a:cs typeface="Arial" panose="020B0604020202020204" pitchFamily="34" charset="0"/>
              </a:rPr>
              <a:t>o si sviluppi progressivamente,</a:t>
            </a:r>
            <a:endParaRPr lang="it-IT" sz="2000" dirty="0">
              <a:latin typeface="Arial" panose="020B0604020202020204" pitchFamily="34" charset="0"/>
              <a:cs typeface="Arial" panose="020B0604020202020204" pitchFamily="34" charset="0"/>
            </a:endParaRPr>
          </a:p>
        </p:txBody>
      </p:sp>
      <p:sp>
        <p:nvSpPr>
          <p:cNvPr id="2" name="Rettangolo 1"/>
          <p:cNvSpPr/>
          <p:nvPr/>
        </p:nvSpPr>
        <p:spPr>
          <a:xfrm>
            <a:off x="515183" y="1845310"/>
            <a:ext cx="8675311" cy="400110"/>
          </a:xfrm>
          <a:prstGeom prst="rect">
            <a:avLst/>
          </a:prstGeom>
        </p:spPr>
        <p:txBody>
          <a:bodyPr wrap="square">
            <a:spAutoFit/>
          </a:bodyPr>
          <a:lstStyle/>
          <a:p>
            <a:r>
              <a:rPr lang="it-IT" sz="2000" b="1" dirty="0">
                <a:solidFill>
                  <a:srgbClr val="FFC000"/>
                </a:solidFill>
                <a:latin typeface="Arial" panose="020B0604020202020204" pitchFamily="34" charset="0"/>
                <a:cs typeface="Arial" panose="020B0604020202020204" pitchFamily="34" charset="0"/>
              </a:rPr>
              <a:t>irrompe nell’esperienza di vita creando una </a:t>
            </a:r>
            <a:r>
              <a:rPr lang="it-IT" sz="2000" b="1" dirty="0" smtClean="0">
                <a:solidFill>
                  <a:srgbClr val="FFC000"/>
                </a:solidFill>
                <a:latin typeface="Arial" panose="020B0604020202020204" pitchFamily="34" charset="0"/>
                <a:cs typeface="Arial" panose="020B0604020202020204" pitchFamily="34" charset="0"/>
              </a:rPr>
              <a:t>frattura, una </a:t>
            </a:r>
            <a:r>
              <a:rPr lang="it-IT" sz="2000" b="1" dirty="0">
                <a:solidFill>
                  <a:srgbClr val="FFC000"/>
                </a:solidFill>
                <a:latin typeface="Arial" panose="020B0604020202020204" pitchFamily="34" charset="0"/>
                <a:cs typeface="Arial" panose="020B0604020202020204" pitchFamily="34" charset="0"/>
              </a:rPr>
              <a:t>lacerazione</a:t>
            </a:r>
          </a:p>
        </p:txBody>
      </p:sp>
    </p:spTree>
    <p:extLst>
      <p:ext uri="{BB962C8B-B14F-4D97-AF65-F5344CB8AC3E}">
        <p14:creationId xmlns:p14="http://schemas.microsoft.com/office/powerpoint/2010/main" val="389516181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382137" y="245659"/>
            <a:ext cx="9273306" cy="1080296"/>
          </a:xfrm>
          <a:prstGeom prst="rect">
            <a:avLst/>
          </a:prstGeom>
        </p:spPr>
        <p:txBody>
          <a:bodyPr wrap="square">
            <a:spAutoFit/>
          </a:bodyPr>
          <a:lstStyle/>
          <a:p>
            <a:pPr>
              <a:lnSpc>
                <a:spcPct val="107000"/>
              </a:lnSpc>
              <a:spcAft>
                <a:spcPts val="0"/>
              </a:spcAft>
            </a:pPr>
            <a:r>
              <a:rPr lang="it-IT" sz="2000" dirty="0">
                <a:latin typeface="Arial" panose="020B0604020202020204" pitchFamily="34" charset="0"/>
                <a:ea typeface="Calibri" panose="020F0502020204030204" pitchFamily="34" charset="0"/>
                <a:cs typeface="Arial" panose="020B0604020202020204" pitchFamily="34" charset="0"/>
              </a:rPr>
              <a:t>Ciò si realizza poiché la </a:t>
            </a:r>
            <a:r>
              <a:rPr lang="it-IT" sz="2000" dirty="0">
                <a:solidFill>
                  <a:srgbClr val="FFC000"/>
                </a:solidFill>
                <a:latin typeface="Arial" panose="020B0604020202020204" pitchFamily="34" charset="0"/>
                <a:ea typeface="Calibri" panose="020F0502020204030204" pitchFamily="34" charset="0"/>
                <a:cs typeface="Arial" panose="020B0604020202020204" pitchFamily="34" charset="0"/>
              </a:rPr>
              <a:t>malattia sancisce la scissione del soggetto con </a:t>
            </a:r>
            <a:r>
              <a:rPr lang="it-IT" sz="2000" dirty="0" smtClean="0">
                <a:solidFill>
                  <a:srgbClr val="FFC000"/>
                </a:solidFill>
                <a:latin typeface="Arial" panose="020B0604020202020204" pitchFamily="34" charset="0"/>
                <a:ea typeface="Calibri" panose="020F0502020204030204" pitchFamily="34" charset="0"/>
                <a:cs typeface="Arial" panose="020B0604020202020204" pitchFamily="34" charset="0"/>
              </a:rPr>
              <a:t>il</a:t>
            </a:r>
          </a:p>
          <a:p>
            <a:pPr>
              <a:lnSpc>
                <a:spcPct val="107000"/>
              </a:lnSpc>
              <a:spcAft>
                <a:spcPts val="0"/>
              </a:spcAft>
            </a:pPr>
            <a:r>
              <a:rPr lang="it-IT" sz="2000" dirty="0">
                <a:solidFill>
                  <a:srgbClr val="FFC000"/>
                </a:solidFill>
                <a:latin typeface="Arial" panose="020B0604020202020204" pitchFamily="34" charset="0"/>
                <a:ea typeface="Calibri" panose="020F0502020204030204" pitchFamily="34" charset="0"/>
                <a:cs typeface="Arial" panose="020B0604020202020204" pitchFamily="34" charset="0"/>
              </a:rPr>
              <a:t>m</a:t>
            </a:r>
            <a:r>
              <a:rPr lang="it-IT" sz="2000" dirty="0" smtClean="0">
                <a:solidFill>
                  <a:srgbClr val="FFC000"/>
                </a:solidFill>
                <a:latin typeface="Arial" panose="020B0604020202020204" pitchFamily="34" charset="0"/>
                <a:ea typeface="Calibri" panose="020F0502020204030204" pitchFamily="34" charset="0"/>
                <a:cs typeface="Arial" panose="020B0604020202020204" pitchFamily="34" charset="0"/>
              </a:rPr>
              <a:t>ondo </a:t>
            </a:r>
            <a:r>
              <a:rPr lang="it-IT" sz="2000" dirty="0" smtClean="0">
                <a:latin typeface="Arial" panose="020B0604020202020204" pitchFamily="34" charset="0"/>
                <a:ea typeface="Calibri" panose="020F0502020204030204" pitchFamily="34" charset="0"/>
                <a:cs typeface="Arial" panose="020B0604020202020204" pitchFamily="34" charset="0"/>
              </a:rPr>
              <a:t>e accende la</a:t>
            </a:r>
          </a:p>
          <a:p>
            <a:pPr algn="ctr">
              <a:lnSpc>
                <a:spcPct val="107000"/>
              </a:lnSpc>
              <a:spcAft>
                <a:spcPts val="0"/>
              </a:spcAft>
            </a:pPr>
            <a:r>
              <a:rPr lang="it-IT" sz="2000" b="1" dirty="0" smtClean="0">
                <a:solidFill>
                  <a:srgbClr val="FFC000"/>
                </a:solidFill>
                <a:latin typeface="Arial" panose="020B0604020202020204" pitchFamily="34" charset="0"/>
                <a:ea typeface="Calibri" panose="020F0502020204030204" pitchFamily="34" charset="0"/>
                <a:cs typeface="Arial" panose="020B0604020202020204" pitchFamily="34" charset="0"/>
              </a:rPr>
              <a:t>relazione </a:t>
            </a:r>
            <a:r>
              <a:rPr lang="it-IT" sz="2000" b="1" dirty="0">
                <a:solidFill>
                  <a:srgbClr val="FFC000"/>
                </a:solidFill>
                <a:latin typeface="Arial" panose="020B0604020202020204" pitchFamily="34" charset="0"/>
                <a:ea typeface="Calibri" panose="020F0502020204030204" pitchFamily="34" charset="0"/>
                <a:cs typeface="Arial" panose="020B0604020202020204" pitchFamily="34" charset="0"/>
              </a:rPr>
              <a:t>antagonistica io-corpo </a:t>
            </a:r>
            <a:r>
              <a:rPr lang="it-IT" sz="2000" dirty="0">
                <a:latin typeface="Arial" panose="020B0604020202020204" pitchFamily="34" charset="0"/>
                <a:ea typeface="Calibri" panose="020F0502020204030204" pitchFamily="34" charset="0"/>
                <a:cs typeface="Arial" panose="020B0604020202020204" pitchFamily="34" charset="0"/>
              </a:rPr>
              <a:t>(</a:t>
            </a:r>
            <a:r>
              <a:rPr lang="it-IT" sz="2000" dirty="0" err="1">
                <a:latin typeface="Arial" panose="020B0604020202020204" pitchFamily="34" charset="0"/>
                <a:ea typeface="Calibri" panose="020F0502020204030204" pitchFamily="34" charset="0"/>
                <a:cs typeface="Arial" panose="020B0604020202020204" pitchFamily="34" charset="0"/>
              </a:rPr>
              <a:t>Galimberti</a:t>
            </a:r>
            <a:r>
              <a:rPr lang="it-IT" sz="2000" dirty="0">
                <a:latin typeface="Arial" panose="020B0604020202020204" pitchFamily="34" charset="0"/>
                <a:ea typeface="Calibri" panose="020F0502020204030204" pitchFamily="34" charset="0"/>
                <a:cs typeface="Arial" panose="020B0604020202020204" pitchFamily="34" charset="0"/>
              </a:rPr>
              <a:t>, 2005</a:t>
            </a:r>
            <a:r>
              <a:rPr lang="it-IT" sz="2000" dirty="0" smtClean="0">
                <a:latin typeface="Arial" panose="020B0604020202020204" pitchFamily="34" charset="0"/>
                <a:ea typeface="Calibri" panose="020F0502020204030204" pitchFamily="34" charset="0"/>
                <a:cs typeface="Arial" panose="020B0604020202020204" pitchFamily="34" charset="0"/>
              </a:rPr>
              <a:t>).</a:t>
            </a:r>
            <a:endParaRPr lang="it-IT" sz="2000" dirty="0">
              <a:latin typeface="Arial" panose="020B0604020202020204" pitchFamily="34" charset="0"/>
              <a:ea typeface="Calibri" panose="020F0502020204030204" pitchFamily="34" charset="0"/>
              <a:cs typeface="Arial" panose="020B0604020202020204" pitchFamily="34" charset="0"/>
            </a:endParaRPr>
          </a:p>
        </p:txBody>
      </p:sp>
      <p:pic>
        <p:nvPicPr>
          <p:cNvPr id="6" name="Immagine 5"/>
          <p:cNvPicPr>
            <a:picLocks noChangeAspect="1"/>
          </p:cNvPicPr>
          <p:nvPr/>
        </p:nvPicPr>
        <p:blipFill>
          <a:blip r:embed="rId2"/>
          <a:stretch>
            <a:fillRect/>
          </a:stretch>
        </p:blipFill>
        <p:spPr>
          <a:xfrm>
            <a:off x="1611600" y="1403028"/>
            <a:ext cx="5534166" cy="3564000"/>
          </a:xfrm>
          <a:prstGeom prst="rect">
            <a:avLst/>
          </a:prstGeom>
        </p:spPr>
      </p:pic>
      <p:sp>
        <p:nvSpPr>
          <p:cNvPr id="3" name="Rettangolo 2"/>
          <p:cNvSpPr/>
          <p:nvPr/>
        </p:nvSpPr>
        <p:spPr>
          <a:xfrm>
            <a:off x="382137" y="4601513"/>
            <a:ext cx="8327910" cy="2068259"/>
          </a:xfrm>
          <a:prstGeom prst="rect">
            <a:avLst/>
          </a:prstGeom>
        </p:spPr>
        <p:txBody>
          <a:bodyPr wrap="square">
            <a:spAutoFit/>
          </a:bodyPr>
          <a:lstStyle/>
          <a:p>
            <a:pPr>
              <a:lnSpc>
                <a:spcPct val="107000"/>
              </a:lnSpc>
              <a:spcAft>
                <a:spcPts val="0"/>
              </a:spcAft>
            </a:pPr>
            <a:r>
              <a:rPr lang="it-IT" sz="2000" b="1" dirty="0">
                <a:latin typeface="Arial" panose="020B0604020202020204" pitchFamily="34" charset="0"/>
                <a:ea typeface="Calibri" panose="020F0502020204030204" pitchFamily="34" charset="0"/>
                <a:cs typeface="Arial" panose="020B0604020202020204" pitchFamily="34" charset="0"/>
              </a:rPr>
              <a:t>Tale condizione viene oltremodo </a:t>
            </a:r>
            <a:r>
              <a:rPr lang="it-IT" sz="2000" b="1" dirty="0">
                <a:solidFill>
                  <a:srgbClr val="FFC000"/>
                </a:solidFill>
                <a:latin typeface="Arial" panose="020B0604020202020204" pitchFamily="34" charset="0"/>
                <a:ea typeface="Calibri" panose="020F0502020204030204" pitchFamily="34" charset="0"/>
                <a:cs typeface="Arial" panose="020B0604020202020204" pitchFamily="34" charset="0"/>
              </a:rPr>
              <a:t>favorita dalla moderna concezione della scienza medica</a:t>
            </a:r>
          </a:p>
          <a:p>
            <a:pPr>
              <a:lnSpc>
                <a:spcPct val="107000"/>
              </a:lnSpc>
              <a:spcAft>
                <a:spcPts val="0"/>
              </a:spcAft>
            </a:pPr>
            <a:endParaRPr lang="it-IT" sz="2000" b="1" dirty="0">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0"/>
              </a:spcAft>
            </a:pPr>
            <a:r>
              <a:rPr lang="it-IT" sz="2000" b="1" dirty="0">
                <a:latin typeface="Arial" panose="020B0604020202020204" pitchFamily="34" charset="0"/>
                <a:ea typeface="Calibri" panose="020F0502020204030204" pitchFamily="34" charset="0"/>
                <a:cs typeface="Arial" panose="020B0604020202020204" pitchFamily="34" charset="0"/>
              </a:rPr>
              <a:t>che avrebbe </a:t>
            </a:r>
            <a:r>
              <a:rPr lang="it-IT" sz="2000" b="1" dirty="0">
                <a:solidFill>
                  <a:srgbClr val="FFC000"/>
                </a:solidFill>
                <a:latin typeface="Arial" panose="020B0604020202020204" pitchFamily="34" charset="0"/>
                <a:ea typeface="Calibri" panose="020F0502020204030204" pitchFamily="34" charset="0"/>
                <a:cs typeface="Arial" panose="020B0604020202020204" pitchFamily="34" charset="0"/>
              </a:rPr>
              <a:t>isolato la malattia dal </a:t>
            </a:r>
            <a:r>
              <a:rPr lang="it-IT" sz="2000" b="1" i="1" dirty="0">
                <a:solidFill>
                  <a:srgbClr val="FFC000"/>
                </a:solidFill>
                <a:latin typeface="Arial" panose="020B0604020202020204" pitchFamily="34" charset="0"/>
                <a:ea typeface="Calibri" panose="020F0502020204030204" pitchFamily="34" charset="0"/>
                <a:cs typeface="Arial" panose="020B0604020202020204" pitchFamily="34" charset="0"/>
              </a:rPr>
              <a:t>mondo</a:t>
            </a:r>
            <a:r>
              <a:rPr lang="it-IT" sz="2000" b="1" dirty="0">
                <a:solidFill>
                  <a:srgbClr val="FFC000"/>
                </a:solidFill>
                <a:latin typeface="Arial" panose="020B0604020202020204" pitchFamily="34" charset="0"/>
                <a:ea typeface="Calibri" panose="020F0502020204030204" pitchFamily="34" charset="0"/>
                <a:cs typeface="Arial" panose="020B0604020202020204" pitchFamily="34" charset="0"/>
              </a:rPr>
              <a:t> </a:t>
            </a:r>
            <a:r>
              <a:rPr lang="it-IT" sz="2000" b="1" i="1" dirty="0">
                <a:solidFill>
                  <a:srgbClr val="FFC000"/>
                </a:solidFill>
                <a:latin typeface="Arial" panose="020B0604020202020204" pitchFamily="34" charset="0"/>
                <a:ea typeface="Calibri" panose="020F0502020204030204" pitchFamily="34" charset="0"/>
                <a:cs typeface="Arial" panose="020B0604020202020204" pitchFamily="34" charset="0"/>
              </a:rPr>
              <a:t>sociale </a:t>
            </a:r>
            <a:r>
              <a:rPr lang="it-IT" sz="2000" b="1" dirty="0">
                <a:solidFill>
                  <a:srgbClr val="FFC000"/>
                </a:solidFill>
                <a:latin typeface="Arial" panose="020B0604020202020204" pitchFamily="34" charset="0"/>
                <a:ea typeface="Calibri" panose="020F0502020204030204" pitchFamily="34" charset="0"/>
                <a:cs typeface="Arial" panose="020B0604020202020204" pitchFamily="34" charset="0"/>
              </a:rPr>
              <a:t>per inscriverla nel </a:t>
            </a:r>
            <a:r>
              <a:rPr lang="it-IT" sz="2000" b="1" i="1" dirty="0">
                <a:solidFill>
                  <a:srgbClr val="FFC000"/>
                </a:solidFill>
                <a:latin typeface="Arial" panose="020B0604020202020204" pitchFamily="34" charset="0"/>
                <a:ea typeface="Calibri" panose="020F0502020204030204" pitchFamily="34" charset="0"/>
                <a:cs typeface="Arial" panose="020B0604020202020204" pitchFamily="34" charset="0"/>
              </a:rPr>
              <a:t>mondo patologico</a:t>
            </a:r>
            <a:r>
              <a:rPr lang="it-IT" sz="2000" b="1" dirty="0">
                <a:solidFill>
                  <a:srgbClr val="FFC000"/>
                </a:solidFill>
                <a:latin typeface="Arial" panose="020B0604020202020204" pitchFamily="34" charset="0"/>
                <a:ea typeface="Calibri" panose="020F0502020204030204" pitchFamily="34" charset="0"/>
                <a:cs typeface="Arial" panose="020B0604020202020204" pitchFamily="34" charset="0"/>
              </a:rPr>
              <a:t>, </a:t>
            </a:r>
            <a:r>
              <a:rPr lang="it-IT" sz="2000" b="1" dirty="0">
                <a:latin typeface="Arial" panose="020B0604020202020204" pitchFamily="34" charset="0"/>
                <a:ea typeface="Calibri" panose="020F0502020204030204" pitchFamily="34" charset="0"/>
                <a:cs typeface="Arial" panose="020B0604020202020204" pitchFamily="34" charset="0"/>
              </a:rPr>
              <a:t>sottraendola al controllo del gruppo con cui non è possibile operare scambi.</a:t>
            </a:r>
          </a:p>
        </p:txBody>
      </p:sp>
    </p:spTree>
    <p:extLst>
      <p:ext uri="{BB962C8B-B14F-4D97-AF65-F5344CB8AC3E}">
        <p14:creationId xmlns:p14="http://schemas.microsoft.com/office/powerpoint/2010/main" val="26043550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oto gratuito disegno campana sulla lavagn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4659" y="332366"/>
            <a:ext cx="9294300" cy="6192000"/>
          </a:xfrm>
          <a:prstGeom prst="rect">
            <a:avLst/>
          </a:prstGeom>
          <a:noFill/>
          <a:extLst>
            <a:ext uri="{909E8E84-426E-40DD-AFC4-6F175D3DCCD1}">
              <a14:hiddenFill xmlns:a14="http://schemas.microsoft.com/office/drawing/2010/main">
                <a:solidFill>
                  <a:srgbClr val="FFFFFF"/>
                </a:solidFill>
              </a14:hiddenFill>
            </a:ext>
          </a:extLst>
        </p:spPr>
      </p:pic>
      <p:sp>
        <p:nvSpPr>
          <p:cNvPr id="4" name="Rettangolo 3"/>
          <p:cNvSpPr/>
          <p:nvPr/>
        </p:nvSpPr>
        <p:spPr>
          <a:xfrm>
            <a:off x="811260" y="3544584"/>
            <a:ext cx="3879844" cy="1569660"/>
          </a:xfrm>
          <a:prstGeom prst="rect">
            <a:avLst/>
          </a:prstGeom>
        </p:spPr>
        <p:txBody>
          <a:bodyPr wrap="square">
            <a:spAutoFit/>
          </a:bodyPr>
          <a:lstStyle/>
          <a:p>
            <a:r>
              <a:rPr lang="it-IT" sz="3200" b="1" dirty="0" smtClean="0">
                <a:solidFill>
                  <a:srgbClr val="FFC000"/>
                </a:solidFill>
                <a:latin typeface="Arial" panose="020B0604020202020204" pitchFamily="34" charset="0"/>
                <a:cs typeface="Arial" panose="020B0604020202020204" pitchFamily="34" charset="0"/>
              </a:rPr>
              <a:t>Mi ricordi </a:t>
            </a:r>
          </a:p>
          <a:p>
            <a:r>
              <a:rPr lang="it-IT" sz="3200" b="1" dirty="0">
                <a:solidFill>
                  <a:srgbClr val="FFC000"/>
                </a:solidFill>
                <a:latin typeface="Arial" panose="020B0604020202020204" pitchFamily="34" charset="0"/>
                <a:cs typeface="Arial" panose="020B0604020202020204" pitchFamily="34" charset="0"/>
              </a:rPr>
              <a:t>i</a:t>
            </a:r>
            <a:r>
              <a:rPr lang="it-IT" sz="3200" b="1" dirty="0" smtClean="0">
                <a:solidFill>
                  <a:srgbClr val="FFC000"/>
                </a:solidFill>
                <a:latin typeface="Arial" panose="020B0604020202020204" pitchFamily="34" charset="0"/>
                <a:cs typeface="Arial" panose="020B0604020202020204" pitchFamily="34" charset="0"/>
              </a:rPr>
              <a:t>l lavoro</a:t>
            </a:r>
          </a:p>
          <a:p>
            <a:r>
              <a:rPr lang="it-IT" sz="3200" b="1" dirty="0">
                <a:solidFill>
                  <a:srgbClr val="FFC000"/>
                </a:solidFill>
                <a:latin typeface="Arial" panose="020B0604020202020204" pitchFamily="34" charset="0"/>
                <a:cs typeface="Arial" panose="020B0604020202020204" pitchFamily="34" charset="0"/>
              </a:rPr>
              <a:t>c</a:t>
            </a:r>
            <a:r>
              <a:rPr lang="it-IT" sz="3200" b="1" dirty="0" smtClean="0">
                <a:solidFill>
                  <a:srgbClr val="FFC000"/>
                </a:solidFill>
                <a:latin typeface="Arial" panose="020B0604020202020204" pitchFamily="34" charset="0"/>
                <a:cs typeface="Arial" panose="020B0604020202020204" pitchFamily="34" charset="0"/>
              </a:rPr>
              <a:t>he svolgi?</a:t>
            </a:r>
            <a:endParaRPr lang="it-IT" sz="3200" b="1" dirty="0">
              <a:solidFill>
                <a:srgbClr val="FFC000"/>
              </a:solidFill>
              <a:latin typeface="Arial" panose="020B0604020202020204" pitchFamily="34" charset="0"/>
              <a:cs typeface="Arial" panose="020B0604020202020204" pitchFamily="34" charset="0"/>
            </a:endParaRPr>
          </a:p>
        </p:txBody>
      </p:sp>
      <p:sp>
        <p:nvSpPr>
          <p:cNvPr id="5" name="CasellaDiTesto 4"/>
          <p:cNvSpPr txBox="1"/>
          <p:nvPr/>
        </p:nvSpPr>
        <p:spPr>
          <a:xfrm>
            <a:off x="503612" y="332366"/>
            <a:ext cx="4495141" cy="2431435"/>
          </a:xfrm>
          <a:prstGeom prst="rect">
            <a:avLst/>
          </a:prstGeom>
          <a:noFill/>
        </p:spPr>
        <p:txBody>
          <a:bodyPr wrap="none" rtlCol="0">
            <a:spAutoFit/>
          </a:bodyPr>
          <a:lstStyle/>
          <a:p>
            <a:r>
              <a:rPr lang="it-IT" sz="7400" i="1" dirty="0" smtClean="0">
                <a:latin typeface="Brush Script MT" panose="03060802040406070304" pitchFamily="66" charset="0"/>
              </a:rPr>
              <a:t>Ciao,</a:t>
            </a:r>
          </a:p>
          <a:p>
            <a:r>
              <a:rPr lang="it-IT" sz="7400" i="1" dirty="0">
                <a:latin typeface="Brush Script MT" panose="03060802040406070304" pitchFamily="66" charset="0"/>
              </a:rPr>
              <a:t>b</a:t>
            </a:r>
            <a:r>
              <a:rPr lang="it-IT" sz="7400" i="1" dirty="0" smtClean="0">
                <a:latin typeface="Brush Script MT" panose="03060802040406070304" pitchFamily="66" charset="0"/>
              </a:rPr>
              <a:t>en ritrovate/i</a:t>
            </a:r>
            <a:endParaRPr lang="it-IT" sz="7400" i="1" dirty="0">
              <a:latin typeface="Brush Script MT" panose="03060802040406070304" pitchFamily="66" charset="0"/>
            </a:endParaRPr>
          </a:p>
        </p:txBody>
      </p:sp>
    </p:spTree>
    <p:extLst>
      <p:ext uri="{BB962C8B-B14F-4D97-AF65-F5344CB8AC3E}">
        <p14:creationId xmlns:p14="http://schemas.microsoft.com/office/powerpoint/2010/main" val="424089858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232011" y="577420"/>
            <a:ext cx="6974701" cy="4192494"/>
          </a:xfrm>
          <a:prstGeom prst="rect">
            <a:avLst/>
          </a:prstGeom>
        </p:spPr>
        <p:txBody>
          <a:bodyPr wrap="square">
            <a:spAutoFit/>
          </a:bodyPr>
          <a:lstStyle/>
          <a:p>
            <a:pPr>
              <a:lnSpc>
                <a:spcPct val="107000"/>
              </a:lnSpc>
              <a:spcAft>
                <a:spcPts val="0"/>
              </a:spcAft>
            </a:pPr>
            <a:r>
              <a:rPr lang="it-IT" sz="2100" dirty="0" smtClean="0">
                <a:latin typeface="Arial" panose="020B0604020202020204" pitchFamily="34" charset="0"/>
                <a:ea typeface="Calibri" panose="020F0502020204030204" pitchFamily="34" charset="0"/>
                <a:cs typeface="Arial" panose="020B0604020202020204" pitchFamily="34" charset="0"/>
              </a:rPr>
              <a:t>D’altra parte ciò si è reso progressivamente evidente nei secoli,</a:t>
            </a:r>
          </a:p>
          <a:p>
            <a:pPr>
              <a:lnSpc>
                <a:spcPct val="107000"/>
              </a:lnSpc>
              <a:spcAft>
                <a:spcPts val="0"/>
              </a:spcAft>
            </a:pPr>
            <a:endParaRPr lang="it-IT" sz="2100" dirty="0">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0"/>
              </a:spcAft>
            </a:pPr>
            <a:r>
              <a:rPr lang="it-IT" sz="2100" dirty="0" smtClean="0">
                <a:latin typeface="Arial" panose="020B0604020202020204" pitchFamily="34" charset="0"/>
                <a:ea typeface="Calibri" panose="020F0502020204030204" pitchFamily="34" charset="0"/>
                <a:cs typeface="Arial" panose="020B0604020202020204" pitchFamily="34" charset="0"/>
              </a:rPr>
              <a:t>nella progressiva </a:t>
            </a:r>
            <a:r>
              <a:rPr lang="it-IT" sz="2100" dirty="0" smtClean="0">
                <a:solidFill>
                  <a:srgbClr val="FFC000"/>
                </a:solidFill>
                <a:latin typeface="Arial" panose="020B0604020202020204" pitchFamily="34" charset="0"/>
                <a:ea typeface="Calibri" panose="020F0502020204030204" pitchFamily="34" charset="0"/>
                <a:cs typeface="Arial" panose="020B0604020202020204" pitchFamily="34" charset="0"/>
              </a:rPr>
              <a:t>acquisizione di strumentazioni mediche in grado di «oggettivare» patologie e sintomi</a:t>
            </a:r>
            <a:r>
              <a:rPr lang="it-IT" sz="2100" dirty="0" smtClean="0">
                <a:latin typeface="Arial" panose="020B0604020202020204" pitchFamily="34" charset="0"/>
                <a:ea typeface="Calibri" panose="020F0502020204030204" pitchFamily="34" charset="0"/>
                <a:cs typeface="Arial" panose="020B0604020202020204" pitchFamily="34" charset="0"/>
              </a:rPr>
              <a:t>,</a:t>
            </a:r>
          </a:p>
          <a:p>
            <a:pPr>
              <a:lnSpc>
                <a:spcPct val="107000"/>
              </a:lnSpc>
              <a:spcAft>
                <a:spcPts val="0"/>
              </a:spcAft>
            </a:pPr>
            <a:endParaRPr lang="it-IT" sz="2100" dirty="0">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0"/>
              </a:spcAft>
            </a:pPr>
            <a:r>
              <a:rPr lang="it-IT" sz="2100" dirty="0" smtClean="0">
                <a:latin typeface="Arial" panose="020B0604020202020204" pitchFamily="34" charset="0"/>
                <a:ea typeface="Calibri" panose="020F0502020204030204" pitchFamily="34" charset="0"/>
                <a:cs typeface="Arial" panose="020B0604020202020204" pitchFamily="34" charset="0"/>
              </a:rPr>
              <a:t>estraniando il paziente dal suo</a:t>
            </a:r>
          </a:p>
          <a:p>
            <a:pPr>
              <a:lnSpc>
                <a:spcPct val="107000"/>
              </a:lnSpc>
              <a:spcAft>
                <a:spcPts val="0"/>
              </a:spcAft>
            </a:pPr>
            <a:endParaRPr lang="it-IT" sz="2100" dirty="0">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0"/>
              </a:spcAft>
            </a:pPr>
            <a:r>
              <a:rPr lang="it-IT" sz="2100" dirty="0" smtClean="0">
                <a:latin typeface="Arial" panose="020B0604020202020204" pitchFamily="34" charset="0"/>
                <a:ea typeface="Calibri" panose="020F0502020204030204" pitchFamily="34" charset="0"/>
                <a:cs typeface="Arial" panose="020B0604020202020204" pitchFamily="34" charset="0"/>
              </a:rPr>
              <a:t>«esserci» nella relazione di cura</a:t>
            </a:r>
          </a:p>
          <a:p>
            <a:pPr>
              <a:lnSpc>
                <a:spcPct val="107000"/>
              </a:lnSpc>
              <a:spcAft>
                <a:spcPts val="0"/>
              </a:spcAft>
            </a:pPr>
            <a:endParaRPr lang="it-IT" sz="2000" dirty="0" smtClean="0">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0"/>
              </a:spcAft>
            </a:pPr>
            <a:r>
              <a:rPr lang="it-IT" sz="2000" dirty="0" smtClean="0">
                <a:latin typeface="Arial" panose="020B0604020202020204" pitchFamily="34" charset="0"/>
                <a:ea typeface="Calibri" panose="020F0502020204030204" pitchFamily="34" charset="0"/>
                <a:cs typeface="Arial" panose="020B0604020202020204" pitchFamily="34" charset="0"/>
              </a:rPr>
              <a:t>(cfr. Ippocrate, fonendoscopio,</a:t>
            </a:r>
          </a:p>
          <a:p>
            <a:pPr>
              <a:lnSpc>
                <a:spcPct val="107000"/>
              </a:lnSpc>
              <a:spcAft>
                <a:spcPts val="0"/>
              </a:spcAft>
            </a:pPr>
            <a:r>
              <a:rPr lang="it-IT" sz="2000" dirty="0" smtClean="0">
                <a:latin typeface="Arial" panose="020B0604020202020204" pitchFamily="34" charset="0"/>
                <a:ea typeface="Calibri" panose="020F0502020204030204" pitchFamily="34" charset="0"/>
                <a:cs typeface="Arial" panose="020B0604020202020204" pitchFamily="34" charset="0"/>
              </a:rPr>
              <a:t>il piacere femminile)</a:t>
            </a:r>
          </a:p>
        </p:txBody>
      </p:sp>
      <p:pic>
        <p:nvPicPr>
          <p:cNvPr id="1026" name="Picture 2" descr="Tecnico elettromedicale, cosa fa e come trovare lavor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44712" y="2673667"/>
            <a:ext cx="5724000" cy="381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055965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egnaposto numero diapositiva 3"/>
          <p:cNvSpPr>
            <a:spLocks noGrp="1"/>
          </p:cNvSpPr>
          <p:nvPr>
            <p:ph type="sldNum" sz="quarter" idx="12"/>
          </p:nvPr>
        </p:nvSpPr>
        <p:spPr>
          <a:noFill/>
        </p:spPr>
        <p:txBody>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defRPr>
            </a:lvl9pPr>
          </a:lstStyle>
          <a:p>
            <a:pPr>
              <a:spcBef>
                <a:spcPct val="0"/>
              </a:spcBef>
              <a:buClrTx/>
              <a:buSzTx/>
              <a:buFontTx/>
              <a:buNone/>
            </a:pPr>
            <a:fld id="{97FD5C53-C6DB-4C06-BC98-78B8AEE2573A}" type="slidenum">
              <a:rPr lang="it-IT" altLang="it-IT" sz="1400"/>
              <a:pPr>
                <a:spcBef>
                  <a:spcPct val="0"/>
                </a:spcBef>
                <a:buClrTx/>
                <a:buSzTx/>
                <a:buFontTx/>
                <a:buNone/>
              </a:pPr>
              <a:t>31</a:t>
            </a:fld>
            <a:endParaRPr lang="it-IT" altLang="it-IT" sz="1400"/>
          </a:p>
        </p:txBody>
      </p:sp>
      <p:sp>
        <p:nvSpPr>
          <p:cNvPr id="7171" name="Text Box 2"/>
          <p:cNvSpPr txBox="1">
            <a:spLocks noChangeArrowheads="1"/>
          </p:cNvSpPr>
          <p:nvPr/>
        </p:nvSpPr>
        <p:spPr bwMode="auto">
          <a:xfrm>
            <a:off x="1631951" y="260350"/>
            <a:ext cx="88566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defRPr>
            </a:lvl9pPr>
          </a:lstStyle>
          <a:p>
            <a:pPr eaLnBrk="1" hangingPunct="1">
              <a:spcBef>
                <a:spcPct val="50000"/>
              </a:spcBef>
              <a:buClrTx/>
              <a:buSzTx/>
              <a:buFontTx/>
              <a:buNone/>
            </a:pPr>
            <a:endParaRPr lang="it-IT" altLang="it-IT" sz="2400">
              <a:ea typeface="ＭＳ Ｐゴシック" panose="020B0600070205080204" pitchFamily="34" charset="-128"/>
            </a:endParaRPr>
          </a:p>
        </p:txBody>
      </p:sp>
      <p:sp>
        <p:nvSpPr>
          <p:cNvPr id="7172" name="Text Box 3"/>
          <p:cNvSpPr txBox="1">
            <a:spLocks noChangeArrowheads="1"/>
          </p:cNvSpPr>
          <p:nvPr/>
        </p:nvSpPr>
        <p:spPr bwMode="auto">
          <a:xfrm>
            <a:off x="268406" y="0"/>
            <a:ext cx="8966200" cy="679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accent2"/>
              </a:buClr>
              <a:buSzPct val="80000"/>
              <a:buFont typeface="Wingdings" panose="05000000000000000000" pitchFamily="2" charset="2"/>
              <a:buChar char="l"/>
              <a:defRPr sz="3200">
                <a:solidFill>
                  <a:schemeClr val="tx1"/>
                </a:solidFill>
                <a:latin typeface="Times New Roman" panose="02020603050405020304" pitchFamily="18" charset="0"/>
              </a:defRPr>
            </a:lvl1pPr>
            <a:lvl2pPr marL="742950" indent="-285750">
              <a:spcBef>
                <a:spcPct val="20000"/>
              </a:spcBef>
              <a:buClr>
                <a:schemeClr val="tx1"/>
              </a:buClr>
              <a:buSzPct val="90000"/>
              <a:buChar char="–"/>
              <a:defRPr sz="2800">
                <a:solidFill>
                  <a:schemeClr val="tx1"/>
                </a:solidFill>
                <a:latin typeface="Times New Roman" panose="02020603050405020304" pitchFamily="18" charset="0"/>
              </a:defRPr>
            </a:lvl2pPr>
            <a:lvl3pPr marL="1143000" indent="-228600">
              <a:spcBef>
                <a:spcPct val="20000"/>
              </a:spcBef>
              <a:buClr>
                <a:schemeClr val="accent1"/>
              </a:buClr>
              <a:buSzPct val="60000"/>
              <a:buFont typeface="Wingdings" panose="05000000000000000000" pitchFamily="2" charset="2"/>
              <a:buChar char="l"/>
              <a:defRPr sz="2400">
                <a:solidFill>
                  <a:schemeClr val="tx1"/>
                </a:solidFill>
                <a:latin typeface="Times New Roman" panose="02020603050405020304" pitchFamily="18" charset="0"/>
              </a:defRPr>
            </a:lvl3pPr>
            <a:lvl4pPr marL="1600200" indent="-228600">
              <a:spcBef>
                <a:spcPct val="20000"/>
              </a:spcBef>
              <a:buClr>
                <a:schemeClr val="tx1"/>
              </a:buClr>
              <a:buChar char="–"/>
              <a:defRPr sz="2000">
                <a:solidFill>
                  <a:schemeClr val="tx1"/>
                </a:solidFill>
                <a:latin typeface="Times New Roman" panose="02020603050405020304" pitchFamily="18" charset="0"/>
              </a:defRPr>
            </a:lvl4pPr>
            <a:lvl5pPr marL="2057400" indent="-228600">
              <a:spcBef>
                <a:spcPct val="20000"/>
              </a:spcBef>
              <a:buClr>
                <a:schemeClr val="accent1"/>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defRPr>
            </a:lvl9pPr>
          </a:lstStyle>
          <a:p>
            <a:pPr algn="just" eaLnBrk="1" hangingPunct="1">
              <a:spcBef>
                <a:spcPct val="0"/>
              </a:spcBef>
              <a:buClrTx/>
              <a:buSzTx/>
              <a:buFontTx/>
              <a:buNone/>
            </a:pPr>
            <a:r>
              <a:rPr lang="it-IT" altLang="it-IT" sz="2000" b="1" i="1" dirty="0">
                <a:ea typeface="ＭＳ Ｐゴシック" panose="020B0600070205080204" pitchFamily="34" charset="-128"/>
              </a:rPr>
              <a:t>Venivo mandato da un piano all’altro, spesso su una seggiola a rotelle, drogato</a:t>
            </a:r>
          </a:p>
          <a:p>
            <a:pPr algn="just" eaLnBrk="1" hangingPunct="1">
              <a:spcBef>
                <a:spcPct val="0"/>
              </a:spcBef>
              <a:buClrTx/>
              <a:buSzTx/>
              <a:buFontTx/>
              <a:buNone/>
            </a:pPr>
            <a:r>
              <a:rPr lang="it-IT" altLang="it-IT" sz="2000" b="1" i="1" dirty="0">
                <a:ea typeface="ＭＳ Ｐゴシック" panose="020B0600070205080204" pitchFamily="34" charset="-128"/>
              </a:rPr>
              <a:t>da una roba che, dopo aver fatto il suo principale effetto di addormentarmi per</a:t>
            </a:r>
          </a:p>
          <a:p>
            <a:pPr algn="just" eaLnBrk="1" hangingPunct="1">
              <a:spcBef>
                <a:spcPct val="0"/>
              </a:spcBef>
              <a:buClrTx/>
              <a:buSzTx/>
              <a:buFontTx/>
              <a:buNone/>
            </a:pPr>
            <a:r>
              <a:rPr lang="it-IT" altLang="it-IT" sz="2000" b="1" i="1" dirty="0">
                <a:ea typeface="ＭＳ Ｐゴシック" panose="020B0600070205080204" pitchFamily="34" charset="-128"/>
              </a:rPr>
              <a:t>qualche ora, mi faceva essere attento e presente per una giornata a tutto quello che</a:t>
            </a:r>
          </a:p>
          <a:p>
            <a:pPr algn="just" eaLnBrk="1" hangingPunct="1">
              <a:spcBef>
                <a:spcPct val="0"/>
              </a:spcBef>
              <a:buClrTx/>
              <a:buSzTx/>
              <a:buFontTx/>
              <a:buNone/>
            </a:pPr>
            <a:r>
              <a:rPr lang="it-IT" altLang="it-IT" sz="2000" b="1" i="1" dirty="0">
                <a:ea typeface="ＭＳ Ｐゴシック" panose="020B0600070205080204" pitchFamily="34" charset="-128"/>
              </a:rPr>
              <a:t>succedeva, ma mi impediva poi di ricordare quel che era successo. Fogli in mano,</a:t>
            </a:r>
          </a:p>
          <a:p>
            <a:pPr algn="just" eaLnBrk="1" hangingPunct="1">
              <a:spcBef>
                <a:spcPct val="0"/>
              </a:spcBef>
              <a:buClrTx/>
              <a:buSzTx/>
              <a:buFontTx/>
              <a:buNone/>
            </a:pPr>
            <a:r>
              <a:rPr lang="it-IT" altLang="it-IT" sz="2000" b="1" i="1" dirty="0">
                <a:ea typeface="ＭＳ Ｐゴシック" panose="020B0600070205080204" pitchFamily="34" charset="-128"/>
              </a:rPr>
              <a:t>una cartolina di plastica con tutti i miei dati da presentare ad ogni fermata per far</a:t>
            </a:r>
          </a:p>
          <a:p>
            <a:pPr algn="just" eaLnBrk="1" hangingPunct="1">
              <a:spcBef>
                <a:spcPct val="0"/>
              </a:spcBef>
              <a:buClrTx/>
              <a:buSzTx/>
              <a:buFontTx/>
              <a:buNone/>
            </a:pPr>
            <a:r>
              <a:rPr lang="it-IT" altLang="it-IT" sz="2000" b="1" i="1" dirty="0">
                <a:ea typeface="ＭＳ Ｐゴシック" panose="020B0600070205080204" pitchFamily="34" charset="-128"/>
              </a:rPr>
              <a:t>stampigliare, sulla base di quella, altri fogli; boccali di liquidi colorati da ingerire,</a:t>
            </a:r>
          </a:p>
          <a:p>
            <a:pPr algn="just" eaLnBrk="1" hangingPunct="1">
              <a:spcBef>
                <a:spcPct val="0"/>
              </a:spcBef>
              <a:buClrTx/>
              <a:buSzTx/>
              <a:buFontTx/>
              <a:buNone/>
            </a:pPr>
            <a:r>
              <a:rPr lang="it-IT" altLang="it-IT" sz="2000" b="1" i="1" dirty="0">
                <a:ea typeface="ＭＳ Ｐゴシック" panose="020B0600070205080204" pitchFamily="34" charset="-128"/>
              </a:rPr>
              <a:t>iniezioni che facevano venire grandi vampate di calore in bocca, tubi, fili, attese… </a:t>
            </a:r>
          </a:p>
          <a:p>
            <a:pPr algn="just" eaLnBrk="1" hangingPunct="1">
              <a:spcBef>
                <a:spcPct val="0"/>
              </a:spcBef>
              <a:buClrTx/>
              <a:buSzTx/>
              <a:buFontTx/>
              <a:buNone/>
            </a:pPr>
            <a:endParaRPr lang="it-IT" altLang="it-IT" sz="2000" b="1" i="1" dirty="0">
              <a:ea typeface="ＭＳ Ｐゴシック" panose="020B0600070205080204" pitchFamily="34" charset="-128"/>
            </a:endParaRPr>
          </a:p>
          <a:p>
            <a:pPr algn="just" eaLnBrk="1" hangingPunct="1">
              <a:spcBef>
                <a:spcPct val="0"/>
              </a:spcBef>
              <a:buClrTx/>
              <a:buSzTx/>
              <a:buFontTx/>
              <a:buNone/>
            </a:pPr>
            <a:r>
              <a:rPr lang="it-IT" altLang="it-IT" sz="2000" b="1" i="1" dirty="0">
                <a:ea typeface="ＭＳ Ｐゴシック" panose="020B0600070205080204" pitchFamily="34" charset="-128"/>
              </a:rPr>
              <a:t>A ogni stazione si esaminava un pezzo del mio corpo: il fegato, i reni, lo stomaco,</a:t>
            </a:r>
          </a:p>
          <a:p>
            <a:pPr algn="just" eaLnBrk="1" hangingPunct="1">
              <a:spcBef>
                <a:spcPct val="0"/>
              </a:spcBef>
              <a:buClrTx/>
              <a:buSzTx/>
              <a:buFontTx/>
              <a:buNone/>
            </a:pPr>
            <a:r>
              <a:rPr lang="it-IT" altLang="it-IT" sz="2000" b="1" i="1" dirty="0">
                <a:ea typeface="ＭＳ Ｐゴシック" panose="020B0600070205080204" pitchFamily="34" charset="-128"/>
              </a:rPr>
              <a:t>i polmoni, il cuore. Ma l’esperto di turno non veniva a toccarmi, ad auscultarmi…</a:t>
            </a:r>
          </a:p>
          <a:p>
            <a:pPr algn="just" eaLnBrk="1" hangingPunct="1">
              <a:spcBef>
                <a:spcPct val="0"/>
              </a:spcBef>
              <a:buClrTx/>
              <a:buSzTx/>
              <a:buFontTx/>
              <a:buNone/>
            </a:pPr>
            <a:r>
              <a:rPr lang="it-IT" altLang="it-IT" sz="2000" b="1" i="1" dirty="0">
                <a:ea typeface="ＭＳ Ｐゴシック" panose="020B0600070205080204" pitchFamily="34" charset="-128"/>
              </a:rPr>
              <a:t>a chiedermi come mi sentivo. La sua attenzione era rivolta esclusivamente ai pezzi e</a:t>
            </a:r>
          </a:p>
          <a:p>
            <a:pPr algn="just" eaLnBrk="1" hangingPunct="1">
              <a:spcBef>
                <a:spcPct val="0"/>
              </a:spcBef>
              <a:buClrTx/>
              <a:buSzTx/>
              <a:buFontTx/>
              <a:buNone/>
            </a:pPr>
            <a:r>
              <a:rPr lang="it-IT" altLang="it-IT" sz="2000" b="1" i="1" dirty="0">
                <a:ea typeface="ＭＳ Ｐゴシック" panose="020B0600070205080204" pitchFamily="34" charset="-128"/>
              </a:rPr>
              <a:t>neppure ai pezzi in sé, ma alla loro rappresentazione, all’immagine che di quei vari</a:t>
            </a:r>
          </a:p>
          <a:p>
            <a:pPr algn="just" eaLnBrk="1" hangingPunct="1">
              <a:spcBef>
                <a:spcPct val="0"/>
              </a:spcBef>
              <a:buClrTx/>
              <a:buSzTx/>
              <a:buFontTx/>
              <a:buNone/>
            </a:pPr>
            <a:r>
              <a:rPr lang="it-IT" altLang="it-IT" sz="2000" b="1" i="1" dirty="0">
                <a:ea typeface="ＭＳ Ｐゴシック" panose="020B0600070205080204" pitchFamily="34" charset="-128"/>
              </a:rPr>
              <a:t>pezzi compariva sullo schermo del computer, e ancor più all’elaborazione dei dati</a:t>
            </a:r>
          </a:p>
          <a:p>
            <a:pPr algn="just" eaLnBrk="1" hangingPunct="1">
              <a:spcBef>
                <a:spcPct val="0"/>
              </a:spcBef>
              <a:buClrTx/>
              <a:buSzTx/>
              <a:buFontTx/>
              <a:buNone/>
            </a:pPr>
            <a:r>
              <a:rPr lang="it-IT" altLang="it-IT" sz="2000" b="1" i="1" dirty="0">
                <a:ea typeface="ＭＳ Ｐゴシック" panose="020B0600070205080204" pitchFamily="34" charset="-128"/>
              </a:rPr>
              <a:t>che una stampante gli forniva alla fine dell’esame. Ma io, io-tutto, io-anche-solo-</a:t>
            </a:r>
          </a:p>
          <a:p>
            <a:pPr algn="just" eaLnBrk="1" hangingPunct="1">
              <a:spcBef>
                <a:spcPct val="0"/>
              </a:spcBef>
              <a:buClrTx/>
              <a:buSzTx/>
              <a:buFontTx/>
              <a:buNone/>
            </a:pPr>
            <a:r>
              <a:rPr lang="it-IT" altLang="it-IT" sz="2000" b="1" i="1" dirty="0">
                <a:ea typeface="ＭＳ Ｐゴシック" panose="020B0600070205080204" pitchFamily="34" charset="-128"/>
              </a:rPr>
              <a:t>l’insieme-di-quei-vari-pezzi non c’ero mai. Non venivo neppure consultato...</a:t>
            </a:r>
          </a:p>
          <a:p>
            <a:pPr algn="just" eaLnBrk="1" hangingPunct="1">
              <a:spcBef>
                <a:spcPct val="0"/>
              </a:spcBef>
              <a:buClrTx/>
              <a:buSzTx/>
              <a:buFontTx/>
              <a:buNone/>
            </a:pPr>
            <a:endParaRPr lang="it-IT" altLang="it-IT" sz="2000" b="1" i="1" dirty="0">
              <a:ea typeface="ＭＳ Ｐゴシック" panose="020B0600070205080204" pitchFamily="34" charset="-128"/>
            </a:endParaRPr>
          </a:p>
          <a:p>
            <a:pPr algn="just" eaLnBrk="1" hangingPunct="1">
              <a:spcBef>
                <a:spcPct val="0"/>
              </a:spcBef>
              <a:buClrTx/>
              <a:buSzTx/>
              <a:buFontTx/>
              <a:buNone/>
            </a:pPr>
            <a:r>
              <a:rPr lang="it-IT" altLang="it-IT" sz="2000" b="1" i="1" dirty="0">
                <a:ea typeface="ＭＳ Ｐゴシック" panose="020B0600070205080204" pitchFamily="34" charset="-128"/>
              </a:rPr>
              <a:t>Indubbiamente c’era in questo approccio distaccato dal paziente e dalle sue reazioni</a:t>
            </a:r>
          </a:p>
          <a:p>
            <a:pPr algn="just" eaLnBrk="1" hangingPunct="1">
              <a:spcBef>
                <a:spcPct val="0"/>
              </a:spcBef>
              <a:buClrTx/>
              <a:buSzTx/>
              <a:buFontTx/>
              <a:buNone/>
            </a:pPr>
            <a:r>
              <a:rPr lang="it-IT" altLang="it-IT" sz="2000" b="1" i="1" dirty="0">
                <a:ea typeface="ＭＳ Ｐゴシック" panose="020B0600070205080204" pitchFamily="34" charset="-128"/>
              </a:rPr>
              <a:t>qualcosa di estremamente positivo e di efficiente, ma il fatto che io venissi sempre</a:t>
            </a:r>
          </a:p>
          <a:p>
            <a:pPr algn="just" eaLnBrk="1" hangingPunct="1">
              <a:spcBef>
                <a:spcPct val="0"/>
              </a:spcBef>
              <a:buClrTx/>
              <a:buSzTx/>
              <a:buFontTx/>
              <a:buNone/>
            </a:pPr>
            <a:r>
              <a:rPr lang="it-IT" altLang="it-IT" sz="2000" b="1" i="1" dirty="0">
                <a:ea typeface="ＭＳ Ｐゴシック" panose="020B0600070205080204" pitchFamily="34" charset="-128"/>
              </a:rPr>
              <a:t>più trattato come un insieme di pezzi, e mai come un’unità, mi lasciava sottilmente</a:t>
            </a:r>
          </a:p>
          <a:p>
            <a:pPr algn="just" eaLnBrk="1" hangingPunct="1">
              <a:spcBef>
                <a:spcPct val="0"/>
              </a:spcBef>
              <a:buClrTx/>
              <a:buSzTx/>
              <a:buFontTx/>
              <a:buNone/>
            </a:pPr>
            <a:r>
              <a:rPr lang="it-IT" altLang="it-IT" sz="2000" b="1" i="1" dirty="0">
                <a:ea typeface="ＭＳ Ｐゴシック" panose="020B0600070205080204" pitchFamily="34" charset="-128"/>
              </a:rPr>
              <a:t>insoddisfatto. Mi domandavo se la scienza alla quale mi ero affidato non fosse</a:t>
            </a:r>
          </a:p>
          <a:p>
            <a:pPr algn="just" eaLnBrk="1" hangingPunct="1">
              <a:spcBef>
                <a:spcPct val="0"/>
              </a:spcBef>
              <a:buClrTx/>
              <a:buSzTx/>
              <a:buFontTx/>
              <a:buNone/>
            </a:pPr>
            <a:r>
              <a:rPr lang="it-IT" altLang="it-IT" sz="2000" b="1" i="1" dirty="0">
                <a:ea typeface="ＭＳ Ｐゴシック" panose="020B0600070205080204" pitchFamily="34" charset="-128"/>
              </a:rPr>
              <a:t>in fondo cieca… irrimediabilmente limitata nella sua comprensione della realtà.</a:t>
            </a:r>
          </a:p>
          <a:p>
            <a:pPr algn="just" eaLnBrk="1" hangingPunct="1">
              <a:spcBef>
                <a:spcPct val="0"/>
              </a:spcBef>
              <a:buClrTx/>
              <a:buSzTx/>
              <a:buFontTx/>
              <a:buNone/>
            </a:pPr>
            <a:r>
              <a:rPr lang="it-IT" altLang="it-IT" sz="2000" b="1" i="1" dirty="0">
                <a:ea typeface="ＭＳ Ｐゴシック" panose="020B0600070205080204" pitchFamily="34" charset="-128"/>
              </a:rPr>
              <a:t>			T. Terzani, </a:t>
            </a:r>
            <a:r>
              <a:rPr lang="it-IT" altLang="it-IT" sz="2000" b="1" i="1" dirty="0"/>
              <a:t>Un altro giro di giostra, Longanesi, 2006.</a:t>
            </a:r>
            <a:r>
              <a:rPr lang="it-IT" altLang="it-IT" sz="2000" dirty="0"/>
              <a:t> </a:t>
            </a:r>
          </a:p>
        </p:txBody>
      </p:sp>
      <p:sp>
        <p:nvSpPr>
          <p:cNvPr id="2" name="Rettangolo 1"/>
          <p:cNvSpPr/>
          <p:nvPr/>
        </p:nvSpPr>
        <p:spPr>
          <a:xfrm>
            <a:off x="9120290" y="6416610"/>
            <a:ext cx="2736647" cy="369332"/>
          </a:xfrm>
          <a:prstGeom prst="rect">
            <a:avLst/>
          </a:prstGeom>
        </p:spPr>
        <p:txBody>
          <a:bodyPr wrap="none">
            <a:spAutoFit/>
          </a:bodyPr>
          <a:lstStyle/>
          <a:p>
            <a:r>
              <a:rPr lang="it-IT" i="1" dirty="0">
                <a:solidFill>
                  <a:srgbClr val="FF0000"/>
                </a:solidFill>
                <a:latin typeface="Arial" panose="020B0604020202020204" pitchFamily="34" charset="0"/>
                <a:cs typeface="Arial" panose="020B0604020202020204" pitchFamily="34" charset="0"/>
              </a:rPr>
              <a:t>Slide di approfondimento</a:t>
            </a:r>
          </a:p>
        </p:txBody>
      </p:sp>
    </p:spTree>
    <p:extLst>
      <p:ext uri="{BB962C8B-B14F-4D97-AF65-F5344CB8AC3E}">
        <p14:creationId xmlns:p14="http://schemas.microsoft.com/office/powerpoint/2010/main" val="108556705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232011" y="313949"/>
            <a:ext cx="11286699" cy="1129733"/>
          </a:xfrm>
          <a:prstGeom prst="rect">
            <a:avLst/>
          </a:prstGeom>
        </p:spPr>
        <p:txBody>
          <a:bodyPr wrap="square">
            <a:spAutoFit/>
          </a:bodyPr>
          <a:lstStyle/>
          <a:p>
            <a:pPr>
              <a:lnSpc>
                <a:spcPct val="107000"/>
              </a:lnSpc>
              <a:spcAft>
                <a:spcPts val="0"/>
              </a:spcAft>
            </a:pPr>
            <a:r>
              <a:rPr lang="it-IT" sz="2100" b="1" dirty="0" smtClean="0">
                <a:solidFill>
                  <a:schemeClr val="accent2"/>
                </a:solidFill>
                <a:latin typeface="Arial" panose="020B0604020202020204" pitchFamily="34" charset="0"/>
                <a:ea typeface="Calibri" panose="020F0502020204030204" pitchFamily="34" charset="0"/>
                <a:cs typeface="Arial" panose="020B0604020202020204" pitchFamily="34" charset="0"/>
              </a:rPr>
              <a:t>Appare chiaro quanto diventi emergenziale compensare</a:t>
            </a:r>
          </a:p>
          <a:p>
            <a:pPr>
              <a:lnSpc>
                <a:spcPct val="107000"/>
              </a:lnSpc>
              <a:spcAft>
                <a:spcPts val="0"/>
              </a:spcAft>
            </a:pPr>
            <a:r>
              <a:rPr lang="it-IT" sz="2100" b="1" dirty="0" smtClean="0">
                <a:solidFill>
                  <a:schemeClr val="accent2"/>
                </a:solidFill>
                <a:latin typeface="Arial" panose="020B0604020202020204" pitchFamily="34" charset="0"/>
                <a:ea typeface="Calibri" panose="020F0502020204030204" pitchFamily="34" charset="0"/>
                <a:cs typeface="Arial" panose="020B0604020202020204" pitchFamily="34" charset="0"/>
              </a:rPr>
              <a:t>la dicotomia che la malattia accende tra il soggetto e il mondo </a:t>
            </a:r>
            <a:r>
              <a:rPr lang="it-IT" sz="1900" dirty="0" smtClean="0">
                <a:solidFill>
                  <a:schemeClr val="accent2"/>
                </a:solidFill>
                <a:latin typeface="Arial" panose="020B0604020202020204" pitchFamily="34" charset="0"/>
                <a:ea typeface="Calibri" panose="020F0502020204030204" pitchFamily="34" charset="0"/>
                <a:cs typeface="Arial" panose="020B0604020202020204" pitchFamily="34" charset="0"/>
              </a:rPr>
              <a:t>(</a:t>
            </a:r>
            <a:r>
              <a:rPr lang="it-IT" sz="1900" dirty="0" err="1" smtClean="0">
                <a:solidFill>
                  <a:schemeClr val="accent2"/>
                </a:solidFill>
                <a:latin typeface="Arial" panose="020B0604020202020204" pitchFamily="34" charset="0"/>
                <a:ea typeface="Calibri" panose="020F0502020204030204" pitchFamily="34" charset="0"/>
                <a:cs typeface="Arial" panose="020B0604020202020204" pitchFamily="34" charset="0"/>
              </a:rPr>
              <a:t>Galimberti</a:t>
            </a:r>
            <a:r>
              <a:rPr lang="it-IT" sz="1900" dirty="0" smtClean="0">
                <a:solidFill>
                  <a:schemeClr val="accent2"/>
                </a:solidFill>
                <a:latin typeface="Arial" panose="020B0604020202020204" pitchFamily="34" charset="0"/>
                <a:ea typeface="Calibri" panose="020F0502020204030204" pitchFamily="34" charset="0"/>
                <a:cs typeface="Arial" panose="020B0604020202020204" pitchFamily="34" charset="0"/>
              </a:rPr>
              <a:t>),</a:t>
            </a:r>
          </a:p>
          <a:p>
            <a:pPr>
              <a:lnSpc>
                <a:spcPct val="107000"/>
              </a:lnSpc>
              <a:spcAft>
                <a:spcPts val="0"/>
              </a:spcAft>
            </a:pPr>
            <a:endParaRPr lang="it-IT" sz="2100" dirty="0">
              <a:solidFill>
                <a:schemeClr val="accent2"/>
              </a:solidFill>
              <a:latin typeface="Arial" panose="020B0604020202020204" pitchFamily="34" charset="0"/>
              <a:ea typeface="Calibri" panose="020F0502020204030204" pitchFamily="34" charset="0"/>
              <a:cs typeface="Arial" panose="020B0604020202020204" pitchFamily="34" charset="0"/>
            </a:endParaRPr>
          </a:p>
        </p:txBody>
      </p:sp>
      <p:pic>
        <p:nvPicPr>
          <p:cNvPr id="7170" name="Picture 2" descr="Quando incontri per strada una persona sola non aspettarti un abbraccio… -  Facciabuco.co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59759" y="2551681"/>
            <a:ext cx="4572000" cy="3038476"/>
          </a:xfrm>
          <a:prstGeom prst="rect">
            <a:avLst/>
          </a:prstGeom>
          <a:noFill/>
          <a:extLst>
            <a:ext uri="{909E8E84-426E-40DD-AFC4-6F175D3DCCD1}">
              <a14:hiddenFill xmlns:a14="http://schemas.microsoft.com/office/drawing/2010/main">
                <a:solidFill>
                  <a:srgbClr val="FFFFFF"/>
                </a:solidFill>
              </a14:hiddenFill>
            </a:ext>
          </a:extLst>
        </p:spPr>
      </p:pic>
      <p:sp>
        <p:nvSpPr>
          <p:cNvPr id="2" name="Rettangolo 1"/>
          <p:cNvSpPr/>
          <p:nvPr/>
        </p:nvSpPr>
        <p:spPr>
          <a:xfrm>
            <a:off x="232011" y="1853675"/>
            <a:ext cx="6096000" cy="4044184"/>
          </a:xfrm>
          <a:prstGeom prst="rect">
            <a:avLst/>
          </a:prstGeom>
        </p:spPr>
        <p:txBody>
          <a:bodyPr>
            <a:spAutoFit/>
          </a:bodyPr>
          <a:lstStyle/>
          <a:p>
            <a:pPr>
              <a:lnSpc>
                <a:spcPct val="107000"/>
              </a:lnSpc>
              <a:spcAft>
                <a:spcPts val="0"/>
              </a:spcAft>
            </a:pPr>
            <a:r>
              <a:rPr lang="it-IT" sz="2000" dirty="0">
                <a:latin typeface="Arial" panose="020B0604020202020204" pitchFamily="34" charset="0"/>
                <a:ea typeface="Calibri" panose="020F0502020204030204" pitchFamily="34" charset="0"/>
                <a:cs typeface="Arial" panose="020B0604020202020204" pitchFamily="34" charset="0"/>
              </a:rPr>
              <a:t>al fine di </a:t>
            </a:r>
            <a:r>
              <a:rPr lang="it-IT" sz="2000" dirty="0">
                <a:solidFill>
                  <a:srgbClr val="FFC000"/>
                </a:solidFill>
                <a:latin typeface="Arial" panose="020B0604020202020204" pitchFamily="34" charset="0"/>
                <a:ea typeface="Calibri" panose="020F0502020204030204" pitchFamily="34" charset="0"/>
                <a:cs typeface="Arial" panose="020B0604020202020204" pitchFamily="34" charset="0"/>
              </a:rPr>
              <a:t>ristabilire equilibri interrotti</a:t>
            </a:r>
            <a:r>
              <a:rPr lang="it-IT" sz="2000" dirty="0">
                <a:latin typeface="Arial" panose="020B0604020202020204" pitchFamily="34" charset="0"/>
                <a:ea typeface="Calibri" panose="020F0502020204030204" pitchFamily="34" charset="0"/>
                <a:cs typeface="Arial" panose="020B0604020202020204" pitchFamily="34" charset="0"/>
              </a:rPr>
              <a:t>, intraprendere nuovi e possibili dialoghi, </a:t>
            </a:r>
            <a:r>
              <a:rPr lang="it-IT" sz="2000" dirty="0">
                <a:solidFill>
                  <a:srgbClr val="FFC000"/>
                </a:solidFill>
                <a:latin typeface="Arial" panose="020B0604020202020204" pitchFamily="34" charset="0"/>
                <a:ea typeface="Calibri" panose="020F0502020204030204" pitchFamily="34" charset="0"/>
                <a:cs typeface="Arial" panose="020B0604020202020204" pitchFamily="34" charset="0"/>
              </a:rPr>
              <a:t>sancire alleanze</a:t>
            </a:r>
          </a:p>
          <a:p>
            <a:pPr>
              <a:lnSpc>
                <a:spcPct val="107000"/>
              </a:lnSpc>
              <a:spcAft>
                <a:spcPts val="0"/>
              </a:spcAft>
            </a:pPr>
            <a:endParaRPr lang="it-IT" sz="2000" dirty="0">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0"/>
              </a:spcAft>
            </a:pPr>
            <a:r>
              <a:rPr lang="it-IT" sz="2000" dirty="0">
                <a:latin typeface="Arial" panose="020B0604020202020204" pitchFamily="34" charset="0"/>
                <a:ea typeface="Calibri" panose="020F0502020204030204" pitchFamily="34" charset="0"/>
                <a:cs typeface="Arial" panose="020B0604020202020204" pitchFamily="34" charset="0"/>
              </a:rPr>
              <a:t>tali da </a:t>
            </a:r>
            <a:r>
              <a:rPr lang="it-IT" sz="2000" dirty="0" smtClean="0">
                <a:latin typeface="Arial" panose="020B0604020202020204" pitchFamily="34" charset="0"/>
                <a:ea typeface="Calibri" panose="020F0502020204030204" pitchFamily="34" charset="0"/>
                <a:cs typeface="Arial" panose="020B0604020202020204" pitchFamily="34" charset="0"/>
              </a:rPr>
              <a:t>consentire al paziente di </a:t>
            </a:r>
            <a:r>
              <a:rPr lang="it-IT" sz="2000" dirty="0" smtClean="0">
                <a:solidFill>
                  <a:srgbClr val="FFC000"/>
                </a:solidFill>
                <a:latin typeface="Arial" panose="020B0604020202020204" pitchFamily="34" charset="0"/>
                <a:ea typeface="Calibri" panose="020F0502020204030204" pitchFamily="34" charset="0"/>
                <a:cs typeface="Arial" panose="020B0604020202020204" pitchFamily="34" charset="0"/>
              </a:rPr>
              <a:t>accogliere </a:t>
            </a:r>
            <a:r>
              <a:rPr lang="it-IT" sz="2000" dirty="0">
                <a:solidFill>
                  <a:srgbClr val="FFC000"/>
                </a:solidFill>
                <a:latin typeface="Arial" panose="020B0604020202020204" pitchFamily="34" charset="0"/>
                <a:ea typeface="Calibri" panose="020F0502020204030204" pitchFamily="34" charset="0"/>
                <a:cs typeface="Arial" panose="020B0604020202020204" pitchFamily="34" charset="0"/>
              </a:rPr>
              <a:t>“quel corpo malato” come “il proprio corpo da curare”</a:t>
            </a:r>
          </a:p>
          <a:p>
            <a:pPr>
              <a:lnSpc>
                <a:spcPct val="107000"/>
              </a:lnSpc>
              <a:spcAft>
                <a:spcPts val="0"/>
              </a:spcAft>
            </a:pPr>
            <a:endParaRPr lang="it-IT" sz="2000" dirty="0">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0"/>
              </a:spcAft>
            </a:pPr>
            <a:r>
              <a:rPr lang="it-IT" sz="2000" dirty="0" smtClean="0">
                <a:latin typeface="Arial" panose="020B0604020202020204" pitchFamily="34" charset="0"/>
                <a:ea typeface="Calibri" panose="020F0502020204030204" pitchFamily="34" charset="0"/>
                <a:cs typeface="Arial" panose="020B0604020202020204" pitchFamily="34" charset="0"/>
              </a:rPr>
              <a:t>ricollocandolo </a:t>
            </a:r>
            <a:r>
              <a:rPr lang="it-IT" sz="2000" dirty="0">
                <a:solidFill>
                  <a:srgbClr val="FFC000"/>
                </a:solidFill>
                <a:latin typeface="Arial" panose="020B0604020202020204" pitchFamily="34" charset="0"/>
                <a:ea typeface="Calibri" panose="020F0502020204030204" pitchFamily="34" charset="0"/>
                <a:cs typeface="Arial" panose="020B0604020202020204" pitchFamily="34" charset="0"/>
              </a:rPr>
              <a:t>all’interno di un </a:t>
            </a:r>
            <a:r>
              <a:rPr lang="it-IT" sz="2000" dirty="0" smtClean="0">
                <a:solidFill>
                  <a:srgbClr val="FFC000"/>
                </a:solidFill>
                <a:latin typeface="Arial" panose="020B0604020202020204" pitchFamily="34" charset="0"/>
                <a:ea typeface="Calibri" panose="020F0502020204030204" pitchFamily="34" charset="0"/>
                <a:cs typeface="Arial" panose="020B0604020202020204" pitchFamily="34" charset="0"/>
              </a:rPr>
              <a:t>universo</a:t>
            </a:r>
          </a:p>
          <a:p>
            <a:pPr>
              <a:lnSpc>
                <a:spcPct val="107000"/>
              </a:lnSpc>
              <a:spcAft>
                <a:spcPts val="0"/>
              </a:spcAft>
            </a:pPr>
            <a:r>
              <a:rPr lang="it-IT" sz="2000" dirty="0" smtClean="0">
                <a:solidFill>
                  <a:srgbClr val="FFC000"/>
                </a:solidFill>
                <a:latin typeface="Arial" panose="020B0604020202020204" pitchFamily="34" charset="0"/>
                <a:ea typeface="Calibri" panose="020F0502020204030204" pitchFamily="34" charset="0"/>
                <a:cs typeface="Arial" panose="020B0604020202020204" pitchFamily="34" charset="0"/>
              </a:rPr>
              <a:t>di </a:t>
            </a:r>
            <a:r>
              <a:rPr lang="it-IT" sz="2000" dirty="0">
                <a:solidFill>
                  <a:srgbClr val="FFC000"/>
                </a:solidFill>
                <a:latin typeface="Arial" panose="020B0604020202020204" pitchFamily="34" charset="0"/>
                <a:ea typeface="Calibri" panose="020F0502020204030204" pitchFamily="34" charset="0"/>
                <a:cs typeface="Arial" panose="020B0604020202020204" pitchFamily="34" charset="0"/>
              </a:rPr>
              <a:t>relazioni umane e di </a:t>
            </a:r>
            <a:r>
              <a:rPr lang="it-IT" sz="2000" dirty="0" smtClean="0">
                <a:solidFill>
                  <a:srgbClr val="FFC000"/>
                </a:solidFill>
                <a:latin typeface="Arial" panose="020B0604020202020204" pitchFamily="34" charset="0"/>
                <a:ea typeface="Calibri" panose="020F0502020204030204" pitchFamily="34" charset="0"/>
                <a:cs typeface="Arial" panose="020B0604020202020204" pitchFamily="34" charset="0"/>
              </a:rPr>
              <a:t>cura</a:t>
            </a:r>
          </a:p>
          <a:p>
            <a:pPr>
              <a:lnSpc>
                <a:spcPct val="107000"/>
              </a:lnSpc>
              <a:spcAft>
                <a:spcPts val="0"/>
              </a:spcAft>
            </a:pPr>
            <a:endParaRPr lang="it-IT" sz="2000" dirty="0">
              <a:solidFill>
                <a:srgbClr val="FFC000"/>
              </a:solidFill>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0"/>
              </a:spcAft>
            </a:pPr>
            <a:r>
              <a:rPr lang="it-IT" sz="2000" dirty="0" smtClean="0">
                <a:latin typeface="Arial" panose="020B0604020202020204" pitchFamily="34" charset="0"/>
                <a:ea typeface="Calibri" panose="020F0502020204030204" pitchFamily="34" charset="0"/>
                <a:cs typeface="Arial" panose="020B0604020202020204" pitchFamily="34" charset="0"/>
              </a:rPr>
              <a:t>rispetto </a:t>
            </a:r>
            <a:r>
              <a:rPr lang="it-IT" sz="2000" dirty="0">
                <a:latin typeface="Arial" panose="020B0604020202020204" pitchFamily="34" charset="0"/>
                <a:ea typeface="Calibri" panose="020F0502020204030204" pitchFamily="34" charset="0"/>
                <a:cs typeface="Arial" panose="020B0604020202020204" pitchFamily="34" charset="0"/>
              </a:rPr>
              <a:t>al quale lo stesso sapere </a:t>
            </a:r>
            <a:r>
              <a:rPr lang="it-IT" sz="2000" dirty="0" smtClean="0">
                <a:latin typeface="Arial" panose="020B0604020202020204" pitchFamily="34" charset="0"/>
                <a:ea typeface="Calibri" panose="020F0502020204030204" pitchFamily="34" charset="0"/>
                <a:cs typeface="Arial" panose="020B0604020202020204" pitchFamily="34" charset="0"/>
              </a:rPr>
              <a:t>medico,</a:t>
            </a:r>
          </a:p>
          <a:p>
            <a:pPr>
              <a:lnSpc>
                <a:spcPct val="107000"/>
              </a:lnSpc>
              <a:spcAft>
                <a:spcPts val="0"/>
              </a:spcAft>
            </a:pPr>
            <a:r>
              <a:rPr lang="it-IT" sz="2000" dirty="0" smtClean="0">
                <a:latin typeface="Arial" panose="020B0604020202020204" pitchFamily="34" charset="0"/>
                <a:ea typeface="Calibri" panose="020F0502020204030204" pitchFamily="34" charset="0"/>
                <a:cs typeface="Arial" panose="020B0604020202020204" pitchFamily="34" charset="0"/>
              </a:rPr>
              <a:t>sovente, lo </a:t>
            </a:r>
            <a:r>
              <a:rPr lang="it-IT" sz="2000" dirty="0">
                <a:latin typeface="Arial" panose="020B0604020202020204" pitchFamily="34" charset="0"/>
                <a:ea typeface="Calibri" panose="020F0502020204030204" pitchFamily="34" charset="0"/>
                <a:cs typeface="Arial" panose="020B0604020202020204" pitchFamily="34" charset="0"/>
              </a:rPr>
              <a:t>pone al margine e lo esautora.</a:t>
            </a:r>
          </a:p>
          <a:p>
            <a:pPr>
              <a:lnSpc>
                <a:spcPct val="107000"/>
              </a:lnSpc>
              <a:spcAft>
                <a:spcPts val="0"/>
              </a:spcAft>
            </a:pPr>
            <a:endParaRPr lang="it-IT" sz="2000" dirty="0">
              <a:latin typeface="Arial" panose="020B0604020202020204" pitchFamily="34" charset="0"/>
              <a:ea typeface="Calibri" panose="020F0502020204030204" pitchFamily="34" charset="0"/>
              <a:cs typeface="Arial" panose="020B0604020202020204" pitchFamily="34" charset="0"/>
            </a:endParaRPr>
          </a:p>
        </p:txBody>
      </p:sp>
      <p:sp>
        <p:nvSpPr>
          <p:cNvPr id="3" name="Rettangolo 2"/>
          <p:cNvSpPr/>
          <p:nvPr/>
        </p:nvSpPr>
        <p:spPr>
          <a:xfrm>
            <a:off x="9070755" y="6295201"/>
            <a:ext cx="1539973" cy="454612"/>
          </a:xfrm>
          <a:prstGeom prst="rect">
            <a:avLst/>
          </a:prstGeom>
        </p:spPr>
        <p:txBody>
          <a:bodyPr wrap="none">
            <a:spAutoFit/>
          </a:bodyPr>
          <a:lstStyle/>
          <a:p>
            <a:pPr>
              <a:lnSpc>
                <a:spcPct val="107000"/>
              </a:lnSpc>
              <a:spcAft>
                <a:spcPts val="0"/>
              </a:spcAft>
            </a:pPr>
            <a:r>
              <a:rPr lang="it-IT" sz="2200" dirty="0">
                <a:latin typeface="Arial" panose="020B0604020202020204" pitchFamily="34" charset="0"/>
                <a:ea typeface="Calibri" panose="020F0502020204030204" pitchFamily="34" charset="0"/>
                <a:cs typeface="Arial" panose="020B0604020202020204" pitchFamily="34" charset="0"/>
              </a:rPr>
              <a:t>Tuttavia….</a:t>
            </a:r>
          </a:p>
        </p:txBody>
      </p:sp>
    </p:spTree>
    <p:extLst>
      <p:ext uri="{BB962C8B-B14F-4D97-AF65-F5344CB8AC3E}">
        <p14:creationId xmlns:p14="http://schemas.microsoft.com/office/powerpoint/2010/main" val="405958994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3">
            <a:extLst>
              <a:ext uri="{28A0092B-C50C-407E-A947-70E740481C1C}">
                <a14:useLocalDpi xmlns:a14="http://schemas.microsoft.com/office/drawing/2010/main" val="0"/>
              </a:ext>
            </a:extLst>
          </a:blip>
          <a:srcRect l="16662" r="15278" b="13293"/>
          <a:stretch/>
        </p:blipFill>
        <p:spPr>
          <a:xfrm>
            <a:off x="5010919" y="1865295"/>
            <a:ext cx="5110013" cy="4212000"/>
          </a:xfrm>
          <a:prstGeom prst="rect">
            <a:avLst/>
          </a:prstGeom>
        </p:spPr>
      </p:pic>
      <p:sp>
        <p:nvSpPr>
          <p:cNvPr id="3" name="Rettangolo 2"/>
          <p:cNvSpPr/>
          <p:nvPr/>
        </p:nvSpPr>
        <p:spPr>
          <a:xfrm>
            <a:off x="204721" y="191068"/>
            <a:ext cx="7180834" cy="1015663"/>
          </a:xfrm>
          <a:prstGeom prst="rect">
            <a:avLst/>
          </a:prstGeom>
        </p:spPr>
        <p:txBody>
          <a:bodyPr wrap="square">
            <a:spAutoFit/>
          </a:bodyPr>
          <a:lstStyle/>
          <a:p>
            <a:r>
              <a:rPr lang="it-IT" sz="2000" dirty="0">
                <a:latin typeface="Arial" panose="020B0604020202020204" pitchFamily="34" charset="0"/>
                <a:ea typeface="Calibri" panose="020F0502020204030204" pitchFamily="34" charset="0"/>
                <a:cs typeface="Arial" panose="020B0604020202020204" pitchFamily="34" charset="0"/>
              </a:rPr>
              <a:t>Tale processo,</a:t>
            </a:r>
          </a:p>
          <a:p>
            <a:endParaRPr lang="it-IT" sz="2000" dirty="0" smtClean="0">
              <a:latin typeface="Arial" panose="020B0604020202020204" pitchFamily="34" charset="0"/>
              <a:ea typeface="Calibri" panose="020F0502020204030204" pitchFamily="34" charset="0"/>
              <a:cs typeface="Arial" panose="020B0604020202020204" pitchFamily="34" charset="0"/>
            </a:endParaRPr>
          </a:p>
          <a:p>
            <a:r>
              <a:rPr lang="it-IT" sz="2000" dirty="0" smtClean="0">
                <a:latin typeface="Arial" panose="020B0604020202020204" pitchFamily="34" charset="0"/>
                <a:ea typeface="Calibri" panose="020F0502020204030204" pitchFamily="34" charset="0"/>
                <a:cs typeface="Arial" panose="020B0604020202020204" pitchFamily="34" charset="0"/>
              </a:rPr>
              <a:t>     non </a:t>
            </a:r>
            <a:r>
              <a:rPr lang="it-IT" sz="2000" dirty="0">
                <a:latin typeface="Arial" panose="020B0604020202020204" pitchFamily="34" charset="0"/>
                <a:ea typeface="Calibri" panose="020F0502020204030204" pitchFamily="34" charset="0"/>
                <a:cs typeface="Arial" panose="020B0604020202020204" pitchFamily="34" charset="0"/>
              </a:rPr>
              <a:t>si compie in modo né rapido né agevole</a:t>
            </a:r>
            <a:r>
              <a:rPr lang="it-IT" sz="2000" dirty="0" smtClean="0">
                <a:latin typeface="Arial" panose="020B0604020202020204" pitchFamily="34" charset="0"/>
                <a:ea typeface="Calibri" panose="020F0502020204030204" pitchFamily="34" charset="0"/>
                <a:cs typeface="Arial" panose="020B0604020202020204" pitchFamily="34" charset="0"/>
              </a:rPr>
              <a:t>. </a:t>
            </a:r>
            <a:endParaRPr lang="it-IT" sz="2000" dirty="0">
              <a:latin typeface="Arial" panose="020B0604020202020204" pitchFamily="34" charset="0"/>
              <a:ea typeface="Calibri" panose="020F0502020204030204" pitchFamily="34" charset="0"/>
              <a:cs typeface="Arial" panose="020B0604020202020204" pitchFamily="34" charset="0"/>
            </a:endParaRPr>
          </a:p>
        </p:txBody>
      </p:sp>
      <p:sp>
        <p:nvSpPr>
          <p:cNvPr id="5" name="Rettangolo 4"/>
          <p:cNvSpPr/>
          <p:nvPr/>
        </p:nvSpPr>
        <p:spPr>
          <a:xfrm>
            <a:off x="335797" y="1693749"/>
            <a:ext cx="4675122" cy="4555093"/>
          </a:xfrm>
          <a:prstGeom prst="rect">
            <a:avLst/>
          </a:prstGeom>
        </p:spPr>
        <p:txBody>
          <a:bodyPr wrap="square">
            <a:spAutoFit/>
          </a:bodyPr>
          <a:lstStyle/>
          <a:p>
            <a:r>
              <a:rPr lang="it-IT" dirty="0">
                <a:solidFill>
                  <a:srgbClr val="FFC000"/>
                </a:solidFill>
                <a:latin typeface="Arial" panose="020B0604020202020204" pitchFamily="34" charset="0"/>
                <a:ea typeface="Calibri" panose="020F0502020204030204" pitchFamily="34" charset="0"/>
                <a:cs typeface="Arial" panose="020B0604020202020204" pitchFamily="34" charset="0"/>
              </a:rPr>
              <a:t>Di fronte alla malattia</a:t>
            </a:r>
          </a:p>
          <a:p>
            <a:endParaRPr lang="it-IT" dirty="0">
              <a:latin typeface="Arial" panose="020B0604020202020204" pitchFamily="34" charset="0"/>
              <a:ea typeface="Calibri" panose="020F0502020204030204" pitchFamily="34" charset="0"/>
              <a:cs typeface="Arial" panose="020B0604020202020204" pitchFamily="34" charset="0"/>
            </a:endParaRPr>
          </a:p>
          <a:p>
            <a:r>
              <a:rPr lang="it-IT" dirty="0">
                <a:solidFill>
                  <a:srgbClr val="FFC000"/>
                </a:solidFill>
                <a:latin typeface="Arial" panose="020B0604020202020204" pitchFamily="34" charset="0"/>
                <a:ea typeface="Calibri" panose="020F0502020204030204" pitchFamily="34" charset="0"/>
                <a:cs typeface="Arial" panose="020B0604020202020204" pitchFamily="34" charset="0"/>
              </a:rPr>
              <a:t>la risposta </a:t>
            </a:r>
            <a:r>
              <a:rPr lang="it-IT" dirty="0">
                <a:latin typeface="Arial" panose="020B0604020202020204" pitchFamily="34" charset="0"/>
                <a:ea typeface="Calibri" panose="020F0502020204030204" pitchFamily="34" charset="0"/>
                <a:cs typeface="Arial" panose="020B0604020202020204" pitchFamily="34" charset="0"/>
              </a:rPr>
              <a:t>più immediata del </a:t>
            </a:r>
            <a:r>
              <a:rPr lang="it-IT" dirty="0" smtClean="0">
                <a:latin typeface="Arial" panose="020B0604020202020204" pitchFamily="34" charset="0"/>
                <a:ea typeface="Calibri" panose="020F0502020204030204" pitchFamily="34" charset="0"/>
                <a:cs typeface="Arial" panose="020B0604020202020204" pitchFamily="34" charset="0"/>
              </a:rPr>
              <a:t>paziente</a:t>
            </a:r>
          </a:p>
          <a:p>
            <a:endParaRPr lang="it-IT" dirty="0">
              <a:latin typeface="Arial" panose="020B0604020202020204" pitchFamily="34" charset="0"/>
              <a:ea typeface="Calibri" panose="020F0502020204030204" pitchFamily="34" charset="0"/>
              <a:cs typeface="Arial" panose="020B0604020202020204" pitchFamily="34" charset="0"/>
            </a:endParaRPr>
          </a:p>
          <a:p>
            <a:r>
              <a:rPr lang="it-IT" dirty="0" smtClean="0">
                <a:latin typeface="Arial" panose="020B0604020202020204" pitchFamily="34" charset="0"/>
                <a:ea typeface="Calibri" panose="020F0502020204030204" pitchFamily="34" charset="0"/>
                <a:cs typeface="Arial" panose="020B0604020202020204" pitchFamily="34" charset="0"/>
              </a:rPr>
              <a:t>è </a:t>
            </a:r>
            <a:r>
              <a:rPr lang="it-IT" dirty="0">
                <a:latin typeface="Arial" panose="020B0604020202020204" pitchFamily="34" charset="0"/>
                <a:ea typeface="Calibri" panose="020F0502020204030204" pitchFamily="34" charset="0"/>
                <a:cs typeface="Arial" panose="020B0604020202020204" pitchFamily="34" charset="0"/>
              </a:rPr>
              <a:t>quella di </a:t>
            </a:r>
            <a:r>
              <a:rPr lang="it-IT" dirty="0">
                <a:solidFill>
                  <a:srgbClr val="FFC000"/>
                </a:solidFill>
                <a:latin typeface="Arial" panose="020B0604020202020204" pitchFamily="34" charset="0"/>
                <a:ea typeface="Calibri" panose="020F0502020204030204" pitchFamily="34" charset="0"/>
                <a:cs typeface="Arial" panose="020B0604020202020204" pitchFamily="34" charset="0"/>
              </a:rPr>
              <a:t>contrastare l’evento stressante</a:t>
            </a:r>
          </a:p>
          <a:p>
            <a:endParaRPr lang="it-IT" dirty="0">
              <a:latin typeface="Arial" panose="020B0604020202020204" pitchFamily="34" charset="0"/>
              <a:ea typeface="Calibri" panose="020F0502020204030204" pitchFamily="34" charset="0"/>
              <a:cs typeface="Arial" panose="020B0604020202020204" pitchFamily="34" charset="0"/>
            </a:endParaRPr>
          </a:p>
          <a:p>
            <a:r>
              <a:rPr lang="it-IT" dirty="0">
                <a:latin typeface="Arial" panose="020B0604020202020204" pitchFamily="34" charset="0"/>
                <a:ea typeface="Times New Roman" panose="02020603050405020304" pitchFamily="18" charset="0"/>
                <a:cs typeface="Arial" panose="020B0604020202020204" pitchFamily="34" charset="0"/>
              </a:rPr>
              <a:t>utilizzando uno o più</a:t>
            </a:r>
          </a:p>
          <a:p>
            <a:endParaRPr lang="it-IT" dirty="0">
              <a:latin typeface="Arial" panose="020B0604020202020204" pitchFamily="34" charset="0"/>
              <a:ea typeface="Times New Roman" panose="02020603050405020304" pitchFamily="18" charset="0"/>
              <a:cs typeface="Arial" panose="020B0604020202020204" pitchFamily="34" charset="0"/>
            </a:endParaRPr>
          </a:p>
          <a:p>
            <a:pPr algn="ctr"/>
            <a:r>
              <a:rPr lang="it-IT" b="1" dirty="0">
                <a:solidFill>
                  <a:srgbClr val="FF0000"/>
                </a:solidFill>
                <a:latin typeface="Arial" panose="020B0604020202020204" pitchFamily="34" charset="0"/>
                <a:ea typeface="Times New Roman" panose="02020603050405020304" pitchFamily="18" charset="0"/>
                <a:cs typeface="Arial" panose="020B0604020202020204" pitchFamily="34" charset="0"/>
              </a:rPr>
              <a:t>“meccanismi di difesa”</a:t>
            </a:r>
          </a:p>
          <a:p>
            <a:endParaRPr lang="it-IT" dirty="0">
              <a:solidFill>
                <a:srgbClr val="FF0000"/>
              </a:solidFill>
              <a:latin typeface="Arial" panose="020B0604020202020204" pitchFamily="34" charset="0"/>
              <a:ea typeface="Times New Roman" panose="02020603050405020304" pitchFamily="18" charset="0"/>
              <a:cs typeface="Arial" panose="020B0604020202020204" pitchFamily="34" charset="0"/>
            </a:endParaRPr>
          </a:p>
          <a:p>
            <a:r>
              <a:rPr lang="it-IT" dirty="0">
                <a:latin typeface="Arial" panose="020B0604020202020204" pitchFamily="34" charset="0"/>
                <a:ea typeface="Times New Roman" panose="02020603050405020304" pitchFamily="18" charset="0"/>
                <a:cs typeface="Arial" panose="020B0604020202020204" pitchFamily="34" charset="0"/>
              </a:rPr>
              <a:t>che, minimizzando, negando o </a:t>
            </a:r>
            <a:r>
              <a:rPr lang="it-IT" dirty="0" smtClean="0">
                <a:latin typeface="Arial" panose="020B0604020202020204" pitchFamily="34" charset="0"/>
                <a:ea typeface="Times New Roman" panose="02020603050405020304" pitchFamily="18" charset="0"/>
                <a:cs typeface="Arial" panose="020B0604020202020204" pitchFamily="34" charset="0"/>
              </a:rPr>
              <a:t>rimuovendo</a:t>
            </a:r>
          </a:p>
          <a:p>
            <a:r>
              <a:rPr lang="it-IT" dirty="0" smtClean="0">
                <a:latin typeface="Arial" panose="020B0604020202020204" pitchFamily="34" charset="0"/>
                <a:ea typeface="Times New Roman" panose="02020603050405020304" pitchFamily="18" charset="0"/>
                <a:cs typeface="Arial" panose="020B0604020202020204" pitchFamily="34" charset="0"/>
              </a:rPr>
              <a:t>la </a:t>
            </a:r>
            <a:r>
              <a:rPr lang="it-IT" dirty="0">
                <a:latin typeface="Arial" panose="020B0604020202020204" pitchFamily="34" charset="0"/>
                <a:ea typeface="Times New Roman" panose="02020603050405020304" pitchFamily="18" charset="0"/>
                <a:cs typeface="Arial" panose="020B0604020202020204" pitchFamily="34" charset="0"/>
              </a:rPr>
              <a:t>realtà</a:t>
            </a:r>
          </a:p>
          <a:p>
            <a:endParaRPr lang="it-IT" dirty="0">
              <a:latin typeface="Arial" panose="020B0604020202020204" pitchFamily="34" charset="0"/>
              <a:ea typeface="Times New Roman" panose="02020603050405020304" pitchFamily="18" charset="0"/>
              <a:cs typeface="Arial" panose="020B0604020202020204" pitchFamily="34" charset="0"/>
            </a:endParaRPr>
          </a:p>
          <a:p>
            <a:r>
              <a:rPr lang="it-IT" dirty="0">
                <a:solidFill>
                  <a:srgbClr val="FFC000"/>
                </a:solidFill>
                <a:latin typeface="Arial" panose="020B0604020202020204" pitchFamily="34" charset="0"/>
                <a:ea typeface="Times New Roman" panose="02020603050405020304" pitchFamily="18" charset="0"/>
                <a:cs typeface="Arial" panose="020B0604020202020204" pitchFamily="34" charset="0"/>
              </a:rPr>
              <a:t>rendono possibile tollerare la situazione </a:t>
            </a:r>
          </a:p>
          <a:p>
            <a:endParaRPr lang="it-IT" dirty="0">
              <a:latin typeface="Arial" panose="020B0604020202020204" pitchFamily="34" charset="0"/>
              <a:ea typeface="Times New Roman" panose="02020603050405020304" pitchFamily="18" charset="0"/>
              <a:cs typeface="Arial" panose="020B0604020202020204" pitchFamily="34" charset="0"/>
            </a:endParaRPr>
          </a:p>
          <a:p>
            <a:r>
              <a:rPr lang="it-IT" dirty="0">
                <a:latin typeface="Arial" panose="020B0604020202020204" pitchFamily="34" charset="0"/>
                <a:ea typeface="Times New Roman" panose="02020603050405020304" pitchFamily="18" charset="0"/>
                <a:cs typeface="Arial" panose="020B0604020202020204" pitchFamily="34" charset="0"/>
              </a:rPr>
              <a:t>che altrimenti rischierebbe di annientarlo</a:t>
            </a:r>
            <a:r>
              <a:rPr lang="it-IT" sz="2000" dirty="0">
                <a:latin typeface="Arial" panose="020B0604020202020204" pitchFamily="34" charset="0"/>
                <a:ea typeface="Times New Roman" panose="02020603050405020304" pitchFamily="18" charset="0"/>
                <a:cs typeface="Arial" panose="020B0604020202020204" pitchFamily="34" charset="0"/>
              </a:rPr>
              <a:t>.</a:t>
            </a:r>
          </a:p>
        </p:txBody>
      </p:sp>
    </p:spTree>
    <p:extLst>
      <p:ext uri="{BB962C8B-B14F-4D97-AF65-F5344CB8AC3E}">
        <p14:creationId xmlns:p14="http://schemas.microsoft.com/office/powerpoint/2010/main" val="19688858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rotWithShape="1">
          <a:blip r:embed="rId2">
            <a:extLst>
              <a:ext uri="{28A0092B-C50C-407E-A947-70E740481C1C}">
                <a14:useLocalDpi xmlns:a14="http://schemas.microsoft.com/office/drawing/2010/main" val="0"/>
              </a:ext>
            </a:extLst>
          </a:blip>
          <a:srcRect t="10094" b="10839"/>
          <a:stretch/>
        </p:blipFill>
        <p:spPr>
          <a:xfrm>
            <a:off x="1336433" y="506437"/>
            <a:ext cx="9810750" cy="3727939"/>
          </a:xfrm>
          <a:prstGeom prst="rect">
            <a:avLst/>
          </a:prstGeom>
        </p:spPr>
      </p:pic>
      <p:sp>
        <p:nvSpPr>
          <p:cNvPr id="7" name="Rettangolo 6"/>
          <p:cNvSpPr/>
          <p:nvPr/>
        </p:nvSpPr>
        <p:spPr>
          <a:xfrm>
            <a:off x="590844" y="4548480"/>
            <a:ext cx="10945105" cy="2015936"/>
          </a:xfrm>
          <a:prstGeom prst="rect">
            <a:avLst/>
          </a:prstGeom>
        </p:spPr>
        <p:txBody>
          <a:bodyPr wrap="square">
            <a:spAutoFit/>
          </a:bodyPr>
          <a:lstStyle/>
          <a:p>
            <a:pPr algn="ctr"/>
            <a:r>
              <a:rPr lang="it-IT" sz="2500" b="1" dirty="0">
                <a:latin typeface="Arial" panose="020B0604020202020204" pitchFamily="34" charset="0"/>
                <a:cs typeface="Arial" panose="020B0604020202020204" pitchFamily="34" charset="0"/>
              </a:rPr>
              <a:t>d</a:t>
            </a:r>
            <a:r>
              <a:rPr lang="it-IT" sz="2500" b="1" dirty="0" smtClean="0">
                <a:latin typeface="Arial" panose="020B0604020202020204" pitchFamily="34" charset="0"/>
                <a:cs typeface="Arial" panose="020B0604020202020204" pitchFamily="34" charset="0"/>
              </a:rPr>
              <a:t>i fronte </a:t>
            </a:r>
            <a:r>
              <a:rPr lang="it-IT" sz="2500" b="1" dirty="0">
                <a:latin typeface="Arial" panose="020B0604020202020204" pitchFamily="34" charset="0"/>
                <a:cs typeface="Arial" panose="020B0604020202020204" pitchFamily="34" charset="0"/>
              </a:rPr>
              <a:t>alla </a:t>
            </a:r>
            <a:r>
              <a:rPr lang="it-IT" sz="2500" b="1" dirty="0" smtClean="0">
                <a:latin typeface="Arial" panose="020B0604020202020204" pitchFamily="34" charset="0"/>
                <a:cs typeface="Arial" panose="020B0604020202020204" pitchFamily="34" charset="0"/>
              </a:rPr>
              <a:t>malattia,</a:t>
            </a:r>
          </a:p>
          <a:p>
            <a:pPr algn="ctr"/>
            <a:endParaRPr lang="it-IT" sz="2500" b="1" dirty="0" smtClean="0">
              <a:latin typeface="Arial" panose="020B0604020202020204" pitchFamily="34" charset="0"/>
              <a:cs typeface="Arial" panose="020B0604020202020204" pitchFamily="34" charset="0"/>
            </a:endParaRPr>
          </a:p>
          <a:p>
            <a:pPr algn="ctr"/>
            <a:r>
              <a:rPr lang="it-IT" sz="2500" b="1" dirty="0" smtClean="0">
                <a:latin typeface="Arial" panose="020B0604020202020204" pitchFamily="34" charset="0"/>
                <a:cs typeface="Arial" panose="020B0604020202020204" pitchFamily="34" charset="0"/>
              </a:rPr>
              <a:t>possono </a:t>
            </a:r>
            <a:r>
              <a:rPr lang="it-IT" sz="2500" b="1" dirty="0">
                <a:latin typeface="Arial" panose="020B0604020202020204" pitchFamily="34" charset="0"/>
                <a:cs typeface="Arial" panose="020B0604020202020204" pitchFamily="34" charset="0"/>
              </a:rPr>
              <a:t>essere molti, presentarsi anche intrecciati fra di </a:t>
            </a:r>
            <a:r>
              <a:rPr lang="it-IT" sz="2500" b="1" dirty="0" smtClean="0">
                <a:latin typeface="Arial" panose="020B0604020202020204" pitchFamily="34" charset="0"/>
                <a:cs typeface="Arial" panose="020B0604020202020204" pitchFamily="34" charset="0"/>
              </a:rPr>
              <a:t>loro</a:t>
            </a:r>
          </a:p>
          <a:p>
            <a:pPr algn="ctr"/>
            <a:endParaRPr lang="it-IT" sz="2500" b="1" dirty="0" smtClean="0">
              <a:latin typeface="Arial" panose="020B0604020202020204" pitchFamily="34" charset="0"/>
              <a:cs typeface="Arial" panose="020B0604020202020204" pitchFamily="34" charset="0"/>
            </a:endParaRPr>
          </a:p>
          <a:p>
            <a:pPr algn="ctr"/>
            <a:r>
              <a:rPr lang="it-IT" sz="2500" b="1" dirty="0" smtClean="0">
                <a:latin typeface="Arial" panose="020B0604020202020204" pitchFamily="34" charset="0"/>
                <a:cs typeface="Arial" panose="020B0604020202020204" pitchFamily="34" charset="0"/>
              </a:rPr>
              <a:t>o </a:t>
            </a:r>
            <a:r>
              <a:rPr lang="it-IT" sz="2500" b="1" dirty="0">
                <a:latin typeface="Arial" panose="020B0604020202020204" pitchFamily="34" charset="0"/>
                <a:cs typeface="Arial" panose="020B0604020202020204" pitchFamily="34" charset="0"/>
              </a:rPr>
              <a:t>essere tipici del singolo individuo.</a:t>
            </a:r>
            <a:endParaRPr lang="it-IT" sz="2500" b="1" dirty="0"/>
          </a:p>
        </p:txBody>
      </p:sp>
    </p:spTree>
    <p:extLst>
      <p:ext uri="{BB962C8B-B14F-4D97-AF65-F5344CB8AC3E}">
        <p14:creationId xmlns:p14="http://schemas.microsoft.com/office/powerpoint/2010/main" val="312461924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177421" y="0"/>
            <a:ext cx="11750722" cy="6855723"/>
          </a:xfrm>
          <a:prstGeom prst="rect">
            <a:avLst/>
          </a:prstGeom>
        </p:spPr>
        <p:txBody>
          <a:bodyPr wrap="square">
            <a:spAutoFit/>
          </a:bodyPr>
          <a:lstStyle/>
          <a:p>
            <a:endParaRPr lang="it-IT" sz="1950" dirty="0"/>
          </a:p>
          <a:p>
            <a:pPr lvl="0"/>
            <a:r>
              <a:rPr lang="it-IT" sz="2000" b="1" dirty="0">
                <a:solidFill>
                  <a:srgbClr val="FFC000"/>
                </a:solidFill>
                <a:latin typeface="Arial" panose="020B0604020202020204" pitchFamily="34" charset="0"/>
                <a:cs typeface="Arial" panose="020B0604020202020204" pitchFamily="34" charset="0"/>
              </a:rPr>
              <a:t>La </a:t>
            </a:r>
            <a:r>
              <a:rPr lang="it-IT" sz="2000" b="1" i="1" dirty="0">
                <a:solidFill>
                  <a:srgbClr val="FFC000"/>
                </a:solidFill>
                <a:latin typeface="Arial" panose="020B0604020202020204" pitchFamily="34" charset="0"/>
                <a:cs typeface="Arial" panose="020B0604020202020204" pitchFamily="34" charset="0"/>
              </a:rPr>
              <a:t>regressione</a:t>
            </a:r>
            <a:r>
              <a:rPr lang="it-IT" sz="2000" dirty="0">
                <a:latin typeface="Arial" panose="020B0604020202020204" pitchFamily="34" charset="0"/>
                <a:cs typeface="Arial" panose="020B0604020202020204" pitchFamily="34" charset="0"/>
              </a:rPr>
              <a:t>, che nasce dal fatto di </a:t>
            </a:r>
            <a:r>
              <a:rPr lang="it-IT" sz="2000" u="sng" dirty="0">
                <a:latin typeface="Arial" panose="020B0604020202020204" pitchFamily="34" charset="0"/>
                <a:cs typeface="Arial" panose="020B0604020202020204" pitchFamily="34" charset="0"/>
              </a:rPr>
              <a:t>dover dipendere dagli altri durante la malattia.</a:t>
            </a:r>
            <a:r>
              <a:rPr lang="it-IT" sz="2000" dirty="0">
                <a:latin typeface="Arial" panose="020B0604020202020204" pitchFamily="34" charset="0"/>
                <a:cs typeface="Arial" panose="020B0604020202020204" pitchFamily="34" charset="0"/>
              </a:rPr>
              <a:t> Il malato in questo caso </a:t>
            </a:r>
            <a:r>
              <a:rPr lang="it-IT" sz="2000" u="sng" dirty="0">
                <a:latin typeface="Arial" panose="020B0604020202020204" pitchFamily="34" charset="0"/>
                <a:cs typeface="Arial" panose="020B0604020202020204" pitchFamily="34" charset="0"/>
              </a:rPr>
              <a:t>diventa come il bambino </a:t>
            </a:r>
            <a:r>
              <a:rPr lang="it-IT" sz="2000" dirty="0">
                <a:latin typeface="Arial" panose="020B0604020202020204" pitchFamily="34" charset="0"/>
                <a:cs typeface="Arial" panose="020B0604020202020204" pitchFamily="34" charset="0"/>
              </a:rPr>
              <a:t>e se è forse anche giusto incoraggiare nei primi periodi questo aspetto, perché così il malato può accettare il nuovo stato di dipendenza, in seguito l’operatore dovrà riuscire a </a:t>
            </a:r>
            <a:r>
              <a:rPr lang="it-IT" sz="2000" u="sng" dirty="0">
                <a:latin typeface="Arial" panose="020B0604020202020204" pitchFamily="34" charset="0"/>
                <a:cs typeface="Arial" panose="020B0604020202020204" pitchFamily="34" charset="0"/>
              </a:rPr>
              <a:t>far recedere la persona da questo stato pena la difficoltà di ripresa dello stato di salute</a:t>
            </a:r>
            <a:r>
              <a:rPr lang="it-IT" sz="2000" dirty="0">
                <a:latin typeface="Arial" panose="020B0604020202020204" pitchFamily="34" charset="0"/>
                <a:cs typeface="Arial" panose="020B0604020202020204" pitchFamily="34" charset="0"/>
              </a:rPr>
              <a:t>. E’ il caso, ad esempio, di molte persone anziane che stentano a riprendersi dopo cadute o fratture, che non vogliono più alzarsi, che passano il tempo a dormire</a:t>
            </a:r>
            <a:r>
              <a:rPr lang="it-IT" sz="2000" dirty="0" smtClean="0">
                <a:latin typeface="Arial" panose="020B0604020202020204" pitchFamily="34" charset="0"/>
                <a:cs typeface="Arial" panose="020B0604020202020204" pitchFamily="34" charset="0"/>
              </a:rPr>
              <a:t>.</a:t>
            </a:r>
          </a:p>
          <a:p>
            <a:pPr lvl="0"/>
            <a:endParaRPr lang="it-IT" sz="2000" b="1" dirty="0">
              <a:latin typeface="Arial" panose="020B0604020202020204" pitchFamily="34" charset="0"/>
              <a:cs typeface="Arial" panose="020B0604020202020204" pitchFamily="34" charset="0"/>
            </a:endParaRPr>
          </a:p>
          <a:p>
            <a:pPr lvl="0"/>
            <a:r>
              <a:rPr lang="it-IT" sz="2000" b="1" dirty="0">
                <a:solidFill>
                  <a:srgbClr val="FFC000"/>
                </a:solidFill>
                <a:latin typeface="Arial" panose="020B0604020202020204" pitchFamily="34" charset="0"/>
                <a:cs typeface="Arial" panose="020B0604020202020204" pitchFamily="34" charset="0"/>
              </a:rPr>
              <a:t>La </a:t>
            </a:r>
            <a:r>
              <a:rPr lang="it-IT" sz="2000" b="1" i="1" dirty="0">
                <a:solidFill>
                  <a:srgbClr val="FFC000"/>
                </a:solidFill>
                <a:latin typeface="Arial" panose="020B0604020202020204" pitchFamily="34" charset="0"/>
                <a:cs typeface="Arial" panose="020B0604020202020204" pitchFamily="34" charset="0"/>
              </a:rPr>
              <a:t>formazione reattiva</a:t>
            </a:r>
            <a:r>
              <a:rPr lang="it-IT" sz="2000" dirty="0">
                <a:latin typeface="Arial" panose="020B0604020202020204" pitchFamily="34" charset="0"/>
                <a:cs typeface="Arial" panose="020B0604020202020204" pitchFamily="34" charset="0"/>
              </a:rPr>
              <a:t>, che nasce dal </a:t>
            </a:r>
            <a:r>
              <a:rPr lang="it-IT" sz="2000" u="sng" dirty="0">
                <a:latin typeface="Arial" panose="020B0604020202020204" pitchFamily="34" charset="0"/>
                <a:cs typeface="Arial" panose="020B0604020202020204" pitchFamily="34" charset="0"/>
              </a:rPr>
              <a:t>senso di persecuzione </a:t>
            </a:r>
            <a:r>
              <a:rPr lang="it-IT" sz="2000" dirty="0">
                <a:latin typeface="Arial" panose="020B0604020202020204" pitchFamily="34" charset="0"/>
                <a:cs typeface="Arial" panose="020B0604020202020204" pitchFamily="34" charset="0"/>
              </a:rPr>
              <a:t>originato dal fatto di dover dipendere dagli altri durante la malattia. Il senso di persecuzione rende aggressive le persone nei confronti di chi sta loro intorno. </a:t>
            </a:r>
            <a:r>
              <a:rPr lang="it-IT" sz="2000" u="sng" dirty="0">
                <a:latin typeface="Arial" panose="020B0604020202020204" pitchFamily="34" charset="0"/>
                <a:cs typeface="Arial" panose="020B0604020202020204" pitchFamily="34" charset="0"/>
              </a:rPr>
              <a:t>Il malato diventa polemico, mai contento, esigente e colpevolizza tutti per il suo male</a:t>
            </a:r>
            <a:r>
              <a:rPr lang="it-IT" sz="2000" u="sng" dirty="0" smtClean="0">
                <a:latin typeface="Arial" panose="020B0604020202020204" pitchFamily="34" charset="0"/>
                <a:cs typeface="Arial" panose="020B0604020202020204" pitchFamily="34" charset="0"/>
              </a:rPr>
              <a:t>.</a:t>
            </a:r>
          </a:p>
          <a:p>
            <a:pPr lvl="0"/>
            <a:endParaRPr lang="it-IT" sz="2000" b="1" u="sng" dirty="0">
              <a:latin typeface="Arial" panose="020B0604020202020204" pitchFamily="34" charset="0"/>
              <a:cs typeface="Arial" panose="020B0604020202020204" pitchFamily="34" charset="0"/>
            </a:endParaRPr>
          </a:p>
          <a:p>
            <a:pPr lvl="0"/>
            <a:r>
              <a:rPr lang="it-IT" sz="2000" b="1" dirty="0">
                <a:solidFill>
                  <a:srgbClr val="FFC000"/>
                </a:solidFill>
                <a:latin typeface="Arial" panose="020B0604020202020204" pitchFamily="34" charset="0"/>
                <a:cs typeface="Arial" panose="020B0604020202020204" pitchFamily="34" charset="0"/>
              </a:rPr>
              <a:t>La </a:t>
            </a:r>
            <a:r>
              <a:rPr lang="it-IT" sz="2000" b="1" i="1" dirty="0">
                <a:solidFill>
                  <a:srgbClr val="FFC000"/>
                </a:solidFill>
                <a:latin typeface="Arial" panose="020B0604020202020204" pitchFamily="34" charset="0"/>
                <a:cs typeface="Arial" panose="020B0604020202020204" pitchFamily="34" charset="0"/>
              </a:rPr>
              <a:t>proiezione</a:t>
            </a:r>
            <a:r>
              <a:rPr lang="it-IT" sz="2000" b="1" dirty="0">
                <a:solidFill>
                  <a:srgbClr val="FFC000"/>
                </a:solidFill>
                <a:latin typeface="Arial" panose="020B0604020202020204" pitchFamily="34" charset="0"/>
                <a:cs typeface="Arial" panose="020B0604020202020204" pitchFamily="34" charset="0"/>
              </a:rPr>
              <a:t> </a:t>
            </a:r>
            <a:r>
              <a:rPr lang="it-IT" sz="2000" dirty="0">
                <a:latin typeface="Arial" panose="020B0604020202020204" pitchFamily="34" charset="0"/>
                <a:cs typeface="Arial" panose="020B0604020202020204" pitchFamily="34" charset="0"/>
              </a:rPr>
              <a:t>che consiste </a:t>
            </a:r>
            <a:r>
              <a:rPr lang="it-IT" sz="2000" u="sng" dirty="0">
                <a:latin typeface="Arial" panose="020B0604020202020204" pitchFamily="34" charset="0"/>
                <a:cs typeface="Arial" panose="020B0604020202020204" pitchFamily="34" charset="0"/>
              </a:rPr>
              <a:t>nell’attribuire ad altri i propri pensieri, sentimenti o paure</a:t>
            </a:r>
            <a:r>
              <a:rPr lang="it-IT" sz="2000" dirty="0">
                <a:latin typeface="Arial" panose="020B0604020202020204" pitchFamily="34" charset="0"/>
                <a:cs typeface="Arial" panose="020B0604020202020204" pitchFamily="34" charset="0"/>
              </a:rPr>
              <a:t>. Le persone che utilizzano questo meccanismo sostengono in genere di esser stati costretti dalle ingiustificate paure degli altri a farsi visitare, a mettersi a letto, a entrare in ospedale. Hanno fatto tutto per far felici gli altri, per farli star zitti perché si tranquillizzassero. </a:t>
            </a:r>
            <a:r>
              <a:rPr lang="it-IT" sz="2000" u="sng" dirty="0">
                <a:latin typeface="Arial" panose="020B0604020202020204" pitchFamily="34" charset="0"/>
                <a:cs typeface="Arial" panose="020B0604020202020204" pitchFamily="34" charset="0"/>
              </a:rPr>
              <a:t>Oppure essi possono attribuire i loro sintomi ad altri preoccupandosi per quei poveretti che stanno “tanto peggio di loro</a:t>
            </a:r>
            <a:r>
              <a:rPr lang="it-IT" sz="2000" dirty="0">
                <a:latin typeface="Arial" panose="020B0604020202020204" pitchFamily="34" charset="0"/>
                <a:cs typeface="Arial" panose="020B0604020202020204" pitchFamily="34" charset="0"/>
              </a:rPr>
              <a:t>” anche se ciò non è assolutamente vero</a:t>
            </a:r>
            <a:r>
              <a:rPr lang="it-IT" sz="2000" dirty="0" smtClean="0">
                <a:latin typeface="Arial" panose="020B0604020202020204" pitchFamily="34" charset="0"/>
                <a:cs typeface="Arial" panose="020B0604020202020204" pitchFamily="34" charset="0"/>
              </a:rPr>
              <a:t>.</a:t>
            </a:r>
          </a:p>
          <a:p>
            <a:pPr lvl="0"/>
            <a:endParaRPr lang="it-IT" sz="2000" b="1" dirty="0">
              <a:solidFill>
                <a:srgbClr val="FFC000"/>
              </a:solidFill>
              <a:latin typeface="Arial" panose="020B0604020202020204" pitchFamily="34" charset="0"/>
              <a:cs typeface="Arial" panose="020B0604020202020204" pitchFamily="34" charset="0"/>
            </a:endParaRPr>
          </a:p>
          <a:p>
            <a:r>
              <a:rPr lang="it-IT" sz="2000" b="1" dirty="0">
                <a:solidFill>
                  <a:srgbClr val="FFC000"/>
                </a:solidFill>
                <a:latin typeface="Arial" panose="020B0604020202020204" pitchFamily="34" charset="0"/>
                <a:cs typeface="Arial" panose="020B0604020202020204" pitchFamily="34" charset="0"/>
              </a:rPr>
              <a:t>La </a:t>
            </a:r>
            <a:r>
              <a:rPr lang="it-IT" sz="2000" b="1" i="1" dirty="0">
                <a:solidFill>
                  <a:srgbClr val="FFC000"/>
                </a:solidFill>
                <a:latin typeface="Arial" panose="020B0604020202020204" pitchFamily="34" charset="0"/>
                <a:cs typeface="Arial" panose="020B0604020202020204" pitchFamily="34" charset="0"/>
              </a:rPr>
              <a:t>negazione</a:t>
            </a:r>
            <a:r>
              <a:rPr lang="it-IT" sz="2000" dirty="0">
                <a:latin typeface="Arial" panose="020B0604020202020204" pitchFamily="34" charset="0"/>
                <a:cs typeface="Arial" panose="020B0604020202020204" pitchFamily="34" charset="0"/>
              </a:rPr>
              <a:t>, che consiste nel </a:t>
            </a:r>
            <a:r>
              <a:rPr lang="it-IT" sz="2000" u="sng" dirty="0">
                <a:latin typeface="Arial" panose="020B0604020202020204" pitchFamily="34" charset="0"/>
                <a:cs typeface="Arial" panose="020B0604020202020204" pitchFamily="34" charset="0"/>
              </a:rPr>
              <a:t>negare o aspetti della malattia o addirittura la malattia stessa</a:t>
            </a:r>
            <a:r>
              <a:rPr lang="it-IT" sz="2000" dirty="0">
                <a:latin typeface="Arial" panose="020B0604020202020204" pitchFamily="34" charset="0"/>
                <a:cs typeface="Arial" panose="020B0604020202020204" pitchFamily="34" charset="0"/>
              </a:rPr>
              <a:t>. Le persone che utilizzano questo meccanismo sono in genere persone assai informate sui loro mali di cui </a:t>
            </a:r>
            <a:r>
              <a:rPr lang="it-IT" sz="2000" u="sng" dirty="0">
                <a:latin typeface="Arial" panose="020B0604020202020204" pitchFamily="34" charset="0"/>
                <a:cs typeface="Arial" panose="020B0604020202020204" pitchFamily="34" charset="0"/>
              </a:rPr>
              <a:t>parlano con tono dotto e distaccato</a:t>
            </a:r>
            <a:r>
              <a:rPr lang="it-IT" sz="2000" u="sng" dirty="0" smtClean="0">
                <a:latin typeface="Arial" panose="020B0604020202020204" pitchFamily="34" charset="0"/>
                <a:cs typeface="Arial" panose="020B0604020202020204" pitchFamily="34" charset="0"/>
              </a:rPr>
              <a:t>.</a:t>
            </a:r>
            <a:r>
              <a:rPr lang="it-IT" sz="2000" dirty="0" smtClean="0">
                <a:latin typeface="Arial" panose="020B0604020202020204" pitchFamily="34" charset="0"/>
                <a:cs typeface="Arial" panose="020B0604020202020204" pitchFamily="34" charset="0"/>
              </a:rPr>
              <a:t>                                                     </a:t>
            </a:r>
            <a:r>
              <a:rPr lang="it-IT" sz="2000" i="1" dirty="0" smtClean="0">
                <a:solidFill>
                  <a:srgbClr val="FF0000"/>
                </a:solidFill>
                <a:latin typeface="Arial" panose="020B0604020202020204" pitchFamily="34" charset="0"/>
                <a:cs typeface="Arial" panose="020B0604020202020204" pitchFamily="34" charset="0"/>
              </a:rPr>
              <a:t>Slide </a:t>
            </a:r>
            <a:r>
              <a:rPr lang="it-IT" sz="2000" i="1" dirty="0">
                <a:solidFill>
                  <a:srgbClr val="FF0000"/>
                </a:solidFill>
                <a:latin typeface="Arial" panose="020B0604020202020204" pitchFamily="34" charset="0"/>
                <a:cs typeface="Arial" panose="020B0604020202020204" pitchFamily="34" charset="0"/>
              </a:rPr>
              <a:t>di </a:t>
            </a:r>
            <a:r>
              <a:rPr lang="it-IT" sz="2000" i="1" dirty="0" smtClean="0">
                <a:solidFill>
                  <a:srgbClr val="FF0000"/>
                </a:solidFill>
                <a:latin typeface="Arial" panose="020B0604020202020204" pitchFamily="34" charset="0"/>
                <a:cs typeface="Arial" panose="020B0604020202020204" pitchFamily="34" charset="0"/>
              </a:rPr>
              <a:t>approfondimento</a:t>
            </a:r>
            <a:endParaRPr lang="it-IT" sz="2000" i="1"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9335164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p:cNvSpPr txBox="1"/>
          <p:nvPr/>
        </p:nvSpPr>
        <p:spPr>
          <a:xfrm>
            <a:off x="205766" y="765498"/>
            <a:ext cx="11393829" cy="5478423"/>
          </a:xfrm>
          <a:prstGeom prst="rect">
            <a:avLst/>
          </a:prstGeom>
          <a:noFill/>
        </p:spPr>
        <p:txBody>
          <a:bodyPr wrap="square" rtlCol="0">
            <a:spAutoFit/>
          </a:bodyPr>
          <a:lstStyle/>
          <a:p>
            <a:r>
              <a:rPr lang="it-IT" sz="2200" dirty="0">
                <a:latin typeface="Arial" panose="020B0604020202020204" pitchFamily="34" charset="0"/>
                <a:cs typeface="Arial" panose="020B0604020202020204" pitchFamily="34" charset="0"/>
              </a:rPr>
              <a:t>Oltre a utilizzare i meccanismi di difesa le persone reagiscono allo stress della malattia con uno </a:t>
            </a:r>
            <a:r>
              <a:rPr lang="it-IT" sz="2200" b="1" dirty="0">
                <a:solidFill>
                  <a:srgbClr val="FFC000"/>
                </a:solidFill>
                <a:latin typeface="Arial" panose="020B0604020202020204" pitchFamily="34" charset="0"/>
                <a:cs typeface="Arial" panose="020B0604020202020204" pitchFamily="34" charset="0"/>
              </a:rPr>
              <a:t>“stile personale” </a:t>
            </a:r>
            <a:r>
              <a:rPr lang="it-IT" sz="2200" dirty="0" smtClean="0">
                <a:latin typeface="Arial" panose="020B0604020202020204" pitchFamily="34" charset="0"/>
                <a:cs typeface="Arial" panose="020B0604020202020204" pitchFamily="34" charset="0"/>
              </a:rPr>
              <a:t>.</a:t>
            </a:r>
          </a:p>
          <a:p>
            <a:endParaRPr lang="it-IT" sz="2200" dirty="0" smtClean="0">
              <a:latin typeface="Arial" panose="020B0604020202020204" pitchFamily="34" charset="0"/>
              <a:cs typeface="Arial" panose="020B0604020202020204" pitchFamily="34" charset="0"/>
            </a:endParaRPr>
          </a:p>
          <a:p>
            <a:r>
              <a:rPr lang="it-IT" sz="2200" dirty="0" smtClean="0">
                <a:latin typeface="Arial" panose="020B0604020202020204" pitchFamily="34" charset="0"/>
                <a:cs typeface="Arial" panose="020B0604020202020204" pitchFamily="34" charset="0"/>
              </a:rPr>
              <a:t>In </a:t>
            </a:r>
            <a:r>
              <a:rPr lang="it-IT" sz="2200" dirty="0">
                <a:latin typeface="Arial" panose="020B0604020202020204" pitchFamily="34" charset="0"/>
                <a:cs typeface="Arial" panose="020B0604020202020204" pitchFamily="34" charset="0"/>
              </a:rPr>
              <a:t>particolare esse possono </a:t>
            </a:r>
            <a:r>
              <a:rPr lang="it-IT" sz="2200" u="sng" dirty="0">
                <a:latin typeface="Arial" panose="020B0604020202020204" pitchFamily="34" charset="0"/>
                <a:cs typeface="Arial" panose="020B0604020202020204" pitchFamily="34" charset="0"/>
              </a:rPr>
              <a:t>minimizzarla</a:t>
            </a:r>
            <a:r>
              <a:rPr lang="it-IT" sz="2200" dirty="0">
                <a:latin typeface="Arial" panose="020B0604020202020204" pitchFamily="34" charset="0"/>
                <a:cs typeface="Arial" panose="020B0604020202020204" pitchFamily="34" charset="0"/>
              </a:rPr>
              <a:t> e quindi letteralmente non ascoltare ciò che l’operatore dice loro perché non </a:t>
            </a:r>
            <a:r>
              <a:rPr lang="it-IT" sz="2200" dirty="0" smtClean="0">
                <a:latin typeface="Arial" panose="020B0604020202020204" pitchFamily="34" charset="0"/>
                <a:cs typeface="Arial" panose="020B0604020202020204" pitchFamily="34" charset="0"/>
              </a:rPr>
              <a:t>credono </a:t>
            </a:r>
            <a:r>
              <a:rPr lang="it-IT" sz="2200" dirty="0">
                <a:latin typeface="Arial" panose="020B0604020202020204" pitchFamily="34" charset="0"/>
                <a:cs typeface="Arial" panose="020B0604020202020204" pitchFamily="34" charset="0"/>
              </a:rPr>
              <a:t>o non possono credere alla reale gravità della </a:t>
            </a:r>
            <a:r>
              <a:rPr lang="it-IT" sz="2200" dirty="0" smtClean="0">
                <a:latin typeface="Arial" panose="020B0604020202020204" pitchFamily="34" charset="0"/>
                <a:cs typeface="Arial" panose="020B0604020202020204" pitchFamily="34" charset="0"/>
              </a:rPr>
              <a:t>malattia (ciò </a:t>
            </a:r>
            <a:r>
              <a:rPr lang="it-IT" sz="2200" dirty="0">
                <a:latin typeface="Arial" panose="020B0604020202020204" pitchFamily="34" charset="0"/>
                <a:cs typeface="Arial" panose="020B0604020202020204" pitchFamily="34" charset="0"/>
              </a:rPr>
              <a:t>fa anche parte della paura di dover rispondere </a:t>
            </a:r>
            <a:r>
              <a:rPr lang="it-IT" sz="2200" dirty="0" smtClean="0">
                <a:latin typeface="Arial" panose="020B0604020202020204" pitchFamily="34" charset="0"/>
                <a:cs typeface="Arial" panose="020B0604020202020204" pitchFamily="34" charset="0"/>
              </a:rPr>
              <a:t>alla domanda</a:t>
            </a:r>
            <a:r>
              <a:rPr lang="it-IT" sz="2200" dirty="0">
                <a:latin typeface="Arial" panose="020B0604020202020204" pitchFamily="34" charset="0"/>
                <a:cs typeface="Arial" panose="020B0604020202020204" pitchFamily="34" charset="0"/>
              </a:rPr>
              <a:t>: “perché proprio a me?”). In questo caso </a:t>
            </a:r>
            <a:r>
              <a:rPr lang="it-IT" sz="2200" u="sng" dirty="0">
                <a:latin typeface="Arial" panose="020B0604020202020204" pitchFamily="34" charset="0"/>
                <a:cs typeface="Arial" panose="020B0604020202020204" pitchFamily="34" charset="0"/>
              </a:rPr>
              <a:t>si cercheranno rassicurazioni più che spiegazioni</a:t>
            </a:r>
            <a:r>
              <a:rPr lang="it-IT" sz="2200" dirty="0">
                <a:latin typeface="Arial" panose="020B0604020202020204" pitchFamily="34" charset="0"/>
                <a:cs typeface="Arial" panose="020B0604020202020204" pitchFamily="34" charset="0"/>
              </a:rPr>
              <a:t>, e l’ammalato, </a:t>
            </a:r>
            <a:r>
              <a:rPr lang="it-IT" sz="2200" u="sng" dirty="0">
                <a:latin typeface="Arial" panose="020B0604020202020204" pitchFamily="34" charset="0"/>
                <a:cs typeface="Arial" panose="020B0604020202020204" pitchFamily="34" charset="0"/>
              </a:rPr>
              <a:t>pur </a:t>
            </a:r>
            <a:r>
              <a:rPr lang="it-IT" sz="2200" u="sng" dirty="0" smtClean="0">
                <a:latin typeface="Arial" panose="020B0604020202020204" pitchFamily="34" charset="0"/>
                <a:cs typeface="Arial" panose="020B0604020202020204" pitchFamily="34" charset="0"/>
              </a:rPr>
              <a:t>non avendo </a:t>
            </a:r>
            <a:r>
              <a:rPr lang="it-IT" sz="2200" u="sng" dirty="0">
                <a:latin typeface="Arial" panose="020B0604020202020204" pitchFamily="34" charset="0"/>
                <a:cs typeface="Arial" panose="020B0604020202020204" pitchFamily="34" charset="0"/>
              </a:rPr>
              <a:t>ascoltato l’operatore</a:t>
            </a:r>
            <a:r>
              <a:rPr lang="it-IT" sz="2200" dirty="0">
                <a:latin typeface="Arial" panose="020B0604020202020204" pitchFamily="34" charset="0"/>
                <a:cs typeface="Arial" panose="020B0604020202020204" pitchFamily="34" charset="0"/>
              </a:rPr>
              <a:t>, anzi per tagliar corto a ogni spiegazione ulteriore, </a:t>
            </a:r>
            <a:r>
              <a:rPr lang="it-IT" sz="2200" u="sng" dirty="0">
                <a:latin typeface="Arial" panose="020B0604020202020204" pitchFamily="34" charset="0"/>
                <a:cs typeface="Arial" panose="020B0604020202020204" pitchFamily="34" charset="0"/>
              </a:rPr>
              <a:t>seguirà alla lettera le prescrizioni </a:t>
            </a:r>
            <a:r>
              <a:rPr lang="it-IT" sz="2200" u="sng" dirty="0" smtClean="0">
                <a:latin typeface="Arial" panose="020B0604020202020204" pitchFamily="34" charset="0"/>
                <a:cs typeface="Arial" panose="020B0604020202020204" pitchFamily="34" charset="0"/>
              </a:rPr>
              <a:t>senza chiedersi </a:t>
            </a:r>
            <a:r>
              <a:rPr lang="it-IT" sz="2200" u="sng" dirty="0">
                <a:latin typeface="Arial" panose="020B0604020202020204" pitchFamily="34" charset="0"/>
                <a:cs typeface="Arial" panose="020B0604020202020204" pitchFamily="34" charset="0"/>
              </a:rPr>
              <a:t>nulla in proposito</a:t>
            </a:r>
            <a:r>
              <a:rPr lang="it-IT" sz="2200" dirty="0" smtClean="0">
                <a:latin typeface="Arial" panose="020B0604020202020204" pitchFamily="34" charset="0"/>
                <a:cs typeface="Arial" panose="020B0604020202020204" pitchFamily="34" charset="0"/>
              </a:rPr>
              <a:t>.</a:t>
            </a:r>
          </a:p>
          <a:p>
            <a:endParaRPr lang="it-IT" sz="2200" b="1" dirty="0">
              <a:latin typeface="Arial" panose="020B0604020202020204" pitchFamily="34" charset="0"/>
              <a:cs typeface="Arial" panose="020B0604020202020204" pitchFamily="34" charset="0"/>
            </a:endParaRPr>
          </a:p>
          <a:p>
            <a:r>
              <a:rPr lang="it-IT" sz="2200" dirty="0">
                <a:latin typeface="Arial" panose="020B0604020202020204" pitchFamily="34" charset="0"/>
                <a:cs typeface="Arial" panose="020B0604020202020204" pitchFamily="34" charset="0"/>
              </a:rPr>
              <a:t>Può capitare, </a:t>
            </a:r>
            <a:r>
              <a:rPr lang="it-IT" sz="2200" u="sng" dirty="0">
                <a:latin typeface="Arial" panose="020B0604020202020204" pitchFamily="34" charset="0"/>
                <a:cs typeface="Arial" panose="020B0604020202020204" pitchFamily="34" charset="0"/>
              </a:rPr>
              <a:t>al contrario, che essi vogliono sapere tutto</a:t>
            </a:r>
            <a:r>
              <a:rPr lang="it-IT" sz="2200" dirty="0">
                <a:latin typeface="Arial" panose="020B0604020202020204" pitchFamily="34" charset="0"/>
                <a:cs typeface="Arial" panose="020B0604020202020204" pitchFamily="34" charset="0"/>
              </a:rPr>
              <a:t>, che siano </a:t>
            </a:r>
            <a:r>
              <a:rPr lang="it-IT" sz="2200" u="sng" dirty="0">
                <a:latin typeface="Arial" panose="020B0604020202020204" pitchFamily="34" charset="0"/>
                <a:cs typeface="Arial" panose="020B0604020202020204" pitchFamily="34" charset="0"/>
              </a:rPr>
              <a:t>“vigili” nei confronti delle parole e delle azioni </a:t>
            </a:r>
            <a:r>
              <a:rPr lang="it-IT" sz="2200" u="sng" dirty="0" smtClean="0">
                <a:latin typeface="Arial" panose="020B0604020202020204" pitchFamily="34" charset="0"/>
                <a:cs typeface="Arial" panose="020B0604020202020204" pitchFamily="34" charset="0"/>
              </a:rPr>
              <a:t>degli operatori</a:t>
            </a:r>
            <a:r>
              <a:rPr lang="it-IT" sz="2200" u="sng" dirty="0">
                <a:latin typeface="Arial" panose="020B0604020202020204" pitchFamily="34" charset="0"/>
                <a:cs typeface="Arial" panose="020B0604020202020204" pitchFamily="34" charset="0"/>
              </a:rPr>
              <a:t>,</a:t>
            </a:r>
            <a:r>
              <a:rPr lang="it-IT" sz="2200" dirty="0">
                <a:latin typeface="Arial" panose="020B0604020202020204" pitchFamily="34" charset="0"/>
                <a:cs typeface="Arial" panose="020B0604020202020204" pitchFamily="34" charset="0"/>
              </a:rPr>
              <a:t> che </a:t>
            </a:r>
            <a:r>
              <a:rPr lang="it-IT" sz="2200" u="sng" dirty="0">
                <a:latin typeface="Arial" panose="020B0604020202020204" pitchFamily="34" charset="0"/>
                <a:cs typeface="Arial" panose="020B0604020202020204" pitchFamily="34" charset="0"/>
              </a:rPr>
              <a:t>sospettino continuamente di venire ingannati</a:t>
            </a:r>
            <a:r>
              <a:rPr lang="it-IT" sz="2200" dirty="0">
                <a:latin typeface="Arial" panose="020B0604020202020204" pitchFamily="34" charset="0"/>
                <a:cs typeface="Arial" panose="020B0604020202020204" pitchFamily="34" charset="0"/>
              </a:rPr>
              <a:t>, quasi volessero con la </a:t>
            </a:r>
            <a:r>
              <a:rPr lang="it-IT" sz="2200" dirty="0" smtClean="0">
                <a:latin typeface="Arial" panose="020B0604020202020204" pitchFamily="34" charset="0"/>
                <a:cs typeface="Arial" panose="020B0604020202020204" pitchFamily="34" charset="0"/>
              </a:rPr>
              <a:t>loro </a:t>
            </a:r>
            <a:r>
              <a:rPr lang="it-IT" sz="2200" u="sng" dirty="0" smtClean="0">
                <a:latin typeface="Arial" panose="020B0604020202020204" pitchFamily="34" charset="0"/>
                <a:cs typeface="Arial" panose="020B0604020202020204" pitchFamily="34" charset="0"/>
              </a:rPr>
              <a:t>solerzia </a:t>
            </a:r>
            <a:r>
              <a:rPr lang="it-IT" sz="2200" u="sng" dirty="0">
                <a:latin typeface="Arial" panose="020B0604020202020204" pitchFamily="34" charset="0"/>
                <a:cs typeface="Arial" panose="020B0604020202020204" pitchFamily="34" charset="0"/>
              </a:rPr>
              <a:t>tenere tutto sotto </a:t>
            </a:r>
            <a:r>
              <a:rPr lang="it-IT" sz="2200" u="sng" dirty="0" smtClean="0">
                <a:latin typeface="Arial" panose="020B0604020202020204" pitchFamily="34" charset="0"/>
                <a:cs typeface="Arial" panose="020B0604020202020204" pitchFamily="34" charset="0"/>
              </a:rPr>
              <a:t>controllo e </a:t>
            </a:r>
            <a:r>
              <a:rPr lang="it-IT" sz="2200" u="sng" dirty="0">
                <a:latin typeface="Arial" panose="020B0604020202020204" pitchFamily="34" charset="0"/>
                <a:cs typeface="Arial" panose="020B0604020202020204" pitchFamily="34" charset="0"/>
              </a:rPr>
              <a:t>riuscire così ad arginare il male</a:t>
            </a:r>
            <a:r>
              <a:rPr lang="it-IT" sz="2200" u="sng" dirty="0" smtClean="0">
                <a:latin typeface="Arial" panose="020B0604020202020204" pitchFamily="34" charset="0"/>
                <a:cs typeface="Arial" panose="020B0604020202020204" pitchFamily="34" charset="0"/>
              </a:rPr>
              <a:t>.</a:t>
            </a:r>
          </a:p>
          <a:p>
            <a:endParaRPr lang="it-IT" sz="2200" b="1" dirty="0">
              <a:latin typeface="Arial" panose="020B0604020202020204" pitchFamily="34" charset="0"/>
              <a:cs typeface="Arial" panose="020B0604020202020204" pitchFamily="34" charset="0"/>
            </a:endParaRPr>
          </a:p>
          <a:p>
            <a:r>
              <a:rPr lang="it-IT" sz="2000" dirty="0">
                <a:latin typeface="Arial" panose="020B0604020202020204" pitchFamily="34" charset="0"/>
                <a:cs typeface="Arial" panose="020B0604020202020204" pitchFamily="34" charset="0"/>
              </a:rPr>
              <a:t>Testo adattato da: S. </a:t>
            </a:r>
            <a:r>
              <a:rPr lang="it-IT" sz="2000" dirty="0" err="1">
                <a:latin typeface="Arial" panose="020B0604020202020204" pitchFamily="34" charset="0"/>
                <a:cs typeface="Arial" panose="020B0604020202020204" pitchFamily="34" charset="0"/>
              </a:rPr>
              <a:t>Kanizsa</a:t>
            </a:r>
            <a:r>
              <a:rPr lang="it-IT" sz="2000" dirty="0">
                <a:latin typeface="Arial" panose="020B0604020202020204" pitchFamily="34" charset="0"/>
                <a:cs typeface="Arial" panose="020B0604020202020204" pitchFamily="34" charset="0"/>
              </a:rPr>
              <a:t>, </a:t>
            </a:r>
            <a:r>
              <a:rPr lang="it-IT" sz="2000" i="1" dirty="0">
                <a:latin typeface="Arial" panose="020B0604020202020204" pitchFamily="34" charset="0"/>
                <a:cs typeface="Arial" panose="020B0604020202020204" pitchFamily="34" charset="0"/>
              </a:rPr>
              <a:t>Pedagogia </a:t>
            </a:r>
            <a:r>
              <a:rPr lang="it-IT" sz="2000" i="1" dirty="0" smtClean="0">
                <a:latin typeface="Arial" panose="020B0604020202020204" pitchFamily="34" charset="0"/>
                <a:cs typeface="Arial" panose="020B0604020202020204" pitchFamily="34" charset="0"/>
              </a:rPr>
              <a:t>ospedaliera</a:t>
            </a:r>
            <a:r>
              <a:rPr lang="it-IT" sz="2000" dirty="0" smtClean="0">
                <a:latin typeface="Arial" panose="020B0604020202020204" pitchFamily="34" charset="0"/>
                <a:cs typeface="Arial" panose="020B0604020202020204" pitchFamily="34" charset="0"/>
              </a:rPr>
              <a:t>, 1992</a:t>
            </a:r>
            <a:endParaRPr lang="it-IT" sz="2000" dirty="0">
              <a:latin typeface="Arial" panose="020B0604020202020204" pitchFamily="34" charset="0"/>
              <a:cs typeface="Arial" panose="020B0604020202020204" pitchFamily="34" charset="0"/>
            </a:endParaRPr>
          </a:p>
        </p:txBody>
      </p:sp>
      <p:sp>
        <p:nvSpPr>
          <p:cNvPr id="2" name="Rettangolo 1"/>
          <p:cNvSpPr/>
          <p:nvPr/>
        </p:nvSpPr>
        <p:spPr>
          <a:xfrm>
            <a:off x="9176847" y="6315080"/>
            <a:ext cx="2736647" cy="369332"/>
          </a:xfrm>
          <a:prstGeom prst="rect">
            <a:avLst/>
          </a:prstGeom>
        </p:spPr>
        <p:txBody>
          <a:bodyPr wrap="none">
            <a:spAutoFit/>
          </a:bodyPr>
          <a:lstStyle/>
          <a:p>
            <a:r>
              <a:rPr lang="it-IT" i="1" dirty="0">
                <a:solidFill>
                  <a:srgbClr val="FF0000"/>
                </a:solidFill>
                <a:latin typeface="Arial" panose="020B0604020202020204" pitchFamily="34" charset="0"/>
                <a:cs typeface="Arial" panose="020B0604020202020204" pitchFamily="34" charset="0"/>
              </a:rPr>
              <a:t>Slide di approfondimento</a:t>
            </a:r>
          </a:p>
        </p:txBody>
      </p:sp>
    </p:spTree>
    <p:extLst>
      <p:ext uri="{BB962C8B-B14F-4D97-AF65-F5344CB8AC3E}">
        <p14:creationId xmlns:p14="http://schemas.microsoft.com/office/powerpoint/2010/main" val="213755146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sellaDiTesto 6"/>
          <p:cNvSpPr txBox="1"/>
          <p:nvPr/>
        </p:nvSpPr>
        <p:spPr>
          <a:xfrm>
            <a:off x="198958" y="2980408"/>
            <a:ext cx="5758930" cy="3170099"/>
          </a:xfrm>
          <a:prstGeom prst="rect">
            <a:avLst/>
          </a:prstGeom>
          <a:noFill/>
        </p:spPr>
        <p:txBody>
          <a:bodyPr wrap="square" rtlCol="0">
            <a:spAutoFit/>
          </a:bodyPr>
          <a:lstStyle/>
          <a:p>
            <a:r>
              <a:rPr lang="it-IT" sz="2000" dirty="0" smtClean="0">
                <a:latin typeface="Arial" panose="020B0604020202020204" pitchFamily="34" charset="0"/>
                <a:cs typeface="Arial" panose="020B0604020202020204" pitchFamily="34" charset="0"/>
              </a:rPr>
              <a:t>che </a:t>
            </a:r>
            <a:r>
              <a:rPr lang="it-IT" sz="2000" dirty="0">
                <a:latin typeface="Arial" panose="020B0604020202020204" pitchFamily="34" charset="0"/>
                <a:cs typeface="Arial" panose="020B0604020202020204" pitchFamily="34" charset="0"/>
              </a:rPr>
              <a:t>si presentano nella forma di un</a:t>
            </a:r>
            <a:r>
              <a:rPr lang="it-IT" sz="2000" dirty="0">
                <a:solidFill>
                  <a:srgbClr val="FFC000"/>
                </a:solidFill>
                <a:latin typeface="Arial" panose="020B0604020202020204" pitchFamily="34" charset="0"/>
                <a:cs typeface="Arial" panose="020B0604020202020204" pitchFamily="34" charset="0"/>
              </a:rPr>
              <a:t> </a:t>
            </a:r>
            <a:endParaRPr lang="it-IT" sz="2000" dirty="0" smtClean="0">
              <a:solidFill>
                <a:srgbClr val="FFC000"/>
              </a:solidFill>
              <a:latin typeface="Arial" panose="020B0604020202020204" pitchFamily="34" charset="0"/>
              <a:cs typeface="Arial" panose="020B0604020202020204" pitchFamily="34" charset="0"/>
            </a:endParaRPr>
          </a:p>
          <a:p>
            <a:endParaRPr lang="it-IT" sz="2000" b="1" dirty="0">
              <a:solidFill>
                <a:srgbClr val="FFC000"/>
              </a:solidFill>
              <a:latin typeface="Arial" panose="020B0604020202020204" pitchFamily="34" charset="0"/>
              <a:cs typeface="Arial" panose="020B0604020202020204" pitchFamily="34" charset="0"/>
            </a:endParaRPr>
          </a:p>
          <a:p>
            <a:endParaRPr lang="it-IT" sz="2000" b="1" dirty="0" smtClean="0">
              <a:solidFill>
                <a:srgbClr val="FFC000"/>
              </a:solidFill>
              <a:latin typeface="Arial" panose="020B0604020202020204" pitchFamily="34" charset="0"/>
              <a:cs typeface="Arial" panose="020B0604020202020204" pitchFamily="34" charset="0"/>
            </a:endParaRPr>
          </a:p>
          <a:p>
            <a:r>
              <a:rPr lang="it-IT" sz="2000" b="1" dirty="0" smtClean="0">
                <a:solidFill>
                  <a:schemeClr val="accent2"/>
                </a:solidFill>
                <a:latin typeface="Arial" panose="020B0604020202020204" pitchFamily="34" charset="0"/>
                <a:cs typeface="Arial" panose="020B0604020202020204" pitchFamily="34" charset="0"/>
              </a:rPr>
              <a:t>diversificato ventaglio di bisogni,</a:t>
            </a:r>
          </a:p>
          <a:p>
            <a:endParaRPr lang="it-IT" sz="2000" b="1" dirty="0">
              <a:latin typeface="Arial" panose="020B0604020202020204" pitchFamily="34" charset="0"/>
              <a:ea typeface="Calibri" panose="020F0502020204030204" pitchFamily="34" charset="0"/>
              <a:cs typeface="Arial" panose="020B0604020202020204" pitchFamily="34" charset="0"/>
            </a:endParaRPr>
          </a:p>
          <a:p>
            <a:endParaRPr lang="it-IT" sz="2000" dirty="0" smtClean="0">
              <a:latin typeface="Arial" panose="020B0604020202020204" pitchFamily="34" charset="0"/>
              <a:ea typeface="Calibri" panose="020F0502020204030204" pitchFamily="34" charset="0"/>
              <a:cs typeface="Arial" panose="020B0604020202020204" pitchFamily="34" charset="0"/>
            </a:endParaRPr>
          </a:p>
          <a:p>
            <a:r>
              <a:rPr lang="it-IT" sz="2000" dirty="0" smtClean="0">
                <a:latin typeface="Arial" panose="020B0604020202020204" pitchFamily="34" charset="0"/>
                <a:ea typeface="Calibri" panose="020F0502020204030204" pitchFamily="34" charset="0"/>
                <a:cs typeface="Arial" panose="020B0604020202020204" pitchFamily="34" charset="0"/>
              </a:rPr>
              <a:t>talvolta manifesti,</a:t>
            </a:r>
          </a:p>
          <a:p>
            <a:r>
              <a:rPr lang="it-IT" sz="2000" dirty="0" smtClean="0">
                <a:latin typeface="Arial" panose="020B0604020202020204" pitchFamily="34" charset="0"/>
                <a:ea typeface="Calibri" panose="020F0502020204030204" pitchFamily="34" charset="0"/>
                <a:cs typeface="Arial" panose="020B0604020202020204" pitchFamily="34" charset="0"/>
              </a:rPr>
              <a:t>molto più spesso impliciti</a:t>
            </a:r>
            <a:r>
              <a:rPr lang="it-IT" sz="2000" b="1" dirty="0" smtClean="0">
                <a:latin typeface="Arial" panose="020B0604020202020204" pitchFamily="34" charset="0"/>
                <a:ea typeface="Calibri" panose="020F0502020204030204" pitchFamily="34" charset="0"/>
                <a:cs typeface="Arial" panose="020B0604020202020204" pitchFamily="34" charset="0"/>
              </a:rPr>
              <a:t>,</a:t>
            </a:r>
          </a:p>
          <a:p>
            <a:endParaRPr lang="it-IT" sz="2000" b="1" dirty="0" smtClean="0">
              <a:latin typeface="Arial" panose="020B0604020202020204" pitchFamily="34" charset="0"/>
              <a:ea typeface="Calibri" panose="020F0502020204030204" pitchFamily="34" charset="0"/>
              <a:cs typeface="Arial" panose="020B0604020202020204" pitchFamily="34" charset="0"/>
            </a:endParaRPr>
          </a:p>
          <a:p>
            <a:r>
              <a:rPr lang="it-IT" sz="2000" dirty="0" smtClean="0">
                <a:solidFill>
                  <a:srgbClr val="FFC000"/>
                </a:solidFill>
                <a:latin typeface="Arial" panose="020B0604020202020204" pitchFamily="34" charset="0"/>
                <a:ea typeface="Calibri" panose="020F0502020204030204" pitchFamily="34" charset="0"/>
                <a:cs typeface="Arial" panose="020B0604020202020204" pitchFamily="34" charset="0"/>
              </a:rPr>
              <a:t>a cui è indispensabile porre attenzione</a:t>
            </a:r>
            <a:r>
              <a:rPr lang="it-IT" sz="2000" dirty="0" smtClean="0">
                <a:latin typeface="Arial" panose="020B0604020202020204" pitchFamily="34" charset="0"/>
                <a:ea typeface="Calibri" panose="020F0502020204030204" pitchFamily="34" charset="0"/>
                <a:cs typeface="Arial" panose="020B0604020202020204" pitchFamily="34" charset="0"/>
              </a:rPr>
              <a:t> </a:t>
            </a:r>
          </a:p>
        </p:txBody>
      </p:sp>
      <p:pic>
        <p:nvPicPr>
          <p:cNvPr id="1026" name="Picture 2" descr="Survey Pazienti e Covid-19: comprendere i disagi e i nuovi bisogni dei  malati nella pandemia - AIL Pazienti"/>
          <p:cNvPicPr>
            <a:picLocks noChangeAspect="1" noChangeArrowheads="1"/>
          </p:cNvPicPr>
          <p:nvPr/>
        </p:nvPicPr>
        <p:blipFill rotWithShape="1">
          <a:blip r:embed="rId2">
            <a:extLst>
              <a:ext uri="{28A0092B-C50C-407E-A947-70E740481C1C}">
                <a14:useLocalDpi xmlns:a14="http://schemas.microsoft.com/office/drawing/2010/main" val="0"/>
              </a:ext>
            </a:extLst>
          </a:blip>
          <a:srcRect l="15157" t="27" r="12548" b="17186"/>
          <a:stretch/>
        </p:blipFill>
        <p:spPr bwMode="auto">
          <a:xfrm>
            <a:off x="4914144" y="3154260"/>
            <a:ext cx="5449115" cy="3276000"/>
          </a:xfrm>
          <a:prstGeom prst="rect">
            <a:avLst/>
          </a:prstGeom>
          <a:noFill/>
          <a:extLst>
            <a:ext uri="{909E8E84-426E-40DD-AFC4-6F175D3DCCD1}">
              <a14:hiddenFill xmlns:a14="http://schemas.microsoft.com/office/drawing/2010/main">
                <a:solidFill>
                  <a:srgbClr val="FFFFFF"/>
                </a:solidFill>
              </a14:hiddenFill>
            </a:ext>
          </a:extLst>
        </p:spPr>
      </p:pic>
      <p:sp>
        <p:nvSpPr>
          <p:cNvPr id="2" name="Rettangolo 1"/>
          <p:cNvSpPr/>
          <p:nvPr/>
        </p:nvSpPr>
        <p:spPr>
          <a:xfrm>
            <a:off x="198958" y="407815"/>
            <a:ext cx="8604079" cy="707886"/>
          </a:xfrm>
          <a:prstGeom prst="rect">
            <a:avLst/>
          </a:prstGeom>
        </p:spPr>
        <p:txBody>
          <a:bodyPr wrap="square">
            <a:spAutoFit/>
          </a:bodyPr>
          <a:lstStyle/>
          <a:p>
            <a:r>
              <a:rPr lang="it-IT" sz="2000" b="1" dirty="0">
                <a:latin typeface="Arial" panose="020B0604020202020204" pitchFamily="34" charset="0"/>
                <a:cs typeface="Arial" panose="020B0604020202020204" pitchFamily="34" charset="0"/>
              </a:rPr>
              <a:t>I meccanismi  di difesa </a:t>
            </a:r>
            <a:r>
              <a:rPr lang="it-IT" sz="2000" dirty="0">
                <a:latin typeface="Arial" panose="020B0604020202020204" pitchFamily="34" charset="0"/>
                <a:cs typeface="Arial" panose="020B0604020202020204" pitchFamily="34" charset="0"/>
              </a:rPr>
              <a:t>costituiscono, di fatto, modalità di risposta che il malato agisce in relazione ad una serie di </a:t>
            </a:r>
            <a:r>
              <a:rPr lang="it-IT" sz="2000" b="1" dirty="0">
                <a:solidFill>
                  <a:srgbClr val="FFC000"/>
                </a:solidFill>
                <a:latin typeface="Arial" panose="020B0604020202020204" pitchFamily="34" charset="0"/>
                <a:cs typeface="Arial" panose="020B0604020202020204" pitchFamily="34" charset="0"/>
              </a:rPr>
              <a:t>emergenziali difficoltà</a:t>
            </a:r>
            <a:r>
              <a:rPr lang="it-IT" sz="2000" dirty="0">
                <a:latin typeface="Arial" panose="020B0604020202020204" pitchFamily="34" charset="0"/>
                <a:cs typeface="Arial" panose="020B0604020202020204" pitchFamily="34" charset="0"/>
              </a:rPr>
              <a:t>, </a:t>
            </a:r>
          </a:p>
        </p:txBody>
      </p:sp>
      <p:sp>
        <p:nvSpPr>
          <p:cNvPr id="3" name="Rettangolo 2"/>
          <p:cNvSpPr/>
          <p:nvPr/>
        </p:nvSpPr>
        <p:spPr>
          <a:xfrm>
            <a:off x="198958" y="1627149"/>
            <a:ext cx="5922873" cy="1015663"/>
          </a:xfrm>
          <a:prstGeom prst="rect">
            <a:avLst/>
          </a:prstGeom>
        </p:spPr>
        <p:txBody>
          <a:bodyPr wrap="square">
            <a:spAutoFit/>
          </a:bodyPr>
          <a:lstStyle/>
          <a:p>
            <a:r>
              <a:rPr lang="it-IT" sz="2000" dirty="0">
                <a:latin typeface="Arial" panose="020B0604020202020204" pitchFamily="34" charset="0"/>
                <a:cs typeface="Arial" panose="020B0604020202020204" pitchFamily="34" charset="0"/>
              </a:rPr>
              <a:t>che vanno dalla </a:t>
            </a:r>
            <a:r>
              <a:rPr lang="it-IT" sz="2000" dirty="0">
                <a:solidFill>
                  <a:srgbClr val="FFC000"/>
                </a:solidFill>
                <a:latin typeface="Arial" panose="020B0604020202020204" pitchFamily="34" charset="0"/>
                <a:cs typeface="Arial" panose="020B0604020202020204" pitchFamily="34" charset="0"/>
              </a:rPr>
              <a:t>sofferenza</a:t>
            </a:r>
            <a:r>
              <a:rPr lang="it-IT" sz="2000" dirty="0">
                <a:latin typeface="Arial" panose="020B0604020202020204" pitchFamily="34" charset="0"/>
                <a:cs typeface="Arial" panose="020B0604020202020204" pitchFamily="34" charset="0"/>
              </a:rPr>
              <a:t> alle </a:t>
            </a:r>
            <a:r>
              <a:rPr lang="it-IT" sz="2000" dirty="0">
                <a:solidFill>
                  <a:srgbClr val="FFC000"/>
                </a:solidFill>
                <a:latin typeface="Arial" panose="020B0604020202020204" pitchFamily="34" charset="0"/>
                <a:cs typeface="Arial" panose="020B0604020202020204" pitchFamily="34" charset="0"/>
              </a:rPr>
              <a:t>limitazioni </a:t>
            </a:r>
            <a:r>
              <a:rPr lang="it-IT" sz="2000" dirty="0" smtClean="0">
                <a:solidFill>
                  <a:srgbClr val="FFC000"/>
                </a:solidFill>
                <a:latin typeface="Arial" panose="020B0604020202020204" pitchFamily="34" charset="0"/>
                <a:cs typeface="Arial" panose="020B0604020202020204" pitchFamily="34" charset="0"/>
              </a:rPr>
              <a:t>fisiche</a:t>
            </a:r>
            <a:r>
              <a:rPr lang="it-IT" sz="2000" dirty="0" smtClean="0">
                <a:latin typeface="Arial" panose="020B0604020202020204" pitchFamily="34" charset="0"/>
                <a:cs typeface="Arial" panose="020B0604020202020204" pitchFamily="34" charset="0"/>
              </a:rPr>
              <a:t>,</a:t>
            </a:r>
          </a:p>
          <a:p>
            <a:r>
              <a:rPr lang="it-IT" sz="2000" dirty="0" smtClean="0">
                <a:latin typeface="Arial" panose="020B0604020202020204" pitchFamily="34" charset="0"/>
                <a:cs typeface="Arial" panose="020B0604020202020204" pitchFamily="34" charset="0"/>
              </a:rPr>
              <a:t>alle </a:t>
            </a:r>
            <a:r>
              <a:rPr lang="it-IT" sz="2000" dirty="0">
                <a:solidFill>
                  <a:srgbClr val="FFC000"/>
                </a:solidFill>
                <a:latin typeface="Arial" panose="020B0604020202020204" pitchFamily="34" charset="0"/>
                <a:cs typeface="Arial" panose="020B0604020202020204" pitchFamily="34" charset="0"/>
              </a:rPr>
              <a:t>problematiche </a:t>
            </a:r>
            <a:r>
              <a:rPr lang="it-IT" sz="2000" dirty="0" smtClean="0">
                <a:solidFill>
                  <a:srgbClr val="FFC000"/>
                </a:solidFill>
                <a:latin typeface="Arial" panose="020B0604020202020204" pitchFamily="34" charset="0"/>
                <a:cs typeface="Arial" panose="020B0604020202020204" pitchFamily="34" charset="0"/>
              </a:rPr>
              <a:t>emotive e </a:t>
            </a:r>
            <a:r>
              <a:rPr lang="it-IT" sz="2000" dirty="0">
                <a:solidFill>
                  <a:srgbClr val="FFC000"/>
                </a:solidFill>
                <a:latin typeface="Arial" panose="020B0604020202020204" pitchFamily="34" charset="0"/>
                <a:cs typeface="Arial" panose="020B0604020202020204" pitchFamily="34" charset="0"/>
              </a:rPr>
              <a:t>di </a:t>
            </a:r>
            <a:r>
              <a:rPr lang="it-IT" sz="2000" dirty="0" smtClean="0">
                <a:solidFill>
                  <a:srgbClr val="FFC000"/>
                </a:solidFill>
                <a:latin typeface="Arial" panose="020B0604020202020204" pitchFamily="34" charset="0"/>
                <a:cs typeface="Arial" panose="020B0604020202020204" pitchFamily="34" charset="0"/>
              </a:rPr>
              <a:t>relazione</a:t>
            </a:r>
            <a:r>
              <a:rPr lang="it-IT" sz="2000" dirty="0" smtClean="0">
                <a:latin typeface="Arial" panose="020B0604020202020204" pitchFamily="34" charset="0"/>
                <a:cs typeface="Arial" panose="020B0604020202020204" pitchFamily="34" charset="0"/>
              </a:rPr>
              <a:t>,</a:t>
            </a:r>
          </a:p>
          <a:p>
            <a:r>
              <a:rPr lang="it-IT" sz="2000" dirty="0" smtClean="0">
                <a:latin typeface="Arial" panose="020B0604020202020204" pitchFamily="34" charset="0"/>
                <a:cs typeface="Arial" panose="020B0604020202020204" pitchFamily="34" charset="0"/>
              </a:rPr>
              <a:t>a </a:t>
            </a:r>
            <a:r>
              <a:rPr lang="it-IT" sz="2000" dirty="0">
                <a:latin typeface="Arial" panose="020B0604020202020204" pitchFamily="34" charset="0"/>
                <a:cs typeface="Arial" panose="020B0604020202020204" pitchFamily="34" charset="0"/>
              </a:rPr>
              <a:t>quelle </a:t>
            </a:r>
            <a:r>
              <a:rPr lang="it-IT" sz="2000" dirty="0">
                <a:solidFill>
                  <a:srgbClr val="FFC000"/>
                </a:solidFill>
                <a:latin typeface="Arial" panose="020B0604020202020204" pitchFamily="34" charset="0"/>
                <a:cs typeface="Arial" panose="020B0604020202020204" pitchFamily="34" charset="0"/>
              </a:rPr>
              <a:t>lavorative</a:t>
            </a:r>
            <a:r>
              <a:rPr lang="it-IT" sz="2000" dirty="0">
                <a:latin typeface="Arial" panose="020B0604020202020204" pitchFamily="34" charset="0"/>
                <a:cs typeface="Arial" panose="020B0604020202020204" pitchFamily="34" charset="0"/>
              </a:rPr>
              <a:t> e anche spesso </a:t>
            </a:r>
            <a:r>
              <a:rPr lang="it-IT" sz="2000" dirty="0">
                <a:solidFill>
                  <a:srgbClr val="FFC000"/>
                </a:solidFill>
                <a:latin typeface="Arial" panose="020B0604020202020204" pitchFamily="34" charset="0"/>
                <a:cs typeface="Arial" panose="020B0604020202020204" pitchFamily="34" charset="0"/>
              </a:rPr>
              <a:t>economiche</a:t>
            </a:r>
            <a:r>
              <a:rPr lang="it-IT" sz="2000"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35649478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Giornata Mondiale dell'emofilia: da FedEmo la “ricetta” per i bisogni dei  pazienti - Ematoinf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4149" y="1379582"/>
            <a:ext cx="8135998" cy="4068000"/>
          </a:xfrm>
          <a:prstGeom prst="rect">
            <a:avLst/>
          </a:prstGeom>
          <a:noFill/>
          <a:extLst>
            <a:ext uri="{909E8E84-426E-40DD-AFC4-6F175D3DCCD1}">
              <a14:hiddenFill xmlns:a14="http://schemas.microsoft.com/office/drawing/2010/main">
                <a:solidFill>
                  <a:srgbClr val="FFFFFF"/>
                </a:solidFill>
              </a14:hiddenFill>
            </a:ext>
          </a:extLst>
        </p:spPr>
      </p:pic>
      <p:sp>
        <p:nvSpPr>
          <p:cNvPr id="4" name="Rettangolo 3"/>
          <p:cNvSpPr/>
          <p:nvPr/>
        </p:nvSpPr>
        <p:spPr>
          <a:xfrm>
            <a:off x="3274397" y="3269582"/>
            <a:ext cx="4724370" cy="288000"/>
          </a:xfrm>
          <a:prstGeom prst="rect">
            <a:avLst/>
          </a:prstGeom>
        </p:spPr>
        <p:txBody>
          <a:bodyPr wrap="none">
            <a:spAutoFit/>
          </a:bodyPr>
          <a:lstStyle/>
          <a:p>
            <a:r>
              <a:rPr lang="it-IT" sz="3600" b="1" dirty="0">
                <a:solidFill>
                  <a:srgbClr val="FF0000"/>
                </a:solidFill>
                <a:latin typeface="Arial" panose="020B0604020202020204" pitchFamily="34" charset="0"/>
                <a:cs typeface="Arial" panose="020B0604020202020204" pitchFamily="34" charset="0"/>
              </a:rPr>
              <a:t>I bisogni dei pazienti</a:t>
            </a:r>
          </a:p>
        </p:txBody>
      </p:sp>
    </p:spTree>
    <p:extLst>
      <p:ext uri="{BB962C8B-B14F-4D97-AF65-F5344CB8AC3E}">
        <p14:creationId xmlns:p14="http://schemas.microsoft.com/office/powerpoint/2010/main" val="344701670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195618" y="553198"/>
            <a:ext cx="6232478" cy="3139321"/>
          </a:xfrm>
          <a:prstGeom prst="rect">
            <a:avLst/>
          </a:prstGeom>
        </p:spPr>
        <p:txBody>
          <a:bodyPr wrap="square">
            <a:spAutoFit/>
          </a:bodyPr>
          <a:lstStyle/>
          <a:p>
            <a:r>
              <a:rPr lang="it-IT" i="1" dirty="0" smtClean="0">
                <a:latin typeface="Roboto Slab"/>
              </a:rPr>
              <a:t>Mi </a:t>
            </a:r>
            <a:r>
              <a:rPr lang="it-IT" i="1" dirty="0">
                <a:latin typeface="Roboto Slab"/>
              </a:rPr>
              <a:t>chiamo Luca e sono malato di spondilite anchilosante da circa 15 anni”… Se fossi iscritto ad un piccolo gruppo di recupero per malati reumatici inizierei così la mia presentazione. Ma </a:t>
            </a:r>
            <a:r>
              <a:rPr lang="it-IT" i="1" dirty="0">
                <a:solidFill>
                  <a:srgbClr val="FFC000"/>
                </a:solidFill>
                <a:latin typeface="Roboto Slab"/>
              </a:rPr>
              <a:t>la mia </a:t>
            </a:r>
            <a:r>
              <a:rPr lang="it-IT" b="1" i="1" u="sng" dirty="0">
                <a:solidFill>
                  <a:srgbClr val="FFC000"/>
                </a:solidFill>
                <a:latin typeface="Roboto Slab"/>
              </a:rPr>
              <a:t>condizione va raccontata </a:t>
            </a:r>
            <a:r>
              <a:rPr lang="it-IT" i="1" dirty="0">
                <a:latin typeface="Roboto Slab"/>
              </a:rPr>
              <a:t>non a un sparuto numero di persone che condividono lo stesso problema, ma </a:t>
            </a:r>
            <a:r>
              <a:rPr lang="it-IT" i="1" dirty="0">
                <a:solidFill>
                  <a:srgbClr val="FFC000"/>
                </a:solidFill>
                <a:latin typeface="Roboto Slab"/>
              </a:rPr>
              <a:t>al mondo dei “sani</a:t>
            </a:r>
            <a:r>
              <a:rPr lang="it-IT" i="1" dirty="0">
                <a:latin typeface="Roboto Slab"/>
              </a:rPr>
              <a:t>”, a quella stessa società </a:t>
            </a:r>
            <a:r>
              <a:rPr lang="it-IT" i="1" dirty="0">
                <a:solidFill>
                  <a:srgbClr val="FFC000"/>
                </a:solidFill>
                <a:latin typeface="Roboto Slab"/>
              </a:rPr>
              <a:t>che non comprendendo a fondo i disagi </a:t>
            </a:r>
            <a:r>
              <a:rPr lang="it-IT" i="1" dirty="0">
                <a:latin typeface="Roboto Slab"/>
              </a:rPr>
              <a:t>creati da queste patologie finisce per etichettarci con superficialità come “esagerati”, </a:t>
            </a:r>
            <a:r>
              <a:rPr lang="it-IT" i="1" dirty="0">
                <a:solidFill>
                  <a:srgbClr val="FFC000"/>
                </a:solidFill>
                <a:latin typeface="Roboto Slab"/>
              </a:rPr>
              <a:t>generando frustrazione, auto-ghettizzazione, ulteriore </a:t>
            </a:r>
            <a:r>
              <a:rPr lang="it-IT" i="1" u="sng" dirty="0">
                <a:solidFill>
                  <a:srgbClr val="FFC000"/>
                </a:solidFill>
                <a:latin typeface="Roboto Slab"/>
              </a:rPr>
              <a:t>sofferenza </a:t>
            </a:r>
            <a:r>
              <a:rPr lang="it-IT" i="1" u="sng" dirty="0" smtClean="0">
                <a:solidFill>
                  <a:srgbClr val="FFC000"/>
                </a:solidFill>
                <a:latin typeface="Roboto Slab"/>
              </a:rPr>
              <a:t>psicologica</a:t>
            </a:r>
            <a:r>
              <a:rPr lang="it-IT" i="1" dirty="0" smtClean="0">
                <a:latin typeface="Roboto Slab"/>
              </a:rPr>
              <a:t>… (L.C.)</a:t>
            </a:r>
            <a:r>
              <a:rPr lang="it-IT" i="1" dirty="0"/>
              <a:t/>
            </a:r>
            <a:br>
              <a:rPr lang="it-IT" i="1" dirty="0"/>
            </a:br>
            <a:endParaRPr lang="it-IT" i="1" dirty="0"/>
          </a:p>
        </p:txBody>
      </p:sp>
      <p:sp>
        <p:nvSpPr>
          <p:cNvPr id="6" name="Rettangolo 5"/>
          <p:cNvSpPr/>
          <p:nvPr/>
        </p:nvSpPr>
        <p:spPr>
          <a:xfrm>
            <a:off x="6587320" y="137700"/>
            <a:ext cx="5258937" cy="3970318"/>
          </a:xfrm>
          <a:prstGeom prst="rect">
            <a:avLst/>
          </a:prstGeom>
        </p:spPr>
        <p:txBody>
          <a:bodyPr wrap="square">
            <a:spAutoFit/>
          </a:bodyPr>
          <a:lstStyle/>
          <a:p>
            <a:r>
              <a:rPr lang="it-IT" i="1" dirty="0">
                <a:latin typeface="Roboto Slab"/>
              </a:rPr>
              <a:t>Non è facile scrivere di malattia e di dolore. Il rischio è che la rabbia e il rancore prendano il sopravvento, che il lamento diventi fine a se stesso e che le lacrime velino gli occhi e la realtà. Eppure, se </a:t>
            </a:r>
            <a:r>
              <a:rPr lang="it-IT" i="1" dirty="0">
                <a:solidFill>
                  <a:srgbClr val="FFC000"/>
                </a:solidFill>
                <a:latin typeface="Roboto Slab"/>
              </a:rPr>
              <a:t>dopo 35 anni </a:t>
            </a:r>
            <a:r>
              <a:rPr lang="it-IT" i="1" dirty="0">
                <a:latin typeface="Roboto Slab"/>
              </a:rPr>
              <a:t>di artrite reumatoide sono qui a </a:t>
            </a:r>
            <a:r>
              <a:rPr lang="it-IT" i="1" dirty="0">
                <a:solidFill>
                  <a:srgbClr val="FFC000"/>
                </a:solidFill>
                <a:latin typeface="Roboto Slab"/>
              </a:rPr>
              <a:t>scrivere di convivenza con la malattia, </a:t>
            </a:r>
            <a:r>
              <a:rPr lang="it-IT" i="1" dirty="0">
                <a:latin typeface="Roboto Slab"/>
              </a:rPr>
              <a:t>vuol dire che su questa avventura che mi è capitato di </a:t>
            </a:r>
            <a:r>
              <a:rPr lang="it-IT" i="1" dirty="0">
                <a:solidFill>
                  <a:srgbClr val="FFC000"/>
                </a:solidFill>
                <a:latin typeface="Roboto Slab"/>
              </a:rPr>
              <a:t>vivere è possibile </a:t>
            </a:r>
            <a:r>
              <a:rPr lang="it-IT" i="1" dirty="0">
                <a:latin typeface="Roboto Slab"/>
              </a:rPr>
              <a:t>gettare uno sguardo diverso. Vuol dire che, tra le righe incise quotidianamente dal dolore, </a:t>
            </a:r>
            <a:r>
              <a:rPr lang="it-IT" i="1" dirty="0">
                <a:solidFill>
                  <a:srgbClr val="FFC000"/>
                </a:solidFill>
                <a:latin typeface="Roboto Slab"/>
              </a:rPr>
              <a:t>esistono </a:t>
            </a:r>
            <a:r>
              <a:rPr lang="it-IT" b="1" i="1" dirty="0">
                <a:solidFill>
                  <a:srgbClr val="FFC000"/>
                </a:solidFill>
                <a:latin typeface="Roboto Slab"/>
              </a:rPr>
              <a:t>spazi di libertà che ciascuno può </a:t>
            </a:r>
            <a:r>
              <a:rPr lang="it-IT" b="1" i="1" u="sng" dirty="0">
                <a:solidFill>
                  <a:srgbClr val="FFC000"/>
                </a:solidFill>
                <a:latin typeface="Roboto Slab"/>
              </a:rPr>
              <a:t>imparare </a:t>
            </a:r>
            <a:r>
              <a:rPr lang="it-IT" b="1" i="1" dirty="0">
                <a:solidFill>
                  <a:srgbClr val="FFC000"/>
                </a:solidFill>
                <a:latin typeface="Roboto Slab"/>
              </a:rPr>
              <a:t>a riempire </a:t>
            </a:r>
            <a:r>
              <a:rPr lang="it-IT" i="1" dirty="0">
                <a:solidFill>
                  <a:srgbClr val="FFC000"/>
                </a:solidFill>
                <a:latin typeface="Roboto Slab"/>
              </a:rPr>
              <a:t>di sentimenti, emozioni, sensazioni sottili, azioni </a:t>
            </a:r>
            <a:r>
              <a:rPr lang="it-IT" i="1" dirty="0" smtClean="0">
                <a:solidFill>
                  <a:srgbClr val="FFC000"/>
                </a:solidFill>
                <a:latin typeface="Roboto Slab"/>
              </a:rPr>
              <a:t>imprevedibili</a:t>
            </a:r>
            <a:r>
              <a:rPr lang="it-IT" i="1" dirty="0" smtClean="0">
                <a:latin typeface="Roboto Slab"/>
              </a:rPr>
              <a:t>… (F.C.)</a:t>
            </a:r>
            <a:r>
              <a:rPr lang="it-IT" i="1" dirty="0"/>
              <a:t/>
            </a:r>
            <a:br>
              <a:rPr lang="it-IT" i="1" dirty="0"/>
            </a:br>
            <a:endParaRPr lang="it-IT" i="1" dirty="0"/>
          </a:p>
        </p:txBody>
      </p:sp>
      <p:sp>
        <p:nvSpPr>
          <p:cNvPr id="7" name="Rettangolo 6"/>
          <p:cNvSpPr/>
          <p:nvPr/>
        </p:nvSpPr>
        <p:spPr>
          <a:xfrm>
            <a:off x="6782937" y="4329921"/>
            <a:ext cx="5308980" cy="2308324"/>
          </a:xfrm>
          <a:prstGeom prst="rect">
            <a:avLst/>
          </a:prstGeom>
        </p:spPr>
        <p:txBody>
          <a:bodyPr wrap="square">
            <a:spAutoFit/>
          </a:bodyPr>
          <a:lstStyle/>
          <a:p>
            <a:r>
              <a:rPr lang="it-IT" i="1" dirty="0">
                <a:latin typeface="Roboto Slab"/>
              </a:rPr>
              <a:t>Ho deciso di raccontare la mia esperienza soprattutto per </a:t>
            </a:r>
            <a:r>
              <a:rPr lang="it-IT" b="1" i="1" u="sng" dirty="0">
                <a:solidFill>
                  <a:srgbClr val="FFC000"/>
                </a:solidFill>
                <a:latin typeface="Roboto Slab"/>
              </a:rPr>
              <a:t>aiutare chi occupa un posto di lavoro e non conosce le opportunità a disposizione di chi ha seri problemi di salute</a:t>
            </a:r>
            <a:r>
              <a:rPr lang="it-IT" i="1" dirty="0">
                <a:latin typeface="Roboto Slab"/>
              </a:rPr>
              <a:t>. Non avrei mai detto che la mia vita avrebbe preso questa direzione. Avevo 21 anni, nasceva il mio bambino e insieme a lui arrivava, inaspettato, il Lupus eritematoso </a:t>
            </a:r>
            <a:r>
              <a:rPr lang="it-IT" i="1" dirty="0" smtClean="0">
                <a:latin typeface="Roboto Slab"/>
              </a:rPr>
              <a:t>sistemico… (M.G.)</a:t>
            </a:r>
            <a:endParaRPr lang="it-IT" i="1" dirty="0"/>
          </a:p>
        </p:txBody>
      </p:sp>
      <p:sp>
        <p:nvSpPr>
          <p:cNvPr id="8" name="Rettangolo 7"/>
          <p:cNvSpPr/>
          <p:nvPr/>
        </p:nvSpPr>
        <p:spPr>
          <a:xfrm>
            <a:off x="195618" y="3775923"/>
            <a:ext cx="6096000" cy="3139321"/>
          </a:xfrm>
          <a:prstGeom prst="rect">
            <a:avLst/>
          </a:prstGeom>
        </p:spPr>
        <p:txBody>
          <a:bodyPr>
            <a:spAutoFit/>
          </a:bodyPr>
          <a:lstStyle/>
          <a:p>
            <a:r>
              <a:rPr lang="it-IT" i="1" dirty="0" smtClean="0">
                <a:latin typeface="Roboto Slab"/>
              </a:rPr>
              <a:t>Penso </a:t>
            </a:r>
            <a:r>
              <a:rPr lang="it-IT" i="1" dirty="0">
                <a:latin typeface="Roboto Slab"/>
              </a:rPr>
              <a:t>che anche all’interno di un percorso di malattia, seppure con momenti più o meno intensi, è possibile </a:t>
            </a:r>
            <a:r>
              <a:rPr lang="it-IT" i="1" dirty="0">
                <a:solidFill>
                  <a:srgbClr val="FFC000"/>
                </a:solidFill>
                <a:latin typeface="Roboto Slab"/>
              </a:rPr>
              <a:t>trovare la speranza di stare meglio</a:t>
            </a:r>
            <a:r>
              <a:rPr lang="it-IT" i="1" dirty="0">
                <a:latin typeface="Roboto Slab"/>
              </a:rPr>
              <a:t>.</a:t>
            </a:r>
            <a:r>
              <a:rPr lang="it-IT" i="1" dirty="0"/>
              <a:t/>
            </a:r>
            <a:br>
              <a:rPr lang="it-IT" i="1" dirty="0"/>
            </a:br>
            <a:r>
              <a:rPr lang="it-IT" i="1" dirty="0" smtClean="0">
                <a:latin typeface="Roboto Slab"/>
              </a:rPr>
              <a:t>La </a:t>
            </a:r>
            <a:r>
              <a:rPr lang="it-IT" i="1" dirty="0">
                <a:latin typeface="Roboto Slab"/>
              </a:rPr>
              <a:t>mia è una storia simile a quella di molte altre persone che vivono la mia stessa condizione. Ma credo che sia importante </a:t>
            </a:r>
            <a:r>
              <a:rPr lang="it-IT" b="1" i="1" u="sng" dirty="0">
                <a:solidFill>
                  <a:srgbClr val="FFC000"/>
                </a:solidFill>
                <a:latin typeface="Roboto Slab"/>
              </a:rPr>
              <a:t>condividere le esperienze </a:t>
            </a:r>
            <a:r>
              <a:rPr lang="it-IT" i="1" dirty="0">
                <a:solidFill>
                  <a:srgbClr val="FFC000"/>
                </a:solidFill>
                <a:latin typeface="Roboto Slab"/>
              </a:rPr>
              <a:t>per </a:t>
            </a:r>
            <a:r>
              <a:rPr lang="it-IT" b="1" i="1" u="sng" dirty="0">
                <a:solidFill>
                  <a:srgbClr val="FFC000"/>
                </a:solidFill>
                <a:latin typeface="Roboto Slab"/>
              </a:rPr>
              <a:t>trovare la forza di affrontare le difficoltà</a:t>
            </a:r>
            <a:r>
              <a:rPr lang="it-IT" i="1" dirty="0">
                <a:latin typeface="Roboto Slab"/>
              </a:rPr>
              <a:t>, da </a:t>
            </a:r>
            <a:r>
              <a:rPr lang="it-IT" i="1" dirty="0">
                <a:solidFill>
                  <a:srgbClr val="FFC000"/>
                </a:solidFill>
                <a:latin typeface="Roboto Slab"/>
              </a:rPr>
              <a:t>quelle più semplici, ma spesso ingigantite dall’ansia e dalla paura</a:t>
            </a:r>
            <a:r>
              <a:rPr lang="it-IT" i="1" dirty="0">
                <a:latin typeface="Roboto Slab"/>
              </a:rPr>
              <a:t>, a </a:t>
            </a:r>
            <a:r>
              <a:rPr lang="it-IT" i="1" dirty="0">
                <a:solidFill>
                  <a:srgbClr val="FFC000"/>
                </a:solidFill>
                <a:latin typeface="Roboto Slab"/>
              </a:rPr>
              <a:t>quelle più complesse</a:t>
            </a:r>
            <a:r>
              <a:rPr lang="it-IT" i="1" dirty="0">
                <a:latin typeface="Roboto Slab"/>
              </a:rPr>
              <a:t>, che molte volte </a:t>
            </a:r>
            <a:r>
              <a:rPr lang="it-IT" i="1" dirty="0">
                <a:solidFill>
                  <a:srgbClr val="FFC000"/>
                </a:solidFill>
                <a:latin typeface="Roboto Slab"/>
              </a:rPr>
              <a:t>un malato da solo non riesce a risolvere,</a:t>
            </a:r>
            <a:r>
              <a:rPr lang="it-IT" i="1" dirty="0">
                <a:latin typeface="Roboto Slab"/>
              </a:rPr>
              <a:t> perché </a:t>
            </a:r>
            <a:r>
              <a:rPr lang="it-IT" i="1" dirty="0">
                <a:solidFill>
                  <a:srgbClr val="FFC000"/>
                </a:solidFill>
                <a:latin typeface="Roboto Slab"/>
              </a:rPr>
              <a:t>non ha le </a:t>
            </a:r>
            <a:r>
              <a:rPr lang="it-IT" b="1" i="1" u="sng" dirty="0">
                <a:solidFill>
                  <a:srgbClr val="FFC000"/>
                </a:solidFill>
                <a:latin typeface="Roboto Slab"/>
              </a:rPr>
              <a:t>competenze</a:t>
            </a:r>
            <a:r>
              <a:rPr lang="it-IT" i="1" dirty="0">
                <a:solidFill>
                  <a:srgbClr val="FFC000"/>
                </a:solidFill>
                <a:latin typeface="Roboto Slab"/>
              </a:rPr>
              <a:t> per </a:t>
            </a:r>
            <a:r>
              <a:rPr lang="it-IT" i="1" dirty="0" smtClean="0">
                <a:solidFill>
                  <a:srgbClr val="FFC000"/>
                </a:solidFill>
                <a:latin typeface="Roboto Slab"/>
              </a:rPr>
              <a:t>farlo</a:t>
            </a:r>
            <a:r>
              <a:rPr lang="it-IT" i="1" dirty="0" smtClean="0">
                <a:latin typeface="Roboto Slab"/>
              </a:rPr>
              <a:t>… </a:t>
            </a:r>
            <a:r>
              <a:rPr lang="it-IT" i="1" dirty="0">
                <a:latin typeface="Roboto Slab"/>
              </a:rPr>
              <a:t>(F.)</a:t>
            </a:r>
            <a:endParaRPr lang="it-IT" i="1" dirty="0"/>
          </a:p>
          <a:p>
            <a:endParaRPr lang="it-IT" b="1" i="1" dirty="0"/>
          </a:p>
        </p:txBody>
      </p:sp>
    </p:spTree>
    <p:extLst>
      <p:ext uri="{BB962C8B-B14F-4D97-AF65-F5344CB8AC3E}">
        <p14:creationId xmlns:p14="http://schemas.microsoft.com/office/powerpoint/2010/main" val="312576541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818655" y="1387242"/>
            <a:ext cx="6248572" cy="4401205"/>
          </a:xfrm>
          <a:prstGeom prst="rect">
            <a:avLst/>
          </a:prstGeom>
          <a:noFill/>
        </p:spPr>
        <p:txBody>
          <a:bodyPr wrap="square" rtlCol="0">
            <a:spAutoFit/>
          </a:bodyPr>
          <a:lstStyle/>
          <a:p>
            <a:r>
              <a:rPr lang="it-IT" sz="2800" b="1" dirty="0" smtClean="0">
                <a:latin typeface="Arial" panose="020B0604020202020204" pitchFamily="34" charset="0"/>
                <a:cs typeface="Arial" panose="020B0604020202020204" pitchFamily="34" charset="0"/>
              </a:rPr>
              <a:t>La …</a:t>
            </a:r>
          </a:p>
          <a:p>
            <a:endParaRPr lang="it-IT" sz="2800" b="1" dirty="0">
              <a:latin typeface="Arial" panose="020B0604020202020204" pitchFamily="34" charset="0"/>
              <a:cs typeface="Arial" panose="020B0604020202020204" pitchFamily="34" charset="0"/>
            </a:endParaRPr>
          </a:p>
          <a:p>
            <a:endParaRPr lang="it-IT" sz="2800" b="1" dirty="0" smtClean="0">
              <a:latin typeface="Arial" panose="020B0604020202020204" pitchFamily="34" charset="0"/>
              <a:cs typeface="Arial" panose="020B0604020202020204" pitchFamily="34" charset="0"/>
            </a:endParaRPr>
          </a:p>
          <a:p>
            <a:endParaRPr lang="it-IT" sz="2800" b="1" dirty="0">
              <a:latin typeface="Arial" panose="020B0604020202020204" pitchFamily="34" charset="0"/>
              <a:cs typeface="Arial" panose="020B0604020202020204" pitchFamily="34" charset="0"/>
            </a:endParaRPr>
          </a:p>
          <a:p>
            <a:endParaRPr lang="it-IT" sz="2800" b="1" dirty="0" smtClean="0">
              <a:latin typeface="Arial" panose="020B0604020202020204" pitchFamily="34" charset="0"/>
              <a:cs typeface="Arial" panose="020B0604020202020204" pitchFamily="34" charset="0"/>
            </a:endParaRPr>
          </a:p>
          <a:p>
            <a:pPr algn="r"/>
            <a:endParaRPr lang="it-IT" sz="2800" b="1" dirty="0" smtClean="0">
              <a:latin typeface="Arial" panose="020B0604020202020204" pitchFamily="34" charset="0"/>
              <a:cs typeface="Arial" panose="020B0604020202020204" pitchFamily="34" charset="0"/>
            </a:endParaRPr>
          </a:p>
          <a:p>
            <a:pPr algn="r"/>
            <a:endParaRPr lang="it-IT" sz="2800" b="1" dirty="0">
              <a:latin typeface="Arial" panose="020B0604020202020204" pitchFamily="34" charset="0"/>
              <a:cs typeface="Arial" panose="020B0604020202020204" pitchFamily="34" charset="0"/>
            </a:endParaRPr>
          </a:p>
          <a:p>
            <a:pPr algn="r"/>
            <a:endParaRPr lang="it-IT" sz="2800" b="1" dirty="0" smtClean="0">
              <a:latin typeface="Arial" panose="020B0604020202020204" pitchFamily="34" charset="0"/>
              <a:cs typeface="Arial" panose="020B0604020202020204" pitchFamily="34" charset="0"/>
            </a:endParaRPr>
          </a:p>
          <a:p>
            <a:pPr algn="r"/>
            <a:endParaRPr lang="it-IT" sz="2800" b="1" dirty="0">
              <a:latin typeface="Arial" panose="020B0604020202020204" pitchFamily="34" charset="0"/>
              <a:cs typeface="Arial" panose="020B0604020202020204" pitchFamily="34" charset="0"/>
            </a:endParaRPr>
          </a:p>
          <a:p>
            <a:pPr algn="r"/>
            <a:r>
              <a:rPr lang="it-IT" sz="2800" b="1" dirty="0">
                <a:latin typeface="Arial" panose="020B0604020202020204" pitchFamily="34" charset="0"/>
                <a:cs typeface="Arial" panose="020B0604020202020204" pitchFamily="34" charset="0"/>
              </a:rPr>
              <a:t>t</a:t>
            </a:r>
            <a:r>
              <a:rPr lang="it-IT" sz="2800" b="1" dirty="0" smtClean="0">
                <a:latin typeface="Arial" panose="020B0604020202020204" pitchFamily="34" charset="0"/>
                <a:cs typeface="Arial" panose="020B0604020202020204" pitchFamily="34" charset="0"/>
              </a:rPr>
              <a:t>ra vecchie e nuove definizioni</a:t>
            </a:r>
            <a:endParaRPr lang="it-IT" sz="2800" b="1" dirty="0">
              <a:latin typeface="Arial" panose="020B0604020202020204" pitchFamily="34" charset="0"/>
              <a:cs typeface="Arial" panose="020B0604020202020204" pitchFamily="34" charset="0"/>
            </a:endParaRPr>
          </a:p>
        </p:txBody>
      </p:sp>
      <p:pic>
        <p:nvPicPr>
          <p:cNvPr id="1026" name="Picture 2" descr="Definizione di salut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17511" y="1653654"/>
            <a:ext cx="4692865" cy="262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726787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82862" y="1686391"/>
            <a:ext cx="10885472" cy="400110"/>
          </a:xfrm>
          <a:prstGeom prst="rect">
            <a:avLst/>
          </a:prstGeom>
        </p:spPr>
        <p:txBody>
          <a:bodyPr wrap="square">
            <a:spAutoFit/>
          </a:bodyPr>
          <a:lstStyle/>
          <a:p>
            <a:r>
              <a:rPr lang="it-IT" sz="2000" dirty="0" smtClean="0">
                <a:latin typeface="Arial" panose="020B0604020202020204" pitchFamily="34" charset="0"/>
                <a:ea typeface="Calibri" panose="020F0502020204030204" pitchFamily="34" charset="0"/>
                <a:cs typeface="Arial" panose="020B0604020202020204" pitchFamily="34" charset="0"/>
              </a:rPr>
              <a:t>-in rapida </a:t>
            </a:r>
            <a:r>
              <a:rPr lang="it-IT" sz="2000" dirty="0">
                <a:latin typeface="Arial" panose="020B0604020202020204" pitchFamily="34" charset="0"/>
                <a:ea typeface="Calibri" panose="020F0502020204030204" pitchFamily="34" charset="0"/>
                <a:cs typeface="Arial" panose="020B0604020202020204" pitchFamily="34" charset="0"/>
              </a:rPr>
              <a:t>trasformazione </a:t>
            </a:r>
            <a:r>
              <a:rPr lang="it-IT" sz="2000" dirty="0" smtClean="0">
                <a:latin typeface="Arial" panose="020B0604020202020204" pitchFamily="34" charset="0"/>
                <a:ea typeface="Calibri" panose="020F0502020204030204" pitchFamily="34" charset="0"/>
                <a:cs typeface="Arial" panose="020B0604020202020204" pitchFamily="34" charset="0"/>
              </a:rPr>
              <a:t>negli scenari culturali, sociali, legislativi </a:t>
            </a:r>
            <a:r>
              <a:rPr lang="it-IT" sz="2000" dirty="0">
                <a:latin typeface="Arial" panose="020B0604020202020204" pitchFamily="34" charset="0"/>
                <a:ea typeface="Calibri" panose="020F0502020204030204" pitchFamily="34" charset="0"/>
                <a:cs typeface="Arial" panose="020B0604020202020204" pitchFamily="34" charset="0"/>
              </a:rPr>
              <a:t>ed </a:t>
            </a:r>
            <a:r>
              <a:rPr lang="it-IT" sz="2000" dirty="0" smtClean="0">
                <a:latin typeface="Arial" panose="020B0604020202020204" pitchFamily="34" charset="0"/>
                <a:ea typeface="Calibri" panose="020F0502020204030204" pitchFamily="34" charset="0"/>
                <a:cs typeface="Arial" panose="020B0604020202020204" pitchFamily="34" charset="0"/>
              </a:rPr>
              <a:t>economici odierni-</a:t>
            </a:r>
          </a:p>
        </p:txBody>
      </p:sp>
      <p:pic>
        <p:nvPicPr>
          <p:cNvPr id="3074" name="Picture 2" descr="Strategia Nazionale Aree Interne Sicani | Faceboo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78226" y="2706733"/>
            <a:ext cx="3564000" cy="3564000"/>
          </a:xfrm>
          <a:prstGeom prst="rect">
            <a:avLst/>
          </a:prstGeom>
          <a:noFill/>
          <a:extLst>
            <a:ext uri="{909E8E84-426E-40DD-AFC4-6F175D3DCCD1}">
              <a14:hiddenFill xmlns:a14="http://schemas.microsoft.com/office/drawing/2010/main">
                <a:solidFill>
                  <a:srgbClr val="FFFFFF"/>
                </a:solidFill>
              </a14:hiddenFill>
            </a:ext>
          </a:extLst>
        </p:spPr>
      </p:pic>
      <p:sp>
        <p:nvSpPr>
          <p:cNvPr id="3" name="Rettangolo 2"/>
          <p:cNvSpPr/>
          <p:nvPr/>
        </p:nvSpPr>
        <p:spPr>
          <a:xfrm>
            <a:off x="761298" y="6324186"/>
            <a:ext cx="6797856" cy="400110"/>
          </a:xfrm>
          <a:prstGeom prst="rect">
            <a:avLst/>
          </a:prstGeom>
        </p:spPr>
        <p:txBody>
          <a:bodyPr wrap="square">
            <a:spAutoFit/>
          </a:bodyPr>
          <a:lstStyle/>
          <a:p>
            <a:pPr algn="ctr"/>
            <a:r>
              <a:rPr lang="it-IT" sz="2000" b="1" dirty="0" smtClean="0">
                <a:solidFill>
                  <a:schemeClr val="accent2"/>
                </a:solidFill>
                <a:latin typeface="Arial" panose="020B0604020202020204" pitchFamily="34" charset="0"/>
                <a:ea typeface="Calibri" panose="020F0502020204030204" pitchFamily="34" charset="0"/>
                <a:cs typeface="Arial" panose="020B0604020202020204" pitchFamily="34" charset="0"/>
              </a:rPr>
              <a:t>Riconoscibili all’interno di 4 </a:t>
            </a:r>
            <a:r>
              <a:rPr lang="it-IT" sz="2000" b="1" dirty="0" err="1">
                <a:solidFill>
                  <a:schemeClr val="accent2"/>
                </a:solidFill>
                <a:latin typeface="Arial" panose="020B0604020202020204" pitchFamily="34" charset="0"/>
                <a:ea typeface="Calibri" panose="020F0502020204030204" pitchFamily="34" charset="0"/>
                <a:cs typeface="Arial" panose="020B0604020202020204" pitchFamily="34" charset="0"/>
              </a:rPr>
              <a:t>M</a:t>
            </a:r>
            <a:r>
              <a:rPr lang="it-IT" sz="2000" b="1" dirty="0" err="1" smtClean="0">
                <a:solidFill>
                  <a:schemeClr val="accent2"/>
                </a:solidFill>
                <a:latin typeface="Arial" panose="020B0604020202020204" pitchFamily="34" charset="0"/>
                <a:ea typeface="Calibri" panose="020F0502020204030204" pitchFamily="34" charset="0"/>
                <a:cs typeface="Arial" panose="020B0604020202020204" pitchFamily="34" charset="0"/>
              </a:rPr>
              <a:t>acroaree</a:t>
            </a:r>
            <a:r>
              <a:rPr lang="it-IT" sz="2000" b="1" dirty="0" smtClean="0">
                <a:solidFill>
                  <a:schemeClr val="accent2"/>
                </a:solidFill>
                <a:latin typeface="Arial" panose="020B0604020202020204" pitchFamily="34" charset="0"/>
                <a:ea typeface="Calibri" panose="020F0502020204030204" pitchFamily="34" charset="0"/>
                <a:cs typeface="Arial" panose="020B0604020202020204" pitchFamily="34" charset="0"/>
              </a:rPr>
              <a:t> prevalenti</a:t>
            </a:r>
            <a:endParaRPr lang="it-IT" sz="2000" b="1" dirty="0">
              <a:solidFill>
                <a:schemeClr val="accent2"/>
              </a:solidFill>
              <a:latin typeface="Arial" panose="020B0604020202020204" pitchFamily="34" charset="0"/>
              <a:ea typeface="Calibri" panose="020F0502020204030204" pitchFamily="34" charset="0"/>
              <a:cs typeface="Arial" panose="020B0604020202020204" pitchFamily="34" charset="0"/>
            </a:endParaRPr>
          </a:p>
        </p:txBody>
      </p:sp>
      <p:sp>
        <p:nvSpPr>
          <p:cNvPr id="5" name="Rettangolo 4"/>
          <p:cNvSpPr/>
          <p:nvPr/>
        </p:nvSpPr>
        <p:spPr>
          <a:xfrm>
            <a:off x="1200127" y="1024672"/>
            <a:ext cx="11045611" cy="400110"/>
          </a:xfrm>
          <a:prstGeom prst="rect">
            <a:avLst/>
          </a:prstGeom>
        </p:spPr>
        <p:txBody>
          <a:bodyPr wrap="square">
            <a:spAutoFit/>
          </a:bodyPr>
          <a:lstStyle/>
          <a:p>
            <a:r>
              <a:rPr lang="it-IT" sz="2000" b="1" dirty="0" smtClean="0">
                <a:solidFill>
                  <a:schemeClr val="accent2"/>
                </a:solidFill>
                <a:latin typeface="Arial" panose="020B0604020202020204" pitchFamily="34" charset="0"/>
                <a:ea typeface="Calibri" panose="020F0502020204030204" pitchFamily="34" charset="0"/>
                <a:cs typeface="Arial" panose="020B0604020202020204" pitchFamily="34" charset="0"/>
              </a:rPr>
              <a:t>di </a:t>
            </a:r>
            <a:r>
              <a:rPr lang="it-IT" sz="2000" b="1" dirty="0">
                <a:solidFill>
                  <a:schemeClr val="accent2"/>
                </a:solidFill>
                <a:latin typeface="Arial" panose="020B0604020202020204" pitchFamily="34" charset="0"/>
                <a:ea typeface="Calibri" panose="020F0502020204030204" pitchFamily="34" charset="0"/>
                <a:cs typeface="Arial" panose="020B0604020202020204" pitchFamily="34" charset="0"/>
              </a:rPr>
              <a:t>cura, assistenza e sostegno personale e sociale del </a:t>
            </a:r>
            <a:r>
              <a:rPr lang="it-IT" sz="2000" b="1" dirty="0" smtClean="0">
                <a:solidFill>
                  <a:schemeClr val="accent2"/>
                </a:solidFill>
                <a:latin typeface="Arial" panose="020B0604020202020204" pitchFamily="34" charset="0"/>
                <a:ea typeface="Calibri" panose="020F0502020204030204" pitchFamily="34" charset="0"/>
                <a:cs typeface="Arial" panose="020B0604020202020204" pitchFamily="34" charset="0"/>
              </a:rPr>
              <a:t>paziente </a:t>
            </a:r>
            <a:endParaRPr lang="it-IT" sz="2000" b="1" dirty="0">
              <a:solidFill>
                <a:schemeClr val="accent2"/>
              </a:solidFill>
              <a:latin typeface="Arial" panose="020B0604020202020204" pitchFamily="34" charset="0"/>
              <a:ea typeface="Calibri" panose="020F0502020204030204" pitchFamily="34" charset="0"/>
              <a:cs typeface="Arial" panose="020B0604020202020204" pitchFamily="34" charset="0"/>
            </a:endParaRPr>
          </a:p>
        </p:txBody>
      </p:sp>
      <p:sp>
        <p:nvSpPr>
          <p:cNvPr id="6" name="Rettangolo 5"/>
          <p:cNvSpPr/>
          <p:nvPr/>
        </p:nvSpPr>
        <p:spPr>
          <a:xfrm>
            <a:off x="182862" y="528122"/>
            <a:ext cx="2914580" cy="430887"/>
          </a:xfrm>
          <a:prstGeom prst="rect">
            <a:avLst/>
          </a:prstGeom>
        </p:spPr>
        <p:txBody>
          <a:bodyPr wrap="none">
            <a:spAutoFit/>
          </a:bodyPr>
          <a:lstStyle/>
          <a:p>
            <a:r>
              <a:rPr lang="it-IT" sz="2200" b="1" dirty="0" smtClean="0">
                <a:solidFill>
                  <a:schemeClr val="accent2"/>
                </a:solidFill>
                <a:latin typeface="Arial" panose="020B0604020202020204" pitchFamily="34" charset="0"/>
                <a:ea typeface="Calibri" panose="020F0502020204030204" pitchFamily="34" charset="0"/>
                <a:cs typeface="Arial" panose="020B0604020202020204" pitchFamily="34" charset="0"/>
              </a:rPr>
              <a:t>Bisogni</a:t>
            </a:r>
            <a:r>
              <a:rPr lang="it-IT" sz="2000" b="1" dirty="0" smtClean="0">
                <a:solidFill>
                  <a:schemeClr val="accent2"/>
                </a:solidFill>
                <a:latin typeface="Arial" panose="020B0604020202020204" pitchFamily="34" charset="0"/>
                <a:ea typeface="Calibri" panose="020F0502020204030204" pitchFamily="34" charset="0"/>
                <a:cs typeface="Arial" panose="020B0604020202020204" pitchFamily="34" charset="0"/>
              </a:rPr>
              <a:t> </a:t>
            </a:r>
            <a:r>
              <a:rPr lang="it-IT" sz="2000" b="1" dirty="0">
                <a:latin typeface="Arial" panose="020B0604020202020204" pitchFamily="34" charset="0"/>
                <a:ea typeface="Calibri" panose="020F0502020204030204" pitchFamily="34" charset="0"/>
                <a:cs typeface="Arial" panose="020B0604020202020204" pitchFamily="34" charset="0"/>
              </a:rPr>
              <a:t>emergenziali </a:t>
            </a:r>
            <a:endParaRPr lang="it-IT" sz="2000" b="1" dirty="0">
              <a:solidFill>
                <a:schemeClr val="accent2"/>
              </a:solidFill>
            </a:endParaRPr>
          </a:p>
        </p:txBody>
      </p:sp>
      <p:sp>
        <p:nvSpPr>
          <p:cNvPr id="7" name="Rettangolo 6"/>
          <p:cNvSpPr/>
          <p:nvPr/>
        </p:nvSpPr>
        <p:spPr>
          <a:xfrm>
            <a:off x="449609" y="3152436"/>
            <a:ext cx="2789546" cy="400110"/>
          </a:xfrm>
          <a:prstGeom prst="rect">
            <a:avLst/>
          </a:prstGeom>
        </p:spPr>
        <p:txBody>
          <a:bodyPr wrap="none">
            <a:spAutoFit/>
          </a:bodyPr>
          <a:lstStyle/>
          <a:p>
            <a:r>
              <a:rPr lang="it-IT" sz="2000" dirty="0">
                <a:solidFill>
                  <a:srgbClr val="FF0000"/>
                </a:solidFill>
                <a:latin typeface="Arial" panose="020B0604020202020204" pitchFamily="34" charset="0"/>
                <a:ea typeface="Calibri" panose="020F0502020204030204" pitchFamily="34" charset="0"/>
                <a:cs typeface="Arial" panose="020B0604020202020204" pitchFamily="34" charset="0"/>
              </a:rPr>
              <a:t>-</a:t>
            </a:r>
            <a:r>
              <a:rPr lang="it-IT" sz="2000" b="1" i="1" dirty="0">
                <a:solidFill>
                  <a:srgbClr val="FF0000"/>
                </a:solidFill>
                <a:latin typeface="Arial" panose="020B0604020202020204" pitchFamily="34" charset="0"/>
                <a:ea typeface="Calibri" panose="020F0502020204030204" pitchFamily="34" charset="0"/>
                <a:cs typeface="Arial" panose="020B0604020202020204" pitchFamily="34" charset="0"/>
              </a:rPr>
              <a:t>Clinico-assistenziale</a:t>
            </a:r>
            <a:endParaRPr lang="it-IT" sz="2000" dirty="0">
              <a:solidFill>
                <a:srgbClr val="FF0000"/>
              </a:solidFill>
            </a:endParaRPr>
          </a:p>
        </p:txBody>
      </p:sp>
      <p:sp>
        <p:nvSpPr>
          <p:cNvPr id="8" name="Rettangolo 7"/>
          <p:cNvSpPr/>
          <p:nvPr/>
        </p:nvSpPr>
        <p:spPr>
          <a:xfrm>
            <a:off x="5174161" y="2844660"/>
            <a:ext cx="2965070" cy="707886"/>
          </a:xfrm>
          <a:prstGeom prst="rect">
            <a:avLst/>
          </a:prstGeom>
        </p:spPr>
        <p:txBody>
          <a:bodyPr wrap="square">
            <a:spAutoFit/>
          </a:bodyPr>
          <a:lstStyle/>
          <a:p>
            <a:r>
              <a:rPr lang="it-IT" sz="2000" dirty="0">
                <a:solidFill>
                  <a:srgbClr val="FF0000"/>
                </a:solidFill>
                <a:latin typeface="Arial" panose="020B0604020202020204" pitchFamily="34" charset="0"/>
                <a:ea typeface="Calibri" panose="020F0502020204030204" pitchFamily="34" charset="0"/>
                <a:cs typeface="Arial" panose="020B0604020202020204" pitchFamily="34" charset="0"/>
              </a:rPr>
              <a:t>-</a:t>
            </a:r>
            <a:r>
              <a:rPr lang="it-IT" sz="2000" b="1" i="1" dirty="0">
                <a:solidFill>
                  <a:srgbClr val="FF0000"/>
                </a:solidFill>
                <a:latin typeface="Arial" panose="020B0604020202020204" pitchFamily="34" charset="0"/>
                <a:ea typeface="Calibri" panose="020F0502020204030204" pitchFamily="34" charset="0"/>
                <a:cs typeface="Arial" panose="020B0604020202020204" pitchFamily="34" charset="0"/>
              </a:rPr>
              <a:t>Tutela dei </a:t>
            </a:r>
            <a:r>
              <a:rPr lang="it-IT" sz="2000" b="1" i="1" dirty="0" smtClean="0">
                <a:solidFill>
                  <a:srgbClr val="FF0000"/>
                </a:solidFill>
                <a:latin typeface="Arial" panose="020B0604020202020204" pitchFamily="34" charset="0"/>
                <a:ea typeface="Calibri" panose="020F0502020204030204" pitchFamily="34" charset="0"/>
                <a:cs typeface="Arial" panose="020B0604020202020204" pitchFamily="34" charset="0"/>
              </a:rPr>
              <a:t>diritti</a:t>
            </a:r>
          </a:p>
          <a:p>
            <a:r>
              <a:rPr lang="it-IT" sz="2000" b="1" i="1" dirty="0">
                <a:solidFill>
                  <a:srgbClr val="FF0000"/>
                </a:solidFill>
                <a:latin typeface="Arial" panose="020B0604020202020204" pitchFamily="34" charset="0"/>
                <a:ea typeface="Calibri" panose="020F0502020204030204" pitchFamily="34" charset="0"/>
                <a:cs typeface="Arial" panose="020B0604020202020204" pitchFamily="34" charset="0"/>
              </a:rPr>
              <a:t>p</a:t>
            </a:r>
            <a:r>
              <a:rPr lang="it-IT" sz="2000" b="1" i="1" dirty="0" smtClean="0">
                <a:solidFill>
                  <a:srgbClr val="FF0000"/>
                </a:solidFill>
                <a:latin typeface="Arial" panose="020B0604020202020204" pitchFamily="34" charset="0"/>
                <a:ea typeface="Calibri" panose="020F0502020204030204" pitchFamily="34" charset="0"/>
                <a:cs typeface="Arial" panose="020B0604020202020204" pitchFamily="34" charset="0"/>
              </a:rPr>
              <a:t>ersonali e </a:t>
            </a:r>
            <a:r>
              <a:rPr lang="it-IT" sz="2000" b="1" i="1" dirty="0">
                <a:solidFill>
                  <a:srgbClr val="FF0000"/>
                </a:solidFill>
                <a:latin typeface="Arial" panose="020B0604020202020204" pitchFamily="34" charset="0"/>
                <a:ea typeface="Calibri" panose="020F0502020204030204" pitchFamily="34" charset="0"/>
                <a:cs typeface="Arial" panose="020B0604020202020204" pitchFamily="34" charset="0"/>
              </a:rPr>
              <a:t>sociali</a:t>
            </a:r>
            <a:endParaRPr lang="it-IT" sz="2000" dirty="0"/>
          </a:p>
        </p:txBody>
      </p:sp>
      <p:sp>
        <p:nvSpPr>
          <p:cNvPr id="9" name="Rettangolo 8"/>
          <p:cNvSpPr/>
          <p:nvPr/>
        </p:nvSpPr>
        <p:spPr>
          <a:xfrm>
            <a:off x="1310537" y="5233664"/>
            <a:ext cx="1606530" cy="707886"/>
          </a:xfrm>
          <a:prstGeom prst="rect">
            <a:avLst/>
          </a:prstGeom>
        </p:spPr>
        <p:txBody>
          <a:bodyPr wrap="none">
            <a:spAutoFit/>
          </a:bodyPr>
          <a:lstStyle/>
          <a:p>
            <a:r>
              <a:rPr lang="it-IT" sz="2000" dirty="0">
                <a:solidFill>
                  <a:srgbClr val="FF0000"/>
                </a:solidFill>
                <a:latin typeface="Arial" panose="020B0604020202020204" pitchFamily="34" charset="0"/>
                <a:ea typeface="Calibri" panose="020F0502020204030204" pitchFamily="34" charset="0"/>
                <a:cs typeface="Arial" panose="020B0604020202020204" pitchFamily="34" charset="0"/>
              </a:rPr>
              <a:t>-</a:t>
            </a:r>
            <a:r>
              <a:rPr lang="it-IT" sz="2000" b="1" i="1" dirty="0">
                <a:solidFill>
                  <a:srgbClr val="FF0000"/>
                </a:solidFill>
                <a:latin typeface="Arial" panose="020B0604020202020204" pitchFamily="34" charset="0"/>
                <a:ea typeface="Calibri" panose="020F0502020204030204" pitchFamily="34" charset="0"/>
                <a:cs typeface="Arial" panose="020B0604020202020204" pitchFamily="34" charset="0"/>
              </a:rPr>
              <a:t>Familiare </a:t>
            </a:r>
            <a:r>
              <a:rPr lang="it-IT" sz="2000" b="1" i="1" dirty="0" smtClean="0">
                <a:solidFill>
                  <a:srgbClr val="FF0000"/>
                </a:solidFill>
                <a:latin typeface="Arial" panose="020B0604020202020204" pitchFamily="34" charset="0"/>
                <a:ea typeface="Calibri" panose="020F0502020204030204" pitchFamily="34" charset="0"/>
                <a:cs typeface="Arial" panose="020B0604020202020204" pitchFamily="34" charset="0"/>
              </a:rPr>
              <a:t>e</a:t>
            </a:r>
          </a:p>
          <a:p>
            <a:r>
              <a:rPr lang="it-IT" sz="2000" b="1" i="1" dirty="0" smtClean="0">
                <a:solidFill>
                  <a:srgbClr val="FF0000"/>
                </a:solidFill>
                <a:latin typeface="Arial" panose="020B0604020202020204" pitchFamily="34" charset="0"/>
                <a:ea typeface="Calibri" panose="020F0502020204030204" pitchFamily="34" charset="0"/>
                <a:cs typeface="Arial" panose="020B0604020202020204" pitchFamily="34" charset="0"/>
              </a:rPr>
              <a:t>relazionale</a:t>
            </a:r>
            <a:endParaRPr lang="it-IT" sz="2000" dirty="0"/>
          </a:p>
        </p:txBody>
      </p:sp>
      <p:sp>
        <p:nvSpPr>
          <p:cNvPr id="10" name="Rettangolo 9"/>
          <p:cNvSpPr/>
          <p:nvPr/>
        </p:nvSpPr>
        <p:spPr>
          <a:xfrm>
            <a:off x="5174161" y="5325996"/>
            <a:ext cx="2175596" cy="707886"/>
          </a:xfrm>
          <a:prstGeom prst="rect">
            <a:avLst/>
          </a:prstGeom>
        </p:spPr>
        <p:txBody>
          <a:bodyPr wrap="none">
            <a:spAutoFit/>
          </a:bodyPr>
          <a:lstStyle/>
          <a:p>
            <a:r>
              <a:rPr lang="it-IT" sz="2000" dirty="0">
                <a:solidFill>
                  <a:srgbClr val="FF0000"/>
                </a:solidFill>
                <a:latin typeface="Arial" panose="020B0604020202020204" pitchFamily="34" charset="0"/>
                <a:ea typeface="Calibri" panose="020F0502020204030204" pitchFamily="34" charset="0"/>
                <a:cs typeface="Arial" panose="020B0604020202020204" pitchFamily="34" charset="0"/>
              </a:rPr>
              <a:t>-</a:t>
            </a:r>
            <a:r>
              <a:rPr lang="it-IT" sz="2000" b="1" i="1" dirty="0">
                <a:solidFill>
                  <a:srgbClr val="FF0000"/>
                </a:solidFill>
                <a:latin typeface="Arial" panose="020B0604020202020204" pitchFamily="34" charset="0"/>
                <a:ea typeface="Calibri" panose="020F0502020204030204" pitchFamily="34" charset="0"/>
                <a:cs typeface="Arial" panose="020B0604020202020204" pitchFamily="34" charset="0"/>
              </a:rPr>
              <a:t>Autonomia </a:t>
            </a:r>
            <a:r>
              <a:rPr lang="it-IT" sz="2000" b="1" i="1" dirty="0" smtClean="0">
                <a:solidFill>
                  <a:srgbClr val="FF0000"/>
                </a:solidFill>
                <a:latin typeface="Arial" panose="020B0604020202020204" pitchFamily="34" charset="0"/>
                <a:ea typeface="Calibri" panose="020F0502020204030204" pitchFamily="34" charset="0"/>
                <a:cs typeface="Arial" panose="020B0604020202020204" pitchFamily="34" charset="0"/>
              </a:rPr>
              <a:t>e</a:t>
            </a:r>
          </a:p>
          <a:p>
            <a:r>
              <a:rPr lang="it-IT" sz="2000" b="1" i="1" dirty="0" smtClean="0">
                <a:solidFill>
                  <a:srgbClr val="FF0000"/>
                </a:solidFill>
                <a:latin typeface="Arial" panose="020B0604020202020204" pitchFamily="34" charset="0"/>
                <a:ea typeface="Calibri" panose="020F0502020204030204" pitchFamily="34" charset="0"/>
                <a:cs typeface="Arial" panose="020B0604020202020204" pitchFamily="34" charset="0"/>
              </a:rPr>
              <a:t>qualità </a:t>
            </a:r>
            <a:r>
              <a:rPr lang="it-IT" sz="2000" b="1" i="1" dirty="0">
                <a:solidFill>
                  <a:srgbClr val="FF0000"/>
                </a:solidFill>
                <a:latin typeface="Arial" panose="020B0604020202020204" pitchFamily="34" charset="0"/>
                <a:ea typeface="Calibri" panose="020F0502020204030204" pitchFamily="34" charset="0"/>
                <a:cs typeface="Arial" panose="020B0604020202020204" pitchFamily="34" charset="0"/>
              </a:rPr>
              <a:t>della vita</a:t>
            </a:r>
            <a:endParaRPr lang="it-IT" sz="2000" dirty="0"/>
          </a:p>
        </p:txBody>
      </p:sp>
    </p:spTree>
    <p:extLst>
      <p:ext uri="{BB962C8B-B14F-4D97-AF65-F5344CB8AC3E}">
        <p14:creationId xmlns:p14="http://schemas.microsoft.com/office/powerpoint/2010/main" val="324030760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4329638" y="2149796"/>
            <a:ext cx="5458394" cy="1015663"/>
          </a:xfrm>
          <a:prstGeom prst="rect">
            <a:avLst/>
          </a:prstGeom>
        </p:spPr>
        <p:txBody>
          <a:bodyPr wrap="square">
            <a:spAutoFit/>
          </a:bodyPr>
          <a:lstStyle/>
          <a:p>
            <a:r>
              <a:rPr lang="it-IT" sz="2000" dirty="0" smtClean="0">
                <a:latin typeface="Arial" panose="020B0604020202020204" pitchFamily="34" charset="0"/>
                <a:ea typeface="Calibri" panose="020F0502020204030204" pitchFamily="34" charset="0"/>
                <a:cs typeface="Arial" panose="020B0604020202020204" pitchFamily="34" charset="0"/>
              </a:rPr>
              <a:t>Nondimeno richiede uno </a:t>
            </a:r>
            <a:r>
              <a:rPr lang="it-IT" sz="2000" b="1" dirty="0" smtClean="0">
                <a:solidFill>
                  <a:srgbClr val="FFC000"/>
                </a:solidFill>
                <a:latin typeface="Arial" panose="020B0604020202020204" pitchFamily="34" charset="0"/>
                <a:ea typeface="Calibri" panose="020F0502020204030204" pitchFamily="34" charset="0"/>
                <a:cs typeface="Arial" panose="020B0604020202020204" pitchFamily="34" charset="0"/>
              </a:rPr>
              <a:t>sforzo</a:t>
            </a:r>
          </a:p>
          <a:p>
            <a:r>
              <a:rPr lang="it-IT" sz="2000" b="1" dirty="0" smtClean="0">
                <a:solidFill>
                  <a:srgbClr val="FFC000"/>
                </a:solidFill>
                <a:latin typeface="Arial" panose="020B0604020202020204" pitchFamily="34" charset="0"/>
                <a:ea typeface="Calibri" panose="020F0502020204030204" pitchFamily="34" charset="0"/>
                <a:cs typeface="Arial" panose="020B0604020202020204" pitchFamily="34" charset="0"/>
              </a:rPr>
              <a:t>adattativo e di apprendimento</a:t>
            </a:r>
          </a:p>
          <a:p>
            <a:r>
              <a:rPr lang="it-IT" sz="2000" b="1" dirty="0" smtClean="0">
                <a:solidFill>
                  <a:srgbClr val="FFC000"/>
                </a:solidFill>
                <a:latin typeface="Arial" panose="020B0604020202020204" pitchFamily="34" charset="0"/>
                <a:ea typeface="Calibri" panose="020F0502020204030204" pitchFamily="34" charset="0"/>
                <a:cs typeface="Arial" panose="020B0604020202020204" pitchFamily="34" charset="0"/>
              </a:rPr>
              <a:t>personale del </a:t>
            </a:r>
            <a:r>
              <a:rPr lang="it-IT" sz="2000" b="1" dirty="0">
                <a:solidFill>
                  <a:srgbClr val="FFC000"/>
                </a:solidFill>
                <a:latin typeface="Arial" panose="020B0604020202020204" pitchFamily="34" charset="0"/>
                <a:ea typeface="Calibri" panose="020F0502020204030204" pitchFamily="34" charset="0"/>
                <a:cs typeface="Arial" panose="020B0604020202020204" pitchFamily="34" charset="0"/>
              </a:rPr>
              <a:t>singolo paziente </a:t>
            </a:r>
            <a:endParaRPr lang="it-IT" sz="2000" b="1" dirty="0" smtClean="0">
              <a:solidFill>
                <a:srgbClr val="FFC000"/>
              </a:solidFill>
              <a:latin typeface="Arial" panose="020B0604020202020204" pitchFamily="34" charset="0"/>
              <a:ea typeface="Calibri" panose="020F0502020204030204" pitchFamily="34" charset="0"/>
              <a:cs typeface="Arial" panose="020B0604020202020204" pitchFamily="34" charset="0"/>
            </a:endParaRPr>
          </a:p>
        </p:txBody>
      </p:sp>
      <p:sp>
        <p:nvSpPr>
          <p:cNvPr id="3" name="Rettangolo 2"/>
          <p:cNvSpPr/>
          <p:nvPr/>
        </p:nvSpPr>
        <p:spPr>
          <a:xfrm>
            <a:off x="135207" y="351788"/>
            <a:ext cx="8388862" cy="769441"/>
          </a:xfrm>
          <a:prstGeom prst="rect">
            <a:avLst/>
          </a:prstGeom>
        </p:spPr>
        <p:txBody>
          <a:bodyPr wrap="square">
            <a:spAutoFit/>
          </a:bodyPr>
          <a:lstStyle/>
          <a:p>
            <a:pPr algn="ctr"/>
            <a:r>
              <a:rPr lang="it-IT" sz="2200" b="1" dirty="0" smtClean="0">
                <a:solidFill>
                  <a:srgbClr val="FF0000"/>
                </a:solidFill>
                <a:latin typeface="Arial" panose="020B0604020202020204" pitchFamily="34" charset="0"/>
                <a:ea typeface="Calibri" panose="020F0502020204030204" pitchFamily="34" charset="0"/>
                <a:cs typeface="Arial" panose="020B0604020202020204" pitchFamily="34" charset="0"/>
              </a:rPr>
              <a:t>La soddisfazione di questi bisogni </a:t>
            </a:r>
            <a:endParaRPr lang="it-IT" sz="2200" b="1" dirty="0">
              <a:solidFill>
                <a:srgbClr val="FF0000"/>
              </a:solidFill>
              <a:latin typeface="Arial" panose="020B0604020202020204" pitchFamily="34" charset="0"/>
              <a:ea typeface="Calibri" panose="020F0502020204030204" pitchFamily="34" charset="0"/>
              <a:cs typeface="Arial" panose="020B0604020202020204" pitchFamily="34" charset="0"/>
            </a:endParaRPr>
          </a:p>
          <a:p>
            <a:pPr algn="ctr"/>
            <a:endParaRPr lang="it-IT" sz="2200" b="1" dirty="0">
              <a:solidFill>
                <a:srgbClr val="FF0000"/>
              </a:solidFill>
              <a:latin typeface="Arial" panose="020B0604020202020204" pitchFamily="34" charset="0"/>
              <a:ea typeface="Calibri" panose="020F0502020204030204" pitchFamily="34" charset="0"/>
              <a:cs typeface="Arial" panose="020B0604020202020204" pitchFamily="34" charset="0"/>
            </a:endParaRPr>
          </a:p>
        </p:txBody>
      </p:sp>
      <p:sp>
        <p:nvSpPr>
          <p:cNvPr id="4" name="Rettangolo 3"/>
          <p:cNvSpPr/>
          <p:nvPr/>
        </p:nvSpPr>
        <p:spPr>
          <a:xfrm>
            <a:off x="135207" y="1372046"/>
            <a:ext cx="3981047" cy="707886"/>
          </a:xfrm>
          <a:prstGeom prst="rect">
            <a:avLst/>
          </a:prstGeom>
        </p:spPr>
        <p:txBody>
          <a:bodyPr wrap="square">
            <a:spAutoFit/>
          </a:bodyPr>
          <a:lstStyle/>
          <a:p>
            <a:r>
              <a:rPr lang="it-IT" sz="2000" dirty="0" smtClean="0">
                <a:latin typeface="Arial" panose="020B0604020202020204" pitchFamily="34" charset="0"/>
                <a:ea typeface="Calibri" panose="020F0502020204030204" pitchFamily="34" charset="0"/>
                <a:cs typeface="Arial" panose="020B0604020202020204" pitchFamily="34" charset="0"/>
              </a:rPr>
              <a:t>rende necessario un </a:t>
            </a:r>
            <a:r>
              <a:rPr lang="it-IT" sz="2000" b="1" dirty="0" smtClean="0">
                <a:solidFill>
                  <a:srgbClr val="FFC000"/>
                </a:solidFill>
                <a:latin typeface="Arial" panose="020B0604020202020204" pitchFamily="34" charset="0"/>
                <a:ea typeface="Calibri" panose="020F0502020204030204" pitchFamily="34" charset="0"/>
                <a:cs typeface="Arial" panose="020B0604020202020204" pitchFamily="34" charset="0"/>
              </a:rPr>
              <a:t>impegno</a:t>
            </a:r>
            <a:endParaRPr lang="it-IT" sz="2000" b="1" dirty="0">
              <a:solidFill>
                <a:srgbClr val="FFC000"/>
              </a:solidFill>
              <a:latin typeface="Arial" panose="020B0604020202020204" pitchFamily="34" charset="0"/>
              <a:ea typeface="Calibri" panose="020F0502020204030204" pitchFamily="34" charset="0"/>
              <a:cs typeface="Arial" panose="020B0604020202020204" pitchFamily="34" charset="0"/>
            </a:endParaRPr>
          </a:p>
          <a:p>
            <a:r>
              <a:rPr lang="it-IT" sz="2000" b="1" dirty="0">
                <a:solidFill>
                  <a:srgbClr val="FFC000"/>
                </a:solidFill>
                <a:latin typeface="Arial" panose="020B0604020202020204" pitchFamily="34" charset="0"/>
                <a:ea typeface="Calibri" panose="020F0502020204030204" pitchFamily="34" charset="0"/>
                <a:cs typeface="Arial" panose="020B0604020202020204" pitchFamily="34" charset="0"/>
              </a:rPr>
              <a:t>in termini </a:t>
            </a:r>
            <a:r>
              <a:rPr lang="it-IT" sz="2000" b="1" dirty="0" smtClean="0">
                <a:solidFill>
                  <a:srgbClr val="FFC000"/>
                </a:solidFill>
                <a:latin typeface="Arial" panose="020B0604020202020204" pitchFamily="34" charset="0"/>
                <a:ea typeface="Calibri" panose="020F0502020204030204" pitchFamily="34" charset="0"/>
                <a:cs typeface="Arial" panose="020B0604020202020204" pitchFamily="34" charset="0"/>
              </a:rPr>
              <a:t>politico-istituzionali</a:t>
            </a:r>
            <a:r>
              <a:rPr lang="it-IT" sz="2000" dirty="0" smtClean="0">
                <a:latin typeface="Arial" panose="020B0604020202020204" pitchFamily="34" charset="0"/>
                <a:ea typeface="Calibri" panose="020F0502020204030204" pitchFamily="34" charset="0"/>
                <a:cs typeface="Arial" panose="020B0604020202020204" pitchFamily="34" charset="0"/>
              </a:rPr>
              <a:t> </a:t>
            </a:r>
            <a:endParaRPr lang="it-IT" sz="2000" dirty="0">
              <a:latin typeface="Arial" panose="020B0604020202020204" pitchFamily="34" charset="0"/>
              <a:ea typeface="Calibri" panose="020F0502020204030204" pitchFamily="34" charset="0"/>
              <a:cs typeface="Arial" panose="020B0604020202020204" pitchFamily="34" charset="0"/>
            </a:endParaRPr>
          </a:p>
        </p:txBody>
      </p:sp>
      <p:pic>
        <p:nvPicPr>
          <p:cNvPr id="5122" name="Picture 2" descr="Rapporto Istat 2018 - Le reti delle istituzioni - Don Orione Italia"/>
          <p:cNvPicPr>
            <a:picLocks noChangeAspect="1" noChangeArrowheads="1"/>
          </p:cNvPicPr>
          <p:nvPr/>
        </p:nvPicPr>
        <p:blipFill rotWithShape="1">
          <a:blip r:embed="rId2">
            <a:extLst>
              <a:ext uri="{28A0092B-C50C-407E-A947-70E740481C1C}">
                <a14:useLocalDpi xmlns:a14="http://schemas.microsoft.com/office/drawing/2010/main" val="0"/>
              </a:ext>
            </a:extLst>
          </a:blip>
          <a:srcRect l="25279" t="25000" r="24971" b="23750"/>
          <a:stretch/>
        </p:blipFill>
        <p:spPr bwMode="auto">
          <a:xfrm>
            <a:off x="808885" y="2392304"/>
            <a:ext cx="2306465" cy="237600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Trattamento Medico Oncologico nel Paziente Anziano"/>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917" t="3672" r="31284" b="74"/>
          <a:stretch/>
        </p:blipFill>
        <p:spPr bwMode="auto">
          <a:xfrm>
            <a:off x="5607334" y="3360324"/>
            <a:ext cx="2520000" cy="2617844"/>
          </a:xfrm>
          <a:prstGeom prst="rect">
            <a:avLst/>
          </a:prstGeom>
          <a:noFill/>
          <a:extLst>
            <a:ext uri="{909E8E84-426E-40DD-AFC4-6F175D3DCCD1}">
              <a14:hiddenFill xmlns:a14="http://schemas.microsoft.com/office/drawing/2010/main">
                <a:solidFill>
                  <a:srgbClr val="FFFFFF"/>
                </a:solidFill>
              </a14:hiddenFill>
            </a:ext>
          </a:extLst>
        </p:spPr>
      </p:pic>
      <p:sp>
        <p:nvSpPr>
          <p:cNvPr id="8" name="Rettangolo 7"/>
          <p:cNvSpPr/>
          <p:nvPr/>
        </p:nvSpPr>
        <p:spPr>
          <a:xfrm>
            <a:off x="245942" y="5080676"/>
            <a:ext cx="3432350" cy="677108"/>
          </a:xfrm>
          <a:prstGeom prst="rect">
            <a:avLst/>
          </a:prstGeom>
        </p:spPr>
        <p:txBody>
          <a:bodyPr wrap="none">
            <a:spAutoFit/>
          </a:bodyPr>
          <a:lstStyle/>
          <a:p>
            <a:r>
              <a:rPr lang="it-IT" sz="1900" dirty="0">
                <a:latin typeface="Arial" panose="020B0604020202020204" pitchFamily="34" charset="0"/>
                <a:ea typeface="Calibri" panose="020F0502020204030204" pitchFamily="34" charset="0"/>
                <a:cs typeface="Arial" panose="020B0604020202020204" pitchFamily="34" charset="0"/>
              </a:rPr>
              <a:t>nella messa a punto </a:t>
            </a:r>
            <a:r>
              <a:rPr lang="it-IT" sz="1900" dirty="0" smtClean="0">
                <a:latin typeface="Arial" panose="020B0604020202020204" pitchFamily="34" charset="0"/>
                <a:ea typeface="Calibri" panose="020F0502020204030204" pitchFamily="34" charset="0"/>
                <a:cs typeface="Arial" panose="020B0604020202020204" pitchFamily="34" charset="0"/>
              </a:rPr>
              <a:t>di misure</a:t>
            </a:r>
          </a:p>
          <a:p>
            <a:r>
              <a:rPr lang="it-IT" sz="1900" dirty="0">
                <a:latin typeface="Arial" panose="020B0604020202020204" pitchFamily="34" charset="0"/>
                <a:ea typeface="Calibri" panose="020F0502020204030204" pitchFamily="34" charset="0"/>
                <a:cs typeface="Arial" panose="020B0604020202020204" pitchFamily="34" charset="0"/>
              </a:rPr>
              <a:t>c</a:t>
            </a:r>
            <a:r>
              <a:rPr lang="it-IT" sz="1900" dirty="0" smtClean="0">
                <a:latin typeface="Arial" panose="020B0604020202020204" pitchFamily="34" charset="0"/>
                <a:ea typeface="Calibri" panose="020F0502020204030204" pitchFamily="34" charset="0"/>
                <a:cs typeface="Arial" panose="020B0604020202020204" pitchFamily="34" charset="0"/>
              </a:rPr>
              <a:t>liniche ed </a:t>
            </a:r>
            <a:r>
              <a:rPr lang="it-IT" sz="1900" dirty="0">
                <a:latin typeface="Arial" panose="020B0604020202020204" pitchFamily="34" charset="0"/>
                <a:ea typeface="Calibri" panose="020F0502020204030204" pitchFamily="34" charset="0"/>
                <a:cs typeface="Arial" panose="020B0604020202020204" pitchFamily="34" charset="0"/>
              </a:rPr>
              <a:t>assistenziali</a:t>
            </a:r>
            <a:endParaRPr lang="it-IT" sz="1900" dirty="0"/>
          </a:p>
        </p:txBody>
      </p:sp>
      <p:sp>
        <p:nvSpPr>
          <p:cNvPr id="9" name="Rettangolo 8"/>
          <p:cNvSpPr/>
          <p:nvPr/>
        </p:nvSpPr>
        <p:spPr>
          <a:xfrm>
            <a:off x="4262034" y="6286907"/>
            <a:ext cx="5008098" cy="384721"/>
          </a:xfrm>
          <a:prstGeom prst="rect">
            <a:avLst/>
          </a:prstGeom>
        </p:spPr>
        <p:txBody>
          <a:bodyPr wrap="square">
            <a:spAutoFit/>
          </a:bodyPr>
          <a:lstStyle/>
          <a:p>
            <a:r>
              <a:rPr lang="it-IT" sz="1900" dirty="0">
                <a:latin typeface="Arial" panose="020B0604020202020204" pitchFamily="34" charset="0"/>
                <a:ea typeface="Calibri" panose="020F0502020204030204" pitchFamily="34" charset="0"/>
                <a:cs typeface="Arial" panose="020B0604020202020204" pitchFamily="34" charset="0"/>
              </a:rPr>
              <a:t>chiamato a </a:t>
            </a:r>
            <a:r>
              <a:rPr lang="it-IT" sz="1900" dirty="0" smtClean="0">
                <a:latin typeface="Arial" panose="020B0604020202020204" pitchFamily="34" charset="0"/>
                <a:ea typeface="Calibri" panose="020F0502020204030204" pitchFamily="34" charset="0"/>
                <a:cs typeface="Arial" panose="020B0604020202020204" pitchFamily="34" charset="0"/>
              </a:rPr>
              <a:t>modificare </a:t>
            </a:r>
            <a:r>
              <a:rPr lang="it-IT" sz="1900" dirty="0">
                <a:latin typeface="Arial" panose="020B0604020202020204" pitchFamily="34" charset="0"/>
                <a:ea typeface="Calibri" panose="020F0502020204030204" pitchFamily="34" charset="0"/>
                <a:cs typeface="Arial" panose="020B0604020202020204" pitchFamily="34" charset="0"/>
              </a:rPr>
              <a:t>le sue abitudini di </a:t>
            </a:r>
            <a:r>
              <a:rPr lang="it-IT" sz="1900" dirty="0" smtClean="0">
                <a:latin typeface="Arial" panose="020B0604020202020204" pitchFamily="34" charset="0"/>
                <a:ea typeface="Calibri" panose="020F0502020204030204" pitchFamily="34" charset="0"/>
                <a:cs typeface="Arial" panose="020B0604020202020204" pitchFamily="34" charset="0"/>
              </a:rPr>
              <a:t>vita </a:t>
            </a:r>
            <a:endParaRPr lang="it-IT" sz="19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6968530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la 1"/>
          <p:cNvGraphicFramePr>
            <a:graphicFrameLocks noGrp="1"/>
          </p:cNvGraphicFramePr>
          <p:nvPr>
            <p:extLst>
              <p:ext uri="{D42A27DB-BD31-4B8C-83A1-F6EECF244321}">
                <p14:modId xmlns:p14="http://schemas.microsoft.com/office/powerpoint/2010/main" val="155995793"/>
              </p:ext>
            </p:extLst>
          </p:nvPr>
        </p:nvGraphicFramePr>
        <p:xfrm>
          <a:off x="0" y="-60960"/>
          <a:ext cx="12192000" cy="7208520"/>
        </p:xfrm>
        <a:graphic>
          <a:graphicData uri="http://schemas.openxmlformats.org/drawingml/2006/table">
            <a:tbl>
              <a:tblPr firstRow="1" bandRow="1">
                <a:tableStyleId>{5C22544A-7EE6-4342-B048-85BDC9FD1C3A}</a:tableStyleId>
              </a:tblPr>
              <a:tblGrid>
                <a:gridCol w="7598936"/>
                <a:gridCol w="4593064"/>
              </a:tblGrid>
              <a:tr h="760635">
                <a:tc>
                  <a:txBody>
                    <a:bodyPr/>
                    <a:lstStyle/>
                    <a:p>
                      <a:pPr algn="l"/>
                      <a:r>
                        <a:rPr lang="it-IT" sz="1800" dirty="0" smtClean="0">
                          <a:solidFill>
                            <a:srgbClr val="FF0000"/>
                          </a:solidFill>
                          <a:latin typeface="Arial" panose="020B0604020202020204" pitchFamily="34" charset="0"/>
                          <a:cs typeface="Arial" panose="020B0604020202020204" pitchFamily="34" charset="0"/>
                        </a:rPr>
                        <a:t>In termini più specifici</a:t>
                      </a:r>
                    </a:p>
                    <a:p>
                      <a:pPr algn="ctr"/>
                      <a:r>
                        <a:rPr lang="it-IT" sz="2000" dirty="0" err="1" smtClean="0">
                          <a:latin typeface="Arial" panose="020B0604020202020204" pitchFamily="34" charset="0"/>
                          <a:cs typeface="Arial" panose="020B0604020202020204" pitchFamily="34" charset="0"/>
                        </a:rPr>
                        <a:t>Macroaree</a:t>
                      </a:r>
                      <a:r>
                        <a:rPr lang="it-IT" sz="2000" dirty="0" smtClean="0">
                          <a:latin typeface="Arial" panose="020B0604020202020204" pitchFamily="34" charset="0"/>
                          <a:cs typeface="Arial" panose="020B0604020202020204" pitchFamily="34" charset="0"/>
                        </a:rPr>
                        <a:t> dei bisogni</a:t>
                      </a:r>
                    </a:p>
                  </a:txBody>
                  <a:tcPr/>
                </a:tc>
                <a:tc>
                  <a:txBody>
                    <a:bodyPr/>
                    <a:lstStyle/>
                    <a:p>
                      <a:pPr algn="ctr"/>
                      <a:endParaRPr lang="it-IT" sz="2000" b="1" dirty="0" smtClean="0">
                        <a:solidFill>
                          <a:srgbClr val="FFC000"/>
                        </a:solidFill>
                        <a:latin typeface="Arial" panose="020B0604020202020204" pitchFamily="34" charset="0"/>
                        <a:cs typeface="Arial" panose="020B0604020202020204" pitchFamily="34" charset="0"/>
                      </a:endParaRPr>
                    </a:p>
                    <a:p>
                      <a:pPr algn="ctr"/>
                      <a:r>
                        <a:rPr lang="it-IT" sz="2000" b="1" dirty="0" smtClean="0">
                          <a:solidFill>
                            <a:srgbClr val="0070C0"/>
                          </a:solidFill>
                          <a:latin typeface="Arial" panose="020B0604020202020204" pitchFamily="34" charset="0"/>
                          <a:cs typeface="Arial" panose="020B0604020202020204" pitchFamily="34" charset="0"/>
                        </a:rPr>
                        <a:t>Necessità di apprendimento</a:t>
                      </a:r>
                    </a:p>
                    <a:p>
                      <a:pPr algn="ctr"/>
                      <a:endParaRPr lang="it-IT" sz="2000" b="1" dirty="0">
                        <a:solidFill>
                          <a:srgbClr val="FFC000"/>
                        </a:solidFill>
                        <a:latin typeface="Arial" panose="020B0604020202020204" pitchFamily="34" charset="0"/>
                        <a:cs typeface="Arial" panose="020B0604020202020204" pitchFamily="34" charset="0"/>
                      </a:endParaRPr>
                    </a:p>
                  </a:txBody>
                  <a:tcPr/>
                </a:tc>
              </a:tr>
              <a:tr h="370840">
                <a:tc>
                  <a:txBody>
                    <a:bodyPr/>
                    <a:lstStyle/>
                    <a:p>
                      <a:r>
                        <a:rPr lang="it-IT" sz="2000" b="1" i="1" dirty="0" smtClean="0">
                          <a:latin typeface="Arial" panose="020B0604020202020204" pitchFamily="34" charset="0"/>
                          <a:ea typeface="Calibri" panose="020F0502020204030204" pitchFamily="34" charset="0"/>
                          <a:cs typeface="Arial" panose="020B0604020202020204" pitchFamily="34" charset="0"/>
                        </a:rPr>
                        <a:t>Clinico-assistenziale</a:t>
                      </a:r>
                    </a:p>
                    <a:p>
                      <a:pPr marL="0" marR="0" indent="0" algn="l" defTabSz="457200" rtl="0" eaLnBrk="1" fontAlgn="auto" latinLnBrk="0" hangingPunct="1">
                        <a:lnSpc>
                          <a:spcPct val="100000"/>
                        </a:lnSpc>
                        <a:spcBef>
                          <a:spcPts val="0"/>
                        </a:spcBef>
                        <a:spcAft>
                          <a:spcPts val="0"/>
                        </a:spcAft>
                        <a:buClrTx/>
                        <a:buSzTx/>
                        <a:buFontTx/>
                        <a:buNone/>
                        <a:tabLst/>
                        <a:defRPr/>
                      </a:pPr>
                      <a:r>
                        <a:rPr lang="it-IT" sz="1700" u="sng" dirty="0" smtClean="0">
                          <a:latin typeface="Arial" panose="020B0604020202020204" pitchFamily="34" charset="0"/>
                          <a:ea typeface="Calibri" panose="020F0502020204030204" pitchFamily="34" charset="0"/>
                          <a:cs typeface="Arial" panose="020B0604020202020204" pitchFamily="34" charset="0"/>
                        </a:rPr>
                        <a:t>conoscenza e comprensione</a:t>
                      </a:r>
                      <a:r>
                        <a:rPr lang="it-IT" sz="1700" dirty="0" smtClean="0">
                          <a:latin typeface="Arial" panose="020B0604020202020204" pitchFamily="34" charset="0"/>
                          <a:ea typeface="Calibri" panose="020F0502020204030204" pitchFamily="34" charset="0"/>
                          <a:cs typeface="Arial" panose="020B0604020202020204" pitchFamily="34" charset="0"/>
                        </a:rPr>
                        <a:t> del paziente</a:t>
                      </a:r>
                      <a:r>
                        <a:rPr lang="it-IT" sz="1700" baseline="0" dirty="0" smtClean="0">
                          <a:latin typeface="Arial" panose="020B0604020202020204" pitchFamily="34" charset="0"/>
                          <a:ea typeface="Calibri" panose="020F0502020204030204" pitchFamily="34" charset="0"/>
                          <a:cs typeface="Arial" panose="020B0604020202020204" pitchFamily="34" charset="0"/>
                        </a:rPr>
                        <a:t> </a:t>
                      </a:r>
                      <a:r>
                        <a:rPr lang="it-IT" sz="1700" baseline="0" dirty="0" smtClean="0">
                          <a:latin typeface="Arial" panose="020B0604020202020204" pitchFamily="34" charset="0"/>
                          <a:ea typeface="Calibri" panose="020F0502020204030204" pitchFamily="34" charset="0"/>
                          <a:cs typeface="Arial" panose="020B0604020202020204" pitchFamily="34" charset="0"/>
                        </a:rPr>
                        <a:t>nelle</a:t>
                      </a:r>
                      <a:r>
                        <a:rPr lang="it-IT" sz="1700" u="sng" dirty="0" smtClean="0">
                          <a:latin typeface="Arial" panose="020B0604020202020204" pitchFamily="34" charset="0"/>
                          <a:ea typeface="Calibri" panose="020F0502020204030204" pitchFamily="34" charset="0"/>
                          <a:cs typeface="Arial" panose="020B0604020202020204" pitchFamily="34" charset="0"/>
                        </a:rPr>
                        <a:t> </a:t>
                      </a:r>
                      <a:r>
                        <a:rPr lang="it-IT" sz="1700" u="sng" dirty="0" smtClean="0">
                          <a:latin typeface="Arial" panose="020B0604020202020204" pitchFamily="34" charset="0"/>
                          <a:ea typeface="Calibri" panose="020F0502020204030204" pitchFamily="34" charset="0"/>
                          <a:cs typeface="Arial" panose="020B0604020202020204" pitchFamily="34" charset="0"/>
                        </a:rPr>
                        <a:t>fasi diagnostica e terapeutica </a:t>
                      </a:r>
                      <a:r>
                        <a:rPr lang="it-IT" sz="1700" dirty="0" smtClean="0">
                          <a:latin typeface="Arial" panose="020B0604020202020204" pitchFamily="34" charset="0"/>
                          <a:ea typeface="Calibri" panose="020F0502020204030204" pitchFamily="34" charset="0"/>
                          <a:cs typeface="Arial" panose="020B0604020202020204" pitchFamily="34" charset="0"/>
                        </a:rPr>
                        <a:t>da cui anche </a:t>
                      </a:r>
                      <a:r>
                        <a:rPr lang="it-IT" sz="1700" u="sng" dirty="0" smtClean="0">
                          <a:latin typeface="Arial" panose="020B0604020202020204" pitchFamily="34" charset="0"/>
                          <a:ea typeface="Calibri" panose="020F0502020204030204" pitchFamily="34" charset="0"/>
                          <a:cs typeface="Arial" panose="020B0604020202020204" pitchFamily="34" charset="0"/>
                        </a:rPr>
                        <a:t>l’esigenza di una presa in carico </a:t>
                      </a:r>
                      <a:r>
                        <a:rPr lang="it-IT" sz="1700" u="sng" dirty="0" smtClean="0">
                          <a:latin typeface="Arial" panose="020B0604020202020204" pitchFamily="34" charset="0"/>
                          <a:ea typeface="Calibri" panose="020F0502020204030204" pitchFamily="34" charset="0"/>
                          <a:cs typeface="Arial" panose="020B0604020202020204" pitchFamily="34" charset="0"/>
                        </a:rPr>
                        <a:t>emotiva</a:t>
                      </a:r>
                      <a:endParaRPr lang="it-IT" sz="1700" u="sng" baseline="0" dirty="0" smtClean="0">
                        <a:latin typeface="Arial" panose="020B0604020202020204" pitchFamily="34" charset="0"/>
                        <a:ea typeface="Calibri" panose="020F0502020204030204" pitchFamily="34" charset="0"/>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it-IT" sz="1700" u="sng" baseline="0" dirty="0" smtClean="0">
                          <a:latin typeface="Arial" panose="020B0604020202020204" pitchFamily="34" charset="0"/>
                          <a:ea typeface="Calibri" panose="020F0502020204030204" pitchFamily="34" charset="0"/>
                          <a:cs typeface="Arial" panose="020B0604020202020204" pitchFamily="34" charset="0"/>
                        </a:rPr>
                        <a:t>-</a:t>
                      </a:r>
                      <a:r>
                        <a:rPr lang="it-IT" sz="1700" dirty="0" smtClean="0">
                          <a:latin typeface="Arial" panose="020B0604020202020204" pitchFamily="34" charset="0"/>
                          <a:ea typeface="Calibri" panose="020F0502020204030204" pitchFamily="34" charset="0"/>
                          <a:cs typeface="Arial" panose="020B0604020202020204" pitchFamily="34" charset="0"/>
                        </a:rPr>
                        <a:t>in </a:t>
                      </a:r>
                      <a:r>
                        <a:rPr lang="it-IT" sz="1700" dirty="0" smtClean="0">
                          <a:latin typeface="Arial" panose="020B0604020202020204" pitchFamily="34" charset="0"/>
                          <a:ea typeface="Calibri" panose="020F0502020204030204" pitchFamily="34" charset="0"/>
                          <a:cs typeface="Arial" panose="020B0604020202020204" pitchFamily="34" charset="0"/>
                        </a:rPr>
                        <a:t>qualsiasi condizione clinica, maggiormente</a:t>
                      </a:r>
                      <a:r>
                        <a:rPr lang="it-IT" sz="1700" baseline="0" dirty="0" smtClean="0">
                          <a:latin typeface="Arial" panose="020B0604020202020204" pitchFamily="34" charset="0"/>
                          <a:ea typeface="Calibri" panose="020F0502020204030204" pitchFamily="34" charset="0"/>
                          <a:cs typeface="Arial" panose="020B0604020202020204" pitchFamily="34" charset="0"/>
                        </a:rPr>
                        <a:t> in</a:t>
                      </a:r>
                      <a:r>
                        <a:rPr lang="it-IT" sz="1700" dirty="0" smtClean="0">
                          <a:latin typeface="Arial" panose="020B0604020202020204" pitchFamily="34" charset="0"/>
                          <a:ea typeface="Calibri" panose="020F0502020204030204" pitchFamily="34" charset="0"/>
                          <a:cs typeface="Arial" panose="020B0604020202020204" pitchFamily="34" charset="0"/>
                        </a:rPr>
                        <a:t> “dolore totale/cronico” e</a:t>
                      </a:r>
                      <a:r>
                        <a:rPr lang="it-IT" sz="1700" baseline="0" dirty="0" smtClean="0">
                          <a:latin typeface="Arial" panose="020B0604020202020204" pitchFamily="34" charset="0"/>
                          <a:ea typeface="Calibri" panose="020F0502020204030204" pitchFamily="34" charset="0"/>
                          <a:cs typeface="Arial" panose="020B0604020202020204" pitchFamily="34" charset="0"/>
                        </a:rPr>
                        <a:t> </a:t>
                      </a:r>
                      <a:r>
                        <a:rPr lang="it-IT" sz="1700" dirty="0" smtClean="0">
                          <a:latin typeface="Arial" panose="020B0604020202020204" pitchFamily="34" charset="0"/>
                          <a:ea typeface="Calibri" panose="020F0502020204030204" pitchFamily="34" charset="0"/>
                          <a:cs typeface="Arial" panose="020B0604020202020204" pitchFamily="34" charset="0"/>
                        </a:rPr>
                        <a:t>accompagnamento </a:t>
                      </a:r>
                      <a:r>
                        <a:rPr lang="it-IT" sz="1700" dirty="0" smtClean="0">
                          <a:latin typeface="Arial" panose="020B0604020202020204" pitchFamily="34" charset="0"/>
                          <a:ea typeface="Calibri" panose="020F0502020204030204" pitchFamily="34" charset="0"/>
                          <a:cs typeface="Arial" panose="020B0604020202020204" pitchFamily="34" charset="0"/>
                        </a:rPr>
                        <a:t>morte</a:t>
                      </a:r>
                      <a:r>
                        <a:rPr lang="it-IT" sz="1700" dirty="0">
                          <a:latin typeface="Arial" panose="020B0604020202020204" pitchFamily="34" charset="0"/>
                          <a:ea typeface="+mn-ea"/>
                          <a:cs typeface="Arial" panose="020B0604020202020204" pitchFamily="34" charset="0"/>
                        </a:rPr>
                        <a:t>-</a:t>
                      </a:r>
                      <a:endParaRPr lang="it-IT" sz="1700" dirty="0" smtClean="0">
                        <a:latin typeface="Arial" panose="020B0604020202020204" pitchFamily="34" charset="0"/>
                        <a:ea typeface="Calibri" panose="020F0502020204030204" pitchFamily="34" charset="0"/>
                        <a:cs typeface="Arial" panose="020B0604020202020204" pitchFamily="34" charset="0"/>
                      </a:endParaRPr>
                    </a:p>
                  </a:txBody>
                  <a:tcPr/>
                </a:tc>
                <a:tc>
                  <a:txBody>
                    <a:bodyPr/>
                    <a:lstStyle/>
                    <a:p>
                      <a:r>
                        <a:rPr lang="it-IT" sz="1700" kern="1200" dirty="0" smtClean="0">
                          <a:solidFill>
                            <a:schemeClr val="dk1"/>
                          </a:solidFill>
                          <a:effectLst/>
                          <a:latin typeface="Arial" panose="020B0604020202020204" pitchFamily="34" charset="0"/>
                          <a:ea typeface="+mn-ea"/>
                          <a:cs typeface="Arial" panose="020B0604020202020204" pitchFamily="34" charset="0"/>
                        </a:rPr>
                        <a:t>imparare a fruire, in maniera sempre più efficace ed efficiente, di tutti i servizi e gli strumenti clinico assistenziali e terapeutici essenziali alla gestione della sua patologia</a:t>
                      </a:r>
                    </a:p>
                    <a:p>
                      <a:endParaRPr lang="it-IT" sz="1700" dirty="0">
                        <a:latin typeface="Arial" panose="020B0604020202020204" pitchFamily="34" charset="0"/>
                        <a:cs typeface="Arial" panose="020B0604020202020204" pitchFamily="34" charset="0"/>
                      </a:endParaRPr>
                    </a:p>
                  </a:txBody>
                  <a:tcPr/>
                </a:tc>
              </a:tr>
              <a:tr h="370840">
                <a:tc>
                  <a:txBody>
                    <a:bodyPr/>
                    <a:lstStyle/>
                    <a:p>
                      <a:r>
                        <a:rPr lang="it-IT" sz="2000" b="1" i="1" dirty="0" smtClean="0">
                          <a:latin typeface="Arial" panose="020B0604020202020204" pitchFamily="34" charset="0"/>
                          <a:ea typeface="Calibri" panose="020F0502020204030204" pitchFamily="34" charset="0"/>
                          <a:cs typeface="Arial" panose="020B0604020202020204" pitchFamily="34" charset="0"/>
                        </a:rPr>
                        <a:t>Tutela diritti personali e sociali</a:t>
                      </a:r>
                    </a:p>
                    <a:p>
                      <a:pPr marL="0" marR="0" indent="0" algn="l" defTabSz="457200" rtl="0" eaLnBrk="1" fontAlgn="auto" latinLnBrk="0" hangingPunct="1">
                        <a:lnSpc>
                          <a:spcPct val="100000"/>
                        </a:lnSpc>
                        <a:spcBef>
                          <a:spcPts val="0"/>
                        </a:spcBef>
                        <a:spcAft>
                          <a:spcPts val="0"/>
                        </a:spcAft>
                        <a:buClrTx/>
                        <a:buSzTx/>
                        <a:buFontTx/>
                        <a:buNone/>
                        <a:tabLst/>
                        <a:defRPr/>
                      </a:pPr>
                      <a:r>
                        <a:rPr lang="it-IT" sz="1700" u="sng" dirty="0" smtClean="0">
                          <a:latin typeface="Arial" panose="020B0604020202020204" pitchFamily="34" charset="0"/>
                          <a:ea typeface="Calibri" panose="020F0502020204030204" pitchFamily="34" charset="0"/>
                          <a:cs typeface="Arial" panose="020B0604020202020204" pitchFamily="34" charset="0"/>
                        </a:rPr>
                        <a:t>richieste di sostegno economico </a:t>
                      </a:r>
                      <a:r>
                        <a:rPr lang="it-IT" sz="1700" dirty="0" smtClean="0">
                          <a:latin typeface="Arial" panose="020B0604020202020204" pitchFamily="34" charset="0"/>
                          <a:ea typeface="Calibri" panose="020F0502020204030204" pitchFamily="34" charset="0"/>
                          <a:cs typeface="Arial" panose="020B0604020202020204" pitchFamily="34" charset="0"/>
                        </a:rPr>
                        <a:t>per gestione di terapie onerose, </a:t>
                      </a:r>
                      <a:r>
                        <a:rPr lang="it-IT" sz="1700" dirty="0" smtClean="0">
                          <a:latin typeface="Arial" panose="020B0604020202020204" pitchFamily="34" charset="0"/>
                          <a:ea typeface="Calibri" panose="020F0502020204030204" pitchFamily="34" charset="0"/>
                          <a:cs typeface="Arial" panose="020B0604020202020204" pitchFamily="34" charset="0"/>
                        </a:rPr>
                        <a:t>facilitazione di </a:t>
                      </a:r>
                      <a:r>
                        <a:rPr lang="it-IT" sz="1700" u="sng" dirty="0" smtClean="0">
                          <a:latin typeface="Arial" panose="020B0604020202020204" pitchFamily="34" charset="0"/>
                          <a:ea typeface="Calibri" panose="020F0502020204030204" pitchFamily="34" charset="0"/>
                          <a:cs typeface="Arial" panose="020B0604020202020204" pitchFamily="34" charset="0"/>
                        </a:rPr>
                        <a:t> </a:t>
                      </a:r>
                      <a:r>
                        <a:rPr lang="it-IT" sz="1700" u="sng" dirty="0" smtClean="0">
                          <a:latin typeface="Arial" panose="020B0604020202020204" pitchFamily="34" charset="0"/>
                          <a:ea typeface="Calibri" panose="020F0502020204030204" pitchFamily="34" charset="0"/>
                          <a:cs typeface="Arial" panose="020B0604020202020204" pitchFamily="34" charset="0"/>
                        </a:rPr>
                        <a:t>procedure riconoscimento diritti relativi a stati invalidità o handicap</a:t>
                      </a:r>
                      <a:r>
                        <a:rPr lang="it-IT" sz="1700" dirty="0" smtClean="0">
                          <a:latin typeface="Arial" panose="020B0604020202020204" pitchFamily="34" charset="0"/>
                          <a:ea typeface="Calibri" panose="020F0502020204030204" pitchFamily="34" charset="0"/>
                          <a:cs typeface="Arial" panose="020B0604020202020204" pitchFamily="34" charset="0"/>
                        </a:rPr>
                        <a:t> o, di converso, in relazione alla </a:t>
                      </a:r>
                      <a:r>
                        <a:rPr lang="it-IT" sz="1700" u="sng" dirty="0" smtClean="0">
                          <a:latin typeface="Arial" panose="020B0604020202020204" pitchFamily="34" charset="0"/>
                          <a:ea typeface="Calibri" panose="020F0502020204030204" pitchFamily="34" charset="0"/>
                          <a:cs typeface="Arial" panose="020B0604020202020204" pitchFamily="34" charset="0"/>
                        </a:rPr>
                        <a:t>tutela diritto reinserimento vita lavorativa</a:t>
                      </a:r>
                      <a:r>
                        <a:rPr lang="it-IT" sz="1700" dirty="0" smtClean="0">
                          <a:latin typeface="Arial" panose="020B0604020202020204" pitchFamily="34" charset="0"/>
                          <a:ea typeface="Calibri" panose="020F0502020204030204" pitchFamily="34" charset="0"/>
                          <a:cs typeface="Arial" panose="020B0604020202020204" pitchFamily="34" charset="0"/>
                        </a:rPr>
                        <a:t> in forme compatibili con patologia.</a:t>
                      </a:r>
                    </a:p>
                  </a:txBody>
                  <a:tcPr/>
                </a:tc>
                <a:tc>
                  <a:txBody>
                    <a:bodyPr/>
                    <a:lstStyle/>
                    <a:p>
                      <a:r>
                        <a:rPr lang="it-IT" sz="1700" kern="1200" dirty="0" smtClean="0">
                          <a:solidFill>
                            <a:schemeClr val="dk1"/>
                          </a:solidFill>
                          <a:effectLst/>
                          <a:latin typeface="Arial" panose="020B0604020202020204" pitchFamily="34" charset="0"/>
                          <a:ea typeface="+mn-ea"/>
                          <a:cs typeface="Arial" panose="020B0604020202020204" pitchFamily="34" charset="0"/>
                        </a:rPr>
                        <a:t>apprendere informazioni in merito al riconoscimento e alla salvaguardia dei diritti del malato in corso di terapia</a:t>
                      </a:r>
                    </a:p>
                    <a:p>
                      <a:endParaRPr lang="it-IT" sz="1700" dirty="0">
                        <a:latin typeface="Arial" panose="020B0604020202020204" pitchFamily="34" charset="0"/>
                        <a:cs typeface="Arial" panose="020B0604020202020204" pitchFamily="34" charset="0"/>
                      </a:endParaRPr>
                    </a:p>
                  </a:txBody>
                  <a:tcPr/>
                </a:tc>
              </a:tr>
              <a:tr h="370840">
                <a:tc>
                  <a:txBody>
                    <a:bodyPr/>
                    <a:lstStyle/>
                    <a:p>
                      <a:r>
                        <a:rPr lang="it-IT" sz="2000" b="1" i="1" dirty="0" smtClean="0">
                          <a:latin typeface="Arial" panose="020B0604020202020204" pitchFamily="34" charset="0"/>
                          <a:ea typeface="Calibri" panose="020F0502020204030204" pitchFamily="34" charset="0"/>
                          <a:cs typeface="Arial" panose="020B0604020202020204" pitchFamily="34" charset="0"/>
                        </a:rPr>
                        <a:t>Familiare e relazionale</a:t>
                      </a:r>
                    </a:p>
                    <a:p>
                      <a:pPr marL="0" marR="0" indent="0" algn="l" defTabSz="457200" rtl="0" eaLnBrk="1" fontAlgn="auto" latinLnBrk="0" hangingPunct="1">
                        <a:lnSpc>
                          <a:spcPct val="100000"/>
                        </a:lnSpc>
                        <a:spcBef>
                          <a:spcPts val="0"/>
                        </a:spcBef>
                        <a:spcAft>
                          <a:spcPts val="0"/>
                        </a:spcAft>
                        <a:buClrTx/>
                        <a:buSzTx/>
                        <a:buFontTx/>
                        <a:buNone/>
                        <a:tabLst/>
                        <a:defRPr/>
                      </a:pPr>
                      <a:r>
                        <a:rPr lang="it-IT" sz="1700" dirty="0" smtClean="0">
                          <a:latin typeface="Arial" panose="020B0604020202020204" pitchFamily="34" charset="0"/>
                          <a:ea typeface="Calibri" panose="020F0502020204030204" pitchFamily="34" charset="0"/>
                          <a:cs typeface="Arial" panose="020B0604020202020204" pitchFamily="34" charset="0"/>
                        </a:rPr>
                        <a:t>richieste </a:t>
                      </a:r>
                      <a:r>
                        <a:rPr lang="it-IT" sz="1700" u="sng" dirty="0" smtClean="0">
                          <a:latin typeface="Arial" panose="020B0604020202020204" pitchFamily="34" charset="0"/>
                          <a:ea typeface="Calibri" panose="020F0502020204030204" pitchFamily="34" charset="0"/>
                          <a:cs typeface="Arial" panose="020B0604020202020204" pitchFamily="34" charset="0"/>
                        </a:rPr>
                        <a:t>sostegno al paziente nei contesti più diversificati in cui si sviluppa l’esperienza di vita</a:t>
                      </a:r>
                      <a:r>
                        <a:rPr lang="it-IT" sz="1700" dirty="0" smtClean="0">
                          <a:latin typeface="Arial" panose="020B0604020202020204" pitchFamily="34" charset="0"/>
                          <a:ea typeface="Calibri" panose="020F0502020204030204" pitchFamily="34" charset="0"/>
                          <a:cs typeface="Arial" panose="020B0604020202020204" pitchFamily="34" charset="0"/>
                        </a:rPr>
                        <a:t> </a:t>
                      </a:r>
                      <a:r>
                        <a:rPr lang="it-IT" sz="1700" u="sng" dirty="0" smtClean="0">
                          <a:latin typeface="Arial" panose="020B0604020202020204" pitchFamily="34" charset="0"/>
                          <a:ea typeface="Calibri" panose="020F0502020204030204" pitchFamily="34" charset="0"/>
                          <a:cs typeface="Arial" panose="020B0604020202020204" pitchFamily="34" charset="0"/>
                        </a:rPr>
                        <a:t>e alla rete di relazioni </a:t>
                      </a:r>
                      <a:r>
                        <a:rPr lang="it-IT" sz="1700" dirty="0" smtClean="0">
                          <a:latin typeface="Arial" panose="020B0604020202020204" pitchFamily="34" charset="0"/>
                          <a:ea typeface="Calibri" panose="020F0502020204030204" pitchFamily="34" charset="0"/>
                          <a:cs typeface="Arial" panose="020B0604020202020204" pitchFamily="34" charset="0"/>
                        </a:rPr>
                        <a:t>a cui il soggetto </a:t>
                      </a:r>
                      <a:r>
                        <a:rPr lang="it-IT" sz="1700" dirty="0" smtClean="0">
                          <a:latin typeface="Arial" panose="020B0604020202020204" pitchFamily="34" charset="0"/>
                          <a:ea typeface="Calibri" panose="020F0502020204030204" pitchFamily="34" charset="0"/>
                          <a:cs typeface="Arial" panose="020B0604020202020204" pitchFamily="34" charset="0"/>
                        </a:rPr>
                        <a:t>riferisce</a:t>
                      </a:r>
                    </a:p>
                    <a:p>
                      <a:pPr marL="0" marR="0" indent="0" algn="l" defTabSz="457200" rtl="0" eaLnBrk="1" fontAlgn="auto" latinLnBrk="0" hangingPunct="1">
                        <a:lnSpc>
                          <a:spcPct val="100000"/>
                        </a:lnSpc>
                        <a:spcBef>
                          <a:spcPts val="0"/>
                        </a:spcBef>
                        <a:spcAft>
                          <a:spcPts val="0"/>
                        </a:spcAft>
                        <a:buClrTx/>
                        <a:buSzTx/>
                        <a:buFontTx/>
                        <a:buNone/>
                        <a:tabLst/>
                        <a:defRPr/>
                      </a:pPr>
                      <a:r>
                        <a:rPr lang="it-IT" sz="1700" dirty="0" smtClean="0">
                          <a:latin typeface="Arial" panose="020B0604020202020204" pitchFamily="34" charset="0"/>
                          <a:ea typeface="Calibri" panose="020F0502020204030204" pitchFamily="34" charset="0"/>
                          <a:cs typeface="Arial" panose="020B0604020202020204" pitchFamily="34" charset="0"/>
                        </a:rPr>
                        <a:t>(“</a:t>
                      </a:r>
                      <a:r>
                        <a:rPr lang="it-IT" sz="1700" dirty="0" smtClean="0">
                          <a:latin typeface="Arial" panose="020B0604020202020204" pitchFamily="34" charset="0"/>
                          <a:ea typeface="Calibri" panose="020F0502020204030204" pitchFamily="34" charset="0"/>
                          <a:cs typeface="Arial" panose="020B0604020202020204" pitchFamily="34" charset="0"/>
                        </a:rPr>
                        <a:t>sistema paziente” la questione dei “</a:t>
                      </a:r>
                      <a:r>
                        <a:rPr lang="it-IT" sz="1700" dirty="0" err="1" smtClean="0">
                          <a:latin typeface="Arial" panose="020B0604020202020204" pitchFamily="34" charset="0"/>
                          <a:ea typeface="Calibri" panose="020F0502020204030204" pitchFamily="34" charset="0"/>
                          <a:cs typeface="Arial" panose="020B0604020202020204" pitchFamily="34" charset="0"/>
                        </a:rPr>
                        <a:t>caregiver</a:t>
                      </a:r>
                      <a:r>
                        <a:rPr lang="it-IT" sz="1700" dirty="0" smtClean="0">
                          <a:latin typeface="Arial" panose="020B0604020202020204" pitchFamily="34" charset="0"/>
                          <a:ea typeface="Calibri" panose="020F0502020204030204" pitchFamily="34" charset="0"/>
                          <a:cs typeface="Arial" panose="020B0604020202020204" pitchFamily="34" charset="0"/>
                        </a:rPr>
                        <a:t> informali”)</a:t>
                      </a:r>
                    </a:p>
                    <a:p>
                      <a:endParaRPr lang="it-IT" sz="1600" dirty="0">
                        <a:latin typeface="Arial" panose="020B0604020202020204" pitchFamily="34" charset="0"/>
                        <a:cs typeface="Arial" panose="020B0604020202020204" pitchFamily="34" charset="0"/>
                      </a:endParaRPr>
                    </a:p>
                  </a:txBody>
                  <a:tcPr/>
                </a:tc>
                <a:tc>
                  <a:txBody>
                    <a:bodyPr/>
                    <a:lstStyle/>
                    <a:p>
                      <a:r>
                        <a:rPr lang="it-IT" sz="1700" kern="1200" dirty="0" smtClean="0">
                          <a:solidFill>
                            <a:schemeClr val="dk1"/>
                          </a:solidFill>
                          <a:effectLst/>
                          <a:latin typeface="Arial" panose="020B0604020202020204" pitchFamily="34" charset="0"/>
                          <a:ea typeface="+mn-ea"/>
                          <a:cs typeface="Arial" panose="020B0604020202020204" pitchFamily="34" charset="0"/>
                        </a:rPr>
                        <a:t>apprendere a gestire al meglio</a:t>
                      </a:r>
                      <a:r>
                        <a:rPr lang="it-IT" sz="1700" kern="1200" baseline="0" dirty="0" smtClean="0">
                          <a:solidFill>
                            <a:schemeClr val="dk1"/>
                          </a:solidFill>
                          <a:effectLst/>
                          <a:latin typeface="Arial" panose="020B0604020202020204" pitchFamily="34" charset="0"/>
                          <a:ea typeface="+mn-ea"/>
                          <a:cs typeface="Arial" panose="020B0604020202020204" pitchFamily="34" charset="0"/>
                        </a:rPr>
                        <a:t> l</a:t>
                      </a:r>
                      <a:r>
                        <a:rPr lang="it-IT" sz="1700" kern="1200" dirty="0" smtClean="0">
                          <a:solidFill>
                            <a:schemeClr val="dk1"/>
                          </a:solidFill>
                          <a:effectLst/>
                          <a:latin typeface="Arial" panose="020B0604020202020204" pitchFamily="34" charset="0"/>
                          <a:ea typeface="+mn-ea"/>
                          <a:cs typeface="Arial" panose="020B0604020202020204" pitchFamily="34" charset="0"/>
                        </a:rPr>
                        <a:t>e crisi derivanti dalla condizione patologica nella quale si vive</a:t>
                      </a:r>
                    </a:p>
                    <a:p>
                      <a:endParaRPr lang="it-IT" sz="1700" dirty="0">
                        <a:solidFill>
                          <a:srgbClr val="FF0000"/>
                        </a:solidFill>
                        <a:latin typeface="Arial" panose="020B0604020202020204" pitchFamily="34" charset="0"/>
                        <a:cs typeface="Arial" panose="020B0604020202020204" pitchFamily="34" charset="0"/>
                      </a:endParaRPr>
                    </a:p>
                  </a:txBody>
                  <a:tcPr/>
                </a:tc>
              </a:tr>
              <a:tr h="1499434">
                <a:tc>
                  <a:txBody>
                    <a:bodyPr/>
                    <a:lstStyle/>
                    <a:p>
                      <a:r>
                        <a:rPr lang="it-IT" sz="2000" b="1" i="1" dirty="0" smtClean="0">
                          <a:latin typeface="Arial" panose="020B0604020202020204" pitchFamily="34" charset="0"/>
                          <a:ea typeface="Calibri" panose="020F0502020204030204" pitchFamily="34" charset="0"/>
                          <a:cs typeface="Arial" panose="020B0604020202020204" pitchFamily="34" charset="0"/>
                        </a:rPr>
                        <a:t>Autonomia e qualità della vita</a:t>
                      </a:r>
                    </a:p>
                    <a:p>
                      <a:pPr marL="0" marR="0" indent="0" algn="l" defTabSz="457200" rtl="0" eaLnBrk="1" fontAlgn="auto" latinLnBrk="0" hangingPunct="1">
                        <a:lnSpc>
                          <a:spcPct val="100000"/>
                        </a:lnSpc>
                        <a:spcBef>
                          <a:spcPts val="0"/>
                        </a:spcBef>
                        <a:spcAft>
                          <a:spcPts val="0"/>
                        </a:spcAft>
                        <a:buClrTx/>
                        <a:buSzTx/>
                        <a:buFontTx/>
                        <a:buNone/>
                        <a:tabLst/>
                        <a:defRPr/>
                      </a:pPr>
                      <a:r>
                        <a:rPr lang="it-IT" sz="1700" dirty="0" smtClean="0">
                          <a:latin typeface="Arial" panose="020B0604020202020204" pitchFamily="34" charset="0"/>
                          <a:ea typeface="Calibri" panose="020F0502020204030204" pitchFamily="34" charset="0"/>
                          <a:cs typeface="Arial" panose="020B0604020202020204" pitchFamily="34" charset="0"/>
                        </a:rPr>
                        <a:t>richiesta </a:t>
                      </a:r>
                      <a:r>
                        <a:rPr lang="it-IT" sz="1700" u="sng" dirty="0" smtClean="0">
                          <a:latin typeface="Arial" panose="020B0604020202020204" pitchFamily="34" charset="0"/>
                          <a:ea typeface="Calibri" panose="020F0502020204030204" pitchFamily="34" charset="0"/>
                          <a:cs typeface="Arial" panose="020B0604020202020204" pitchFamily="34" charset="0"/>
                        </a:rPr>
                        <a:t>gestione personalizzata e sistemica dei percorsi terapeutici,</a:t>
                      </a:r>
                      <a:r>
                        <a:rPr lang="it-IT" sz="1700" dirty="0" smtClean="0">
                          <a:latin typeface="Arial" panose="020B0604020202020204" pitchFamily="34" charset="0"/>
                          <a:ea typeface="Calibri" panose="020F0502020204030204" pitchFamily="34" charset="0"/>
                          <a:cs typeface="Arial" panose="020B0604020202020204" pitchFamily="34" charset="0"/>
                        </a:rPr>
                        <a:t> attraverso la messa in campo di strumenti utili a promuovere maggiore autonomia del paziente e a </a:t>
                      </a:r>
                      <a:r>
                        <a:rPr lang="it-IT" sz="1700" u="sng" dirty="0" smtClean="0">
                          <a:latin typeface="Arial" panose="020B0604020202020204" pitchFamily="34" charset="0"/>
                          <a:ea typeface="Calibri" panose="020F0502020204030204" pitchFamily="34" charset="0"/>
                          <a:cs typeface="Arial" panose="020B0604020202020204" pitchFamily="34" charset="0"/>
                        </a:rPr>
                        <a:t>perseguire obiettivi di qualità di vita concretamente sostenibili</a:t>
                      </a:r>
                      <a:r>
                        <a:rPr lang="it-IT" sz="1600" u="sng" dirty="0" smtClean="0">
                          <a:latin typeface="Arial" panose="020B0604020202020204" pitchFamily="34" charset="0"/>
                          <a:ea typeface="Calibri" panose="020F0502020204030204" pitchFamily="34" charset="0"/>
                          <a:cs typeface="Arial" panose="020B0604020202020204" pitchFamily="34" charset="0"/>
                        </a:rPr>
                        <a:t>.</a:t>
                      </a:r>
                    </a:p>
                    <a:p>
                      <a:pPr marL="0" marR="0" indent="0" algn="l" defTabSz="457200" rtl="0" eaLnBrk="1" fontAlgn="auto" latinLnBrk="0" hangingPunct="1">
                        <a:lnSpc>
                          <a:spcPct val="100000"/>
                        </a:lnSpc>
                        <a:spcBef>
                          <a:spcPts val="0"/>
                        </a:spcBef>
                        <a:spcAft>
                          <a:spcPts val="0"/>
                        </a:spcAft>
                        <a:buClrTx/>
                        <a:buSzTx/>
                        <a:buFontTx/>
                        <a:buNone/>
                        <a:tabLst/>
                        <a:defRPr/>
                      </a:pPr>
                      <a:endParaRPr lang="it-IT" sz="1600" u="sng" dirty="0" smtClean="0">
                        <a:effectLst/>
                        <a:latin typeface="Arial" panose="020B0604020202020204" pitchFamily="34" charset="0"/>
                        <a:ea typeface="Calibri" panose="020F0502020204030204" pitchFamily="34" charset="0"/>
                        <a:cs typeface="Arial" panose="020B0604020202020204" pitchFamily="34" charset="0"/>
                      </a:endParaRPr>
                    </a:p>
                    <a:p>
                      <a:endParaRPr lang="it-IT" sz="1600" dirty="0">
                        <a:latin typeface="Arial" panose="020B0604020202020204" pitchFamily="34" charset="0"/>
                        <a:cs typeface="Arial" panose="020B0604020202020204" pitchFamily="34" charset="0"/>
                      </a:endParaRPr>
                    </a:p>
                  </a:txBody>
                  <a:tcPr/>
                </a:tc>
                <a:tc>
                  <a:txBody>
                    <a:bodyPr/>
                    <a:lstStyle/>
                    <a:p>
                      <a:r>
                        <a:rPr lang="it-IT" sz="1700" kern="1200" dirty="0" smtClean="0">
                          <a:solidFill>
                            <a:schemeClr val="dk1"/>
                          </a:solidFill>
                          <a:effectLst/>
                          <a:latin typeface="Arial" panose="020B0604020202020204" pitchFamily="34" charset="0"/>
                          <a:ea typeface="+mn-ea"/>
                          <a:cs typeface="Arial" panose="020B0604020202020204" pitchFamily="34" charset="0"/>
                        </a:rPr>
                        <a:t>acquisire capacità, abilità, comportamenti in grado di assicurare una maggiore ed efficace qualità di vita</a:t>
                      </a:r>
                      <a:endParaRPr lang="it-IT" sz="1700" dirty="0">
                        <a:latin typeface="Arial" panose="020B0604020202020204" pitchFamily="34" charset="0"/>
                        <a:cs typeface="Arial" panose="020B0604020202020204" pitchFamily="34" charset="0"/>
                      </a:endParaRPr>
                    </a:p>
                  </a:txBody>
                  <a:tcPr/>
                </a:tc>
              </a:tr>
            </a:tbl>
          </a:graphicData>
        </a:graphic>
      </p:graphicFrame>
      <p:sp>
        <p:nvSpPr>
          <p:cNvPr id="3" name="CasellaDiTesto 2"/>
          <p:cNvSpPr txBox="1"/>
          <p:nvPr/>
        </p:nvSpPr>
        <p:spPr>
          <a:xfrm>
            <a:off x="3822298" y="6347760"/>
            <a:ext cx="7672293" cy="338554"/>
          </a:xfrm>
          <a:prstGeom prst="rect">
            <a:avLst/>
          </a:prstGeom>
          <a:noFill/>
        </p:spPr>
        <p:txBody>
          <a:bodyPr wrap="none" rtlCol="0">
            <a:spAutoFit/>
          </a:bodyPr>
          <a:lstStyle/>
          <a:p>
            <a:pPr defTabSz="457200">
              <a:defRPr/>
            </a:pPr>
            <a:r>
              <a:rPr lang="it-IT" sz="1600" b="1" dirty="0">
                <a:solidFill>
                  <a:srgbClr val="FF0000"/>
                </a:solidFill>
                <a:latin typeface="Arial" panose="020B0604020202020204" pitchFamily="34" charset="0"/>
                <a:cs typeface="Arial" panose="020B0604020202020204" pitchFamily="34" charset="0"/>
              </a:rPr>
              <a:t>In queste aree già si intravede lo spazio di intervento del pedagogista clinico</a:t>
            </a:r>
          </a:p>
        </p:txBody>
      </p:sp>
    </p:spTree>
    <p:extLst>
      <p:ext uri="{BB962C8B-B14F-4D97-AF65-F5344CB8AC3E}">
        <p14:creationId xmlns:p14="http://schemas.microsoft.com/office/powerpoint/2010/main" val="144754117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1171266"/>
            <a:ext cx="5579390" cy="4093428"/>
          </a:xfrm>
          <a:prstGeom prst="rect">
            <a:avLst/>
          </a:prstGeom>
        </p:spPr>
        <p:txBody>
          <a:bodyPr wrap="square">
            <a:spAutoFit/>
          </a:bodyPr>
          <a:lstStyle/>
          <a:p>
            <a:pPr algn="ctr"/>
            <a:r>
              <a:rPr lang="it-IT" sz="2000" b="1" dirty="0">
                <a:solidFill>
                  <a:srgbClr val="FF0000"/>
                </a:solidFill>
                <a:latin typeface="Arial" panose="020B0604020202020204" pitchFamily="34" charset="0"/>
                <a:ea typeface="Calibri" panose="020F0502020204030204" pitchFamily="34" charset="0"/>
                <a:cs typeface="Arial" panose="020B0604020202020204" pitchFamily="34" charset="0"/>
              </a:rPr>
              <a:t>A tali necessità </a:t>
            </a:r>
            <a:r>
              <a:rPr lang="it-IT" sz="2000" dirty="0" smtClean="0">
                <a:latin typeface="Arial" panose="020B0604020202020204" pitchFamily="34" charset="0"/>
                <a:ea typeface="Calibri" panose="020F0502020204030204" pitchFamily="34" charset="0"/>
                <a:cs typeface="Arial" panose="020B0604020202020204" pitchFamily="34" charset="0"/>
              </a:rPr>
              <a:t>corrisponde </a:t>
            </a:r>
            <a:r>
              <a:rPr lang="it-IT" sz="2000" dirty="0">
                <a:latin typeface="Arial" panose="020B0604020202020204" pitchFamily="34" charset="0"/>
                <a:ea typeface="Calibri" panose="020F0502020204030204" pitchFamily="34" charset="0"/>
                <a:cs typeface="Arial" panose="020B0604020202020204" pitchFamily="34" charset="0"/>
              </a:rPr>
              <a:t>l’utilità </a:t>
            </a:r>
            <a:r>
              <a:rPr lang="it-IT" sz="2000" dirty="0" smtClean="0">
                <a:latin typeface="Arial" panose="020B0604020202020204" pitchFamily="34" charset="0"/>
                <a:ea typeface="Calibri" panose="020F0502020204030204" pitchFamily="34" charset="0"/>
                <a:cs typeface="Arial" panose="020B0604020202020204" pitchFamily="34" charset="0"/>
              </a:rPr>
              <a:t>di</a:t>
            </a:r>
          </a:p>
          <a:p>
            <a:pPr algn="ctr"/>
            <a:endParaRPr lang="it-IT" sz="2000" dirty="0">
              <a:latin typeface="Arial" panose="020B0604020202020204" pitchFamily="34" charset="0"/>
              <a:ea typeface="Calibri" panose="020F0502020204030204" pitchFamily="34" charset="0"/>
              <a:cs typeface="Arial" panose="020B0604020202020204" pitchFamily="34" charset="0"/>
            </a:endParaRPr>
          </a:p>
          <a:p>
            <a:pPr algn="ctr"/>
            <a:endParaRPr lang="it-IT" sz="2000" dirty="0">
              <a:latin typeface="Arial" panose="020B0604020202020204" pitchFamily="34" charset="0"/>
              <a:ea typeface="Calibri" panose="020F0502020204030204" pitchFamily="34" charset="0"/>
              <a:cs typeface="Arial" panose="020B0604020202020204" pitchFamily="34" charset="0"/>
            </a:endParaRPr>
          </a:p>
          <a:p>
            <a:pPr algn="ctr"/>
            <a:r>
              <a:rPr lang="it-IT" sz="2000" b="1" dirty="0" smtClean="0">
                <a:solidFill>
                  <a:srgbClr val="FFC000"/>
                </a:solidFill>
                <a:latin typeface="Arial" panose="020B0604020202020204" pitchFamily="34" charset="0"/>
                <a:ea typeface="Calibri" panose="020F0502020204030204" pitchFamily="34" charset="0"/>
                <a:cs typeface="Arial" panose="020B0604020202020204" pitchFamily="34" charset="0"/>
              </a:rPr>
              <a:t>sviluppare/potenziare</a:t>
            </a:r>
          </a:p>
          <a:p>
            <a:pPr algn="ctr"/>
            <a:endParaRPr lang="it-IT" sz="2000" dirty="0">
              <a:latin typeface="Arial" panose="020B0604020202020204" pitchFamily="34" charset="0"/>
              <a:ea typeface="Calibri" panose="020F0502020204030204" pitchFamily="34" charset="0"/>
              <a:cs typeface="Arial" panose="020B0604020202020204" pitchFamily="34" charset="0"/>
            </a:endParaRPr>
          </a:p>
          <a:p>
            <a:pPr algn="ctr"/>
            <a:r>
              <a:rPr lang="it-IT" sz="2000" b="1" dirty="0" smtClean="0">
                <a:solidFill>
                  <a:srgbClr val="FFC000"/>
                </a:solidFill>
                <a:latin typeface="Arial" panose="020B0604020202020204" pitchFamily="34" charset="0"/>
                <a:ea typeface="Calibri" panose="020F0502020204030204" pitchFamily="34" charset="0"/>
                <a:cs typeface="Arial" panose="020B0604020202020204" pitchFamily="34" charset="0"/>
              </a:rPr>
              <a:t>una </a:t>
            </a:r>
            <a:r>
              <a:rPr lang="it-IT" sz="2000" b="1" dirty="0">
                <a:solidFill>
                  <a:srgbClr val="FFC000"/>
                </a:solidFill>
                <a:latin typeface="Arial" panose="020B0604020202020204" pitchFamily="34" charset="0"/>
                <a:ea typeface="Calibri" panose="020F0502020204030204" pitchFamily="34" charset="0"/>
                <a:cs typeface="Arial" panose="020B0604020202020204" pitchFamily="34" charset="0"/>
              </a:rPr>
              <a:t>molteplicità di competenze </a:t>
            </a:r>
            <a:r>
              <a:rPr lang="it-IT" sz="2000" b="1" dirty="0" smtClean="0">
                <a:solidFill>
                  <a:srgbClr val="FFC000"/>
                </a:solidFill>
                <a:latin typeface="Arial" panose="020B0604020202020204" pitchFamily="34" charset="0"/>
                <a:ea typeface="Calibri" panose="020F0502020204030204" pitchFamily="34" charset="0"/>
                <a:cs typeface="Arial" panose="020B0604020202020204" pitchFamily="34" charset="0"/>
              </a:rPr>
              <a:t>correlate</a:t>
            </a:r>
          </a:p>
          <a:p>
            <a:pPr algn="ctr"/>
            <a:endParaRPr lang="it-IT" sz="2000" b="1" dirty="0">
              <a:solidFill>
                <a:srgbClr val="FFC000"/>
              </a:solidFill>
              <a:latin typeface="Arial" panose="020B0604020202020204" pitchFamily="34" charset="0"/>
              <a:ea typeface="Calibri" panose="020F0502020204030204" pitchFamily="34" charset="0"/>
              <a:cs typeface="Arial" panose="020B0604020202020204" pitchFamily="34" charset="0"/>
            </a:endParaRPr>
          </a:p>
          <a:p>
            <a:pPr algn="ctr"/>
            <a:endParaRPr lang="it-IT" sz="2000" dirty="0" smtClean="0">
              <a:latin typeface="Arial" panose="020B0604020202020204" pitchFamily="34" charset="0"/>
              <a:ea typeface="Calibri" panose="020F0502020204030204" pitchFamily="34" charset="0"/>
              <a:cs typeface="Arial" panose="020B0604020202020204" pitchFamily="34" charset="0"/>
            </a:endParaRPr>
          </a:p>
          <a:p>
            <a:pPr algn="ctr"/>
            <a:r>
              <a:rPr lang="it-IT" sz="2000" dirty="0" smtClean="0">
                <a:latin typeface="Arial" panose="020B0604020202020204" pitchFamily="34" charset="0"/>
                <a:ea typeface="Calibri" panose="020F0502020204030204" pitchFamily="34" charset="0"/>
                <a:cs typeface="Arial" panose="020B0604020202020204" pitchFamily="34" charset="0"/>
              </a:rPr>
              <a:t>in </a:t>
            </a:r>
            <a:r>
              <a:rPr lang="it-IT" sz="2000" dirty="0">
                <a:latin typeface="Arial" panose="020B0604020202020204" pitchFamily="34" charset="0"/>
                <a:ea typeface="Calibri" panose="020F0502020204030204" pitchFamily="34" charset="0"/>
                <a:cs typeface="Arial" panose="020B0604020202020204" pitchFamily="34" charset="0"/>
              </a:rPr>
              <a:t>grado di sostenere </a:t>
            </a:r>
            <a:r>
              <a:rPr lang="it-IT" sz="2000" dirty="0" smtClean="0">
                <a:latin typeface="Arial" panose="020B0604020202020204" pitchFamily="34" charset="0"/>
                <a:ea typeface="Calibri" panose="020F0502020204030204" pitchFamily="34" charset="0"/>
                <a:cs typeface="Arial" panose="020B0604020202020204" pitchFamily="34" charset="0"/>
              </a:rPr>
              <a:t>trasversalmente</a:t>
            </a:r>
          </a:p>
          <a:p>
            <a:pPr algn="ctr"/>
            <a:r>
              <a:rPr lang="it-IT" sz="2000" dirty="0" smtClean="0">
                <a:latin typeface="Arial" panose="020B0604020202020204" pitchFamily="34" charset="0"/>
                <a:ea typeface="Calibri" panose="020F0502020204030204" pitchFamily="34" charset="0"/>
                <a:cs typeface="Arial" panose="020B0604020202020204" pitchFamily="34" charset="0"/>
              </a:rPr>
              <a:t>il </a:t>
            </a:r>
            <a:r>
              <a:rPr lang="it-IT" sz="2000" b="1" dirty="0" smtClean="0">
                <a:solidFill>
                  <a:srgbClr val="FFC000"/>
                </a:solidFill>
                <a:latin typeface="Arial" panose="020B0604020202020204" pitchFamily="34" charset="0"/>
                <a:ea typeface="Calibri" panose="020F0502020204030204" pitchFamily="34" charset="0"/>
                <a:cs typeface="Arial" panose="020B0604020202020204" pitchFamily="34" charset="0"/>
              </a:rPr>
              <a:t>paziente</a:t>
            </a:r>
          </a:p>
          <a:p>
            <a:pPr algn="ctr"/>
            <a:endParaRPr lang="it-IT" sz="2000" dirty="0">
              <a:latin typeface="Arial" panose="020B0604020202020204" pitchFamily="34" charset="0"/>
              <a:ea typeface="Calibri" panose="020F0502020204030204" pitchFamily="34" charset="0"/>
              <a:cs typeface="Arial" panose="020B0604020202020204" pitchFamily="34" charset="0"/>
            </a:endParaRPr>
          </a:p>
          <a:p>
            <a:pPr algn="ctr"/>
            <a:r>
              <a:rPr lang="it-IT" sz="2000" dirty="0" smtClean="0">
                <a:latin typeface="Arial" panose="020B0604020202020204" pitchFamily="34" charset="0"/>
                <a:ea typeface="Calibri" panose="020F0502020204030204" pitchFamily="34" charset="0"/>
                <a:cs typeface="Arial" panose="020B0604020202020204" pitchFamily="34" charset="0"/>
              </a:rPr>
              <a:t>nelle </a:t>
            </a:r>
            <a:r>
              <a:rPr lang="it-IT" sz="2000" dirty="0">
                <a:latin typeface="Arial" panose="020B0604020202020204" pitchFamily="34" charset="0"/>
                <a:ea typeface="Calibri" panose="020F0502020204030204" pitchFamily="34" charset="0"/>
                <a:cs typeface="Arial" panose="020B0604020202020204" pitchFamily="34" charset="0"/>
              </a:rPr>
              <a:t>diverse fasi e </a:t>
            </a:r>
            <a:r>
              <a:rPr lang="it-IT" sz="2000" dirty="0" smtClean="0">
                <a:latin typeface="Arial" panose="020B0604020202020204" pitchFamily="34" charset="0"/>
                <a:ea typeface="Calibri" panose="020F0502020204030204" pitchFamily="34" charset="0"/>
                <a:cs typeface="Arial" panose="020B0604020202020204" pitchFamily="34" charset="0"/>
              </a:rPr>
              <a:t>ambiti</a:t>
            </a:r>
          </a:p>
          <a:p>
            <a:pPr algn="ctr"/>
            <a:r>
              <a:rPr lang="it-IT" sz="2000" dirty="0" smtClean="0">
                <a:latin typeface="Arial" panose="020B0604020202020204" pitchFamily="34" charset="0"/>
                <a:ea typeface="Calibri" panose="020F0502020204030204" pitchFamily="34" charset="0"/>
                <a:cs typeface="Arial" panose="020B0604020202020204" pitchFamily="34" charset="0"/>
              </a:rPr>
              <a:t>dell’esperienza della malattia</a:t>
            </a:r>
            <a:endParaRPr lang="it-IT" sz="2000" dirty="0">
              <a:latin typeface="Arial" panose="020B0604020202020204" pitchFamily="34" charset="0"/>
              <a:ea typeface="Calibri" panose="020F0502020204030204" pitchFamily="34" charset="0"/>
              <a:cs typeface="Arial" panose="020B0604020202020204" pitchFamily="34" charset="0"/>
            </a:endParaRPr>
          </a:p>
        </p:txBody>
      </p:sp>
      <p:pic>
        <p:nvPicPr>
          <p:cNvPr id="6146" name="Picture 2" descr="AulaBlog: Gianni Marconato: la &quot;didattica per competenze&quot; tra finzione e  realtà"/>
          <p:cNvPicPr>
            <a:picLocks noChangeAspect="1" noChangeArrowheads="1"/>
          </p:cNvPicPr>
          <p:nvPr/>
        </p:nvPicPr>
        <p:blipFill rotWithShape="1">
          <a:blip r:embed="rId2">
            <a:extLst>
              <a:ext uri="{28A0092B-C50C-407E-A947-70E740481C1C}">
                <a14:useLocalDpi xmlns:a14="http://schemas.microsoft.com/office/drawing/2010/main" val="0"/>
              </a:ext>
            </a:extLst>
          </a:blip>
          <a:srcRect t="8360" r="182" b="7013"/>
          <a:stretch/>
        </p:blipFill>
        <p:spPr bwMode="auto">
          <a:xfrm>
            <a:off x="5410479" y="661980"/>
            <a:ext cx="4337320" cy="511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924720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297500" y="241789"/>
            <a:ext cx="6382269" cy="6247864"/>
          </a:xfrm>
          <a:prstGeom prst="rect">
            <a:avLst/>
          </a:prstGeom>
        </p:spPr>
        <p:txBody>
          <a:bodyPr wrap="square">
            <a:spAutoFit/>
          </a:bodyPr>
          <a:lstStyle/>
          <a:p>
            <a:r>
              <a:rPr lang="it-IT" sz="2200" b="1" i="1" dirty="0">
                <a:solidFill>
                  <a:srgbClr val="FF0000"/>
                </a:solidFill>
                <a:latin typeface="Arial" panose="020B0604020202020204" pitchFamily="34" charset="0"/>
                <a:cs typeface="Arial" panose="020B0604020202020204" pitchFamily="34" charset="0"/>
              </a:rPr>
              <a:t>C</a:t>
            </a:r>
            <a:r>
              <a:rPr lang="it-IT" sz="2200" b="1" i="1" dirty="0" smtClean="0">
                <a:solidFill>
                  <a:srgbClr val="FF0000"/>
                </a:solidFill>
                <a:latin typeface="Arial" panose="020B0604020202020204" pitchFamily="34" charset="0"/>
                <a:cs typeface="Arial" panose="020B0604020202020204" pitchFamily="34" charset="0"/>
              </a:rPr>
              <a:t>ompetenze </a:t>
            </a:r>
            <a:r>
              <a:rPr lang="it-IT" sz="2200" b="1" i="1" dirty="0">
                <a:solidFill>
                  <a:srgbClr val="FF0000"/>
                </a:solidFill>
                <a:latin typeface="Arial" panose="020B0604020202020204" pitchFamily="34" charset="0"/>
                <a:cs typeface="Arial" panose="020B0604020202020204" pitchFamily="34" charset="0"/>
              </a:rPr>
              <a:t>relazionali e </a:t>
            </a:r>
            <a:r>
              <a:rPr lang="it-IT" sz="2200" b="1" i="1" dirty="0" smtClean="0">
                <a:solidFill>
                  <a:srgbClr val="FF0000"/>
                </a:solidFill>
                <a:latin typeface="Arial" panose="020B0604020202020204" pitchFamily="34" charset="0"/>
                <a:cs typeface="Arial" panose="020B0604020202020204" pitchFamily="34" charset="0"/>
              </a:rPr>
              <a:t>comunicative</a:t>
            </a:r>
          </a:p>
          <a:p>
            <a:endParaRPr lang="it-IT" sz="2000" b="1" dirty="0" smtClean="0">
              <a:latin typeface="Arial" panose="020B0604020202020204" pitchFamily="34" charset="0"/>
              <a:cs typeface="Arial" panose="020B0604020202020204" pitchFamily="34" charset="0"/>
            </a:endParaRPr>
          </a:p>
          <a:p>
            <a:endParaRPr lang="it-IT" sz="2000" b="1" dirty="0">
              <a:latin typeface="Arial" panose="020B0604020202020204" pitchFamily="34" charset="0"/>
              <a:cs typeface="Arial" panose="020B0604020202020204" pitchFamily="34" charset="0"/>
            </a:endParaRPr>
          </a:p>
          <a:p>
            <a:r>
              <a:rPr lang="it-IT" sz="2000" b="1" dirty="0" smtClean="0">
                <a:latin typeface="Arial" panose="020B0604020202020204" pitchFamily="34" charset="0"/>
                <a:cs typeface="Arial" panose="020B0604020202020204" pitchFamily="34" charset="0"/>
              </a:rPr>
              <a:t>fondamentali </a:t>
            </a:r>
            <a:r>
              <a:rPr lang="it-IT" sz="2000" b="1" dirty="0">
                <a:latin typeface="Arial" panose="020B0604020202020204" pitchFamily="34" charset="0"/>
                <a:cs typeface="Arial" panose="020B0604020202020204" pitchFamily="34" charset="0"/>
              </a:rPr>
              <a:t>nella </a:t>
            </a:r>
            <a:r>
              <a:rPr lang="it-IT" sz="2000" b="1" dirty="0">
                <a:solidFill>
                  <a:srgbClr val="FFC000"/>
                </a:solidFill>
                <a:latin typeface="Arial" panose="020B0604020202020204" pitchFamily="34" charset="0"/>
                <a:cs typeface="Arial" panose="020B0604020202020204" pitchFamily="34" charset="0"/>
              </a:rPr>
              <a:t>messa in campo di </a:t>
            </a:r>
            <a:r>
              <a:rPr lang="it-IT" sz="2000" b="1" dirty="0" smtClean="0">
                <a:solidFill>
                  <a:srgbClr val="FFC000"/>
                </a:solidFill>
                <a:latin typeface="Arial" panose="020B0604020202020204" pitchFamily="34" charset="0"/>
                <a:cs typeface="Arial" panose="020B0604020202020204" pitchFamily="34" charset="0"/>
              </a:rPr>
              <a:t>emozioni</a:t>
            </a:r>
          </a:p>
          <a:p>
            <a:r>
              <a:rPr lang="it-IT" sz="2000" b="1" dirty="0" smtClean="0">
                <a:solidFill>
                  <a:srgbClr val="FFC000"/>
                </a:solidFill>
                <a:latin typeface="Arial" panose="020B0604020202020204" pitchFamily="34" charset="0"/>
                <a:cs typeface="Arial" panose="020B0604020202020204" pitchFamily="34" charset="0"/>
              </a:rPr>
              <a:t>e </a:t>
            </a:r>
            <a:r>
              <a:rPr lang="it-IT" sz="2000" b="1" dirty="0">
                <a:solidFill>
                  <a:srgbClr val="FFC000"/>
                </a:solidFill>
                <a:latin typeface="Arial" panose="020B0604020202020204" pitchFamily="34" charset="0"/>
                <a:cs typeface="Arial" panose="020B0604020202020204" pitchFamily="34" charset="0"/>
              </a:rPr>
              <a:t>vissuti</a:t>
            </a:r>
            <a:r>
              <a:rPr lang="it-IT" sz="2000" b="1" dirty="0">
                <a:latin typeface="Arial" panose="020B0604020202020204" pitchFamily="34" charset="0"/>
                <a:cs typeface="Arial" panose="020B0604020202020204" pitchFamily="34" charset="0"/>
              </a:rPr>
              <a:t>, ma anche </a:t>
            </a:r>
            <a:endParaRPr lang="it-IT" sz="2000" b="1" dirty="0" smtClean="0">
              <a:latin typeface="Arial" panose="020B0604020202020204" pitchFamily="34" charset="0"/>
              <a:cs typeface="Arial" panose="020B0604020202020204" pitchFamily="34" charset="0"/>
            </a:endParaRPr>
          </a:p>
          <a:p>
            <a:endParaRPr lang="it-IT" sz="2000" b="1" dirty="0">
              <a:latin typeface="Arial" panose="020B0604020202020204" pitchFamily="34" charset="0"/>
              <a:cs typeface="Arial" panose="020B0604020202020204" pitchFamily="34" charset="0"/>
            </a:endParaRPr>
          </a:p>
          <a:p>
            <a:r>
              <a:rPr lang="it-IT" sz="2000" b="1" dirty="0" smtClean="0">
                <a:latin typeface="Arial" panose="020B0604020202020204" pitchFamily="34" charset="0"/>
                <a:cs typeface="Arial" panose="020B0604020202020204" pitchFamily="34" charset="0"/>
              </a:rPr>
              <a:t>nella </a:t>
            </a:r>
            <a:r>
              <a:rPr lang="it-IT" sz="2000" b="1" dirty="0">
                <a:solidFill>
                  <a:srgbClr val="FFC000"/>
                </a:solidFill>
                <a:latin typeface="Arial" panose="020B0604020202020204" pitchFamily="34" charset="0"/>
                <a:cs typeface="Arial" panose="020B0604020202020204" pitchFamily="34" charset="0"/>
              </a:rPr>
              <a:t>capacità di saperli comprendere e comunicare con maggiore </a:t>
            </a:r>
            <a:r>
              <a:rPr lang="it-IT" sz="2000" b="1" dirty="0" smtClean="0">
                <a:solidFill>
                  <a:srgbClr val="FFC000"/>
                </a:solidFill>
                <a:latin typeface="Arial" panose="020B0604020202020204" pitchFamily="34" charset="0"/>
                <a:cs typeface="Arial" panose="020B0604020202020204" pitchFamily="34" charset="0"/>
              </a:rPr>
              <a:t>efficacia</a:t>
            </a:r>
          </a:p>
          <a:p>
            <a:endParaRPr lang="it-IT" sz="2000" b="1" dirty="0" smtClean="0">
              <a:latin typeface="Arial" panose="020B0604020202020204" pitchFamily="34" charset="0"/>
              <a:cs typeface="Arial" panose="020B0604020202020204" pitchFamily="34" charset="0"/>
            </a:endParaRPr>
          </a:p>
          <a:p>
            <a:r>
              <a:rPr lang="it-IT" sz="2000" b="1" dirty="0" smtClean="0">
                <a:latin typeface="Arial" panose="020B0604020202020204" pitchFamily="34" charset="0"/>
                <a:cs typeface="Arial" panose="020B0604020202020204" pitchFamily="34" charset="0"/>
              </a:rPr>
              <a:t>(fondamentali inoltre per fornire al sanitario il quadro </a:t>
            </a:r>
            <a:r>
              <a:rPr lang="it-IT" sz="2000" b="1" dirty="0">
                <a:latin typeface="Arial" panose="020B0604020202020204" pitchFamily="34" charset="0"/>
                <a:cs typeface="Arial" panose="020B0604020202020204" pitchFamily="34" charset="0"/>
              </a:rPr>
              <a:t>sintomatologico e </a:t>
            </a:r>
            <a:r>
              <a:rPr lang="it-IT" sz="2000" b="1" dirty="0" smtClean="0">
                <a:latin typeface="Arial" panose="020B0604020202020204" pitchFamily="34" charset="0"/>
                <a:cs typeface="Arial" panose="020B0604020202020204" pitchFamily="34" charset="0"/>
              </a:rPr>
              <a:t>utili </a:t>
            </a:r>
            <a:r>
              <a:rPr lang="it-IT" sz="2000" b="1" dirty="0">
                <a:latin typeface="Arial" panose="020B0604020202020204" pitchFamily="34" charset="0"/>
                <a:cs typeface="Arial" panose="020B0604020202020204" pitchFamily="34" charset="0"/>
              </a:rPr>
              <a:t>feedback per la regolazione dei piani </a:t>
            </a:r>
            <a:r>
              <a:rPr lang="it-IT" sz="2000" b="1" dirty="0" smtClean="0">
                <a:latin typeface="Arial" panose="020B0604020202020204" pitchFamily="34" charset="0"/>
                <a:cs typeface="Arial" panose="020B0604020202020204" pitchFamily="34" charset="0"/>
              </a:rPr>
              <a:t>terapeutici)</a:t>
            </a:r>
          </a:p>
          <a:p>
            <a:endParaRPr lang="it-IT" sz="2000" b="1" dirty="0">
              <a:latin typeface="Arial" panose="020B0604020202020204" pitchFamily="34" charset="0"/>
              <a:cs typeface="Arial" panose="020B0604020202020204" pitchFamily="34" charset="0"/>
            </a:endParaRPr>
          </a:p>
          <a:p>
            <a:r>
              <a:rPr lang="it-IT" sz="2000" b="1" dirty="0">
                <a:latin typeface="Arial" panose="020B0604020202020204" pitchFamily="34" charset="0"/>
                <a:cs typeface="Arial" panose="020B0604020202020204" pitchFamily="34" charset="0"/>
              </a:rPr>
              <a:t>S</a:t>
            </a:r>
            <a:r>
              <a:rPr lang="it-IT" sz="2000" b="1" dirty="0" smtClean="0">
                <a:latin typeface="Arial" panose="020B0604020202020204" pitchFamily="34" charset="0"/>
                <a:cs typeface="Arial" panose="020B0604020202020204" pitchFamily="34" charset="0"/>
              </a:rPr>
              <a:t>i </a:t>
            </a:r>
            <a:r>
              <a:rPr lang="it-IT" sz="2000" b="1" dirty="0">
                <a:latin typeface="Arial" panose="020B0604020202020204" pitchFamily="34" charset="0"/>
                <a:cs typeface="Arial" panose="020B0604020202020204" pitchFamily="34" charset="0"/>
              </a:rPr>
              <a:t>realizzano nell’</a:t>
            </a:r>
            <a:r>
              <a:rPr lang="it-IT" sz="2000" b="1" dirty="0">
                <a:solidFill>
                  <a:srgbClr val="FFC000"/>
                </a:solidFill>
                <a:latin typeface="Arial" panose="020B0604020202020204" pitchFamily="34" charset="0"/>
                <a:cs typeface="Arial" panose="020B0604020202020204" pitchFamily="34" charset="0"/>
              </a:rPr>
              <a:t>attivazione</a:t>
            </a:r>
            <a:r>
              <a:rPr lang="it-IT" sz="2000" b="1" dirty="0">
                <a:latin typeface="Arial" panose="020B0604020202020204" pitchFamily="34" charset="0"/>
                <a:cs typeface="Arial" panose="020B0604020202020204" pitchFamily="34" charset="0"/>
              </a:rPr>
              <a:t> </a:t>
            </a:r>
            <a:r>
              <a:rPr lang="it-IT" sz="2000" b="1" dirty="0">
                <a:solidFill>
                  <a:srgbClr val="FFC000"/>
                </a:solidFill>
                <a:latin typeface="Arial" panose="020B0604020202020204" pitchFamily="34" charset="0"/>
                <a:cs typeface="Arial" panose="020B0604020202020204" pitchFamily="34" charset="0"/>
              </a:rPr>
              <a:t>della dimensione </a:t>
            </a:r>
            <a:endParaRPr lang="it-IT" sz="2000" b="1" dirty="0" smtClean="0">
              <a:solidFill>
                <a:srgbClr val="FFC000"/>
              </a:solidFill>
              <a:latin typeface="Arial" panose="020B0604020202020204" pitchFamily="34" charset="0"/>
              <a:cs typeface="Arial" panose="020B0604020202020204" pitchFamily="34" charset="0"/>
            </a:endParaRPr>
          </a:p>
          <a:p>
            <a:endParaRPr lang="it-IT" sz="2000" b="1" dirty="0" smtClean="0">
              <a:latin typeface="Arial" panose="020B0604020202020204" pitchFamily="34" charset="0"/>
              <a:cs typeface="Arial" panose="020B0604020202020204" pitchFamily="34" charset="0"/>
            </a:endParaRPr>
          </a:p>
          <a:p>
            <a:r>
              <a:rPr lang="it-IT" sz="2000" b="1" dirty="0" smtClean="0">
                <a:solidFill>
                  <a:srgbClr val="FFC000"/>
                </a:solidFill>
                <a:latin typeface="Arial" panose="020B0604020202020204" pitchFamily="34" charset="0"/>
                <a:cs typeface="Arial" panose="020B0604020202020204" pitchFamily="34" charset="0"/>
              </a:rPr>
              <a:t>interpersonale</a:t>
            </a:r>
            <a:r>
              <a:rPr lang="it-IT" sz="2000" b="1" dirty="0" smtClean="0">
                <a:latin typeface="Arial" panose="020B0604020202020204" pitchFamily="34" charset="0"/>
                <a:cs typeface="Arial" panose="020B0604020202020204" pitchFamily="34" charset="0"/>
              </a:rPr>
              <a:t> </a:t>
            </a:r>
            <a:r>
              <a:rPr lang="it-IT" sz="2000" b="1" dirty="0">
                <a:latin typeface="Arial" panose="020B0604020202020204" pitchFamily="34" charset="0"/>
                <a:cs typeface="Arial" panose="020B0604020202020204" pitchFamily="34" charset="0"/>
              </a:rPr>
              <a:t>e, non di meno, di quella </a:t>
            </a:r>
          </a:p>
          <a:p>
            <a:r>
              <a:rPr lang="it-IT" sz="2000" b="1" dirty="0" smtClean="0">
                <a:solidFill>
                  <a:srgbClr val="FFC000"/>
                </a:solidFill>
                <a:latin typeface="Arial" panose="020B0604020202020204" pitchFamily="34" charset="0"/>
                <a:cs typeface="Arial" panose="020B0604020202020204" pitchFamily="34" charset="0"/>
              </a:rPr>
              <a:t>Intrapersonale </a:t>
            </a:r>
            <a:r>
              <a:rPr lang="it-IT" sz="2000" b="1" dirty="0" smtClean="0">
                <a:latin typeface="Arial" panose="020B0604020202020204" pitchFamily="34" charset="0"/>
                <a:cs typeface="Arial" panose="020B0604020202020204" pitchFamily="34" charset="0"/>
              </a:rPr>
              <a:t>(narrarsi-narrare, </a:t>
            </a:r>
            <a:r>
              <a:rPr lang="it-IT" sz="2000" b="1" dirty="0" err="1" smtClean="0">
                <a:latin typeface="Arial" panose="020B0604020202020204" pitchFamily="34" charset="0"/>
                <a:cs typeface="Arial" panose="020B0604020202020204" pitchFamily="34" charset="0"/>
              </a:rPr>
              <a:t>Dewey</a:t>
            </a:r>
            <a:r>
              <a:rPr lang="it-IT" sz="2000" b="1" dirty="0" smtClean="0">
                <a:latin typeface="Arial" panose="020B0604020202020204" pitchFamily="34" charset="0"/>
                <a:cs typeface="Arial" panose="020B0604020202020204" pitchFamily="34" charset="0"/>
              </a:rPr>
              <a:t>),</a:t>
            </a:r>
          </a:p>
          <a:p>
            <a:endParaRPr lang="it-IT" sz="2000" b="1" dirty="0">
              <a:latin typeface="Arial" panose="020B0604020202020204" pitchFamily="34" charset="0"/>
              <a:cs typeface="Arial" panose="020B0604020202020204" pitchFamily="34" charset="0"/>
            </a:endParaRPr>
          </a:p>
          <a:p>
            <a:r>
              <a:rPr lang="it-IT" sz="2000" b="1" dirty="0" smtClean="0">
                <a:latin typeface="Arial" panose="020B0604020202020204" pitchFamily="34" charset="0"/>
                <a:cs typeface="Arial" panose="020B0604020202020204" pitchFamily="34" charset="0"/>
              </a:rPr>
              <a:t>poiché </a:t>
            </a:r>
            <a:r>
              <a:rPr lang="it-IT" sz="2000" b="1" dirty="0">
                <a:latin typeface="Arial" panose="020B0604020202020204" pitchFamily="34" charset="0"/>
                <a:cs typeface="Arial" panose="020B0604020202020204" pitchFamily="34" charset="0"/>
              </a:rPr>
              <a:t>si alimentano della capacità di tenere </a:t>
            </a:r>
            <a:r>
              <a:rPr lang="it-IT" sz="2000" b="1" dirty="0" smtClean="0">
                <a:latin typeface="Arial" panose="020B0604020202020204" pitchFamily="34" charset="0"/>
                <a:cs typeface="Arial" panose="020B0604020202020204" pitchFamily="34" charset="0"/>
              </a:rPr>
              <a:t>viva</a:t>
            </a:r>
          </a:p>
          <a:p>
            <a:r>
              <a:rPr lang="it-IT" sz="2000" b="1" dirty="0" smtClean="0">
                <a:latin typeface="Arial" panose="020B0604020202020204" pitchFamily="34" charset="0"/>
                <a:cs typeface="Arial" panose="020B0604020202020204" pitchFamily="34" charset="0"/>
              </a:rPr>
              <a:t>e </a:t>
            </a:r>
            <a:r>
              <a:rPr lang="it-IT" sz="2000" b="1" dirty="0">
                <a:latin typeface="Arial" panose="020B0604020202020204" pitchFamily="34" charset="0"/>
                <a:cs typeface="Arial" panose="020B0604020202020204" pitchFamily="34" charset="0"/>
              </a:rPr>
              <a:t>interlocutoria una comunicazione con se stessi. </a:t>
            </a:r>
          </a:p>
        </p:txBody>
      </p:sp>
      <p:pic>
        <p:nvPicPr>
          <p:cNvPr id="3074" name="Picture 2" descr="Come comunicare efficacemente: 7 consigli pratici per la tua quotidianità"/>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61315" y="812047"/>
            <a:ext cx="4788000" cy="478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372610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Liste e priorità, ecco come gestire al meglio il proprio tempo | Fedu  Magazin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2845" y="1098000"/>
            <a:ext cx="7822221" cy="5760000"/>
          </a:xfrm>
          <a:prstGeom prst="rect">
            <a:avLst/>
          </a:prstGeom>
          <a:noFill/>
          <a:extLst>
            <a:ext uri="{909E8E84-426E-40DD-AFC4-6F175D3DCCD1}">
              <a14:hiddenFill xmlns:a14="http://schemas.microsoft.com/office/drawing/2010/main">
                <a:solidFill>
                  <a:srgbClr val="FFFFFF"/>
                </a:solidFill>
              </a14:hiddenFill>
            </a:ext>
          </a:extLst>
        </p:spPr>
      </p:pic>
      <p:sp>
        <p:nvSpPr>
          <p:cNvPr id="5" name="Rettangolo 4"/>
          <p:cNvSpPr/>
          <p:nvPr/>
        </p:nvSpPr>
        <p:spPr>
          <a:xfrm>
            <a:off x="866536" y="1098000"/>
            <a:ext cx="7674838" cy="3170099"/>
          </a:xfrm>
          <a:prstGeom prst="rect">
            <a:avLst/>
          </a:prstGeom>
        </p:spPr>
        <p:txBody>
          <a:bodyPr wrap="square">
            <a:spAutoFit/>
          </a:bodyPr>
          <a:lstStyle/>
          <a:p>
            <a:r>
              <a:rPr lang="it-IT" sz="2000" b="1" dirty="0" smtClean="0">
                <a:solidFill>
                  <a:srgbClr val="0070C0"/>
                </a:solidFill>
                <a:latin typeface="Arial" panose="020B0604020202020204" pitchFamily="34" charset="0"/>
                <a:cs typeface="Arial" panose="020B0604020202020204" pitchFamily="34" charset="0"/>
              </a:rPr>
              <a:t>la </a:t>
            </a:r>
            <a:r>
              <a:rPr lang="it-IT" sz="2000" b="1" dirty="0">
                <a:solidFill>
                  <a:srgbClr val="0070C0"/>
                </a:solidFill>
                <a:latin typeface="Arial" panose="020B0604020202020204" pitchFamily="34" charset="0"/>
                <a:cs typeface="Arial" panose="020B0604020202020204" pitchFamily="34" charset="0"/>
              </a:rPr>
              <a:t>messa a fuoco e la ridefinizione di</a:t>
            </a:r>
          </a:p>
          <a:p>
            <a:r>
              <a:rPr lang="it-IT" sz="2000" b="1" dirty="0" smtClean="0">
                <a:solidFill>
                  <a:srgbClr val="0070C0"/>
                </a:solidFill>
                <a:latin typeface="Arial" panose="020B0604020202020204" pitchFamily="34" charset="0"/>
                <a:cs typeface="Arial" panose="020B0604020202020204" pitchFamily="34" charset="0"/>
              </a:rPr>
              <a:t>desideri</a:t>
            </a:r>
            <a:r>
              <a:rPr lang="it-IT" sz="2000" b="1" dirty="0">
                <a:solidFill>
                  <a:srgbClr val="0070C0"/>
                </a:solidFill>
                <a:latin typeface="Arial" panose="020B0604020202020204" pitchFamily="34" charset="0"/>
                <a:cs typeface="Arial" panose="020B0604020202020204" pitchFamily="34" charset="0"/>
              </a:rPr>
              <a:t>, bisogni, idealità, valori</a:t>
            </a:r>
          </a:p>
          <a:p>
            <a:endParaRPr lang="it-IT" sz="2000" b="1" dirty="0">
              <a:solidFill>
                <a:srgbClr val="0070C0"/>
              </a:solidFill>
              <a:latin typeface="Arial" panose="020B0604020202020204" pitchFamily="34" charset="0"/>
              <a:cs typeface="Arial" panose="020B0604020202020204" pitchFamily="34" charset="0"/>
            </a:endParaRPr>
          </a:p>
          <a:p>
            <a:r>
              <a:rPr lang="it-IT" sz="2000" b="1" dirty="0">
                <a:solidFill>
                  <a:srgbClr val="0070C0"/>
                </a:solidFill>
                <a:latin typeface="Arial" panose="020B0604020202020204" pitchFamily="34" charset="0"/>
                <a:cs typeface="Arial" panose="020B0604020202020204" pitchFamily="34" charset="0"/>
              </a:rPr>
              <a:t>con cui costruire obiettivi esistenziali </a:t>
            </a:r>
            <a:r>
              <a:rPr lang="it-IT" sz="2000" b="1" dirty="0" smtClean="0">
                <a:solidFill>
                  <a:srgbClr val="0070C0"/>
                </a:solidFill>
                <a:latin typeface="Arial" panose="020B0604020202020204" pitchFamily="34" charset="0"/>
                <a:cs typeface="Arial" panose="020B0604020202020204" pitchFamily="34" charset="0"/>
              </a:rPr>
              <a:t>autenticamente</a:t>
            </a:r>
          </a:p>
          <a:p>
            <a:r>
              <a:rPr lang="it-IT" sz="2000" b="1" dirty="0" smtClean="0">
                <a:solidFill>
                  <a:srgbClr val="0070C0"/>
                </a:solidFill>
                <a:latin typeface="Arial" panose="020B0604020202020204" pitchFamily="34" charset="0"/>
                <a:cs typeface="Arial" panose="020B0604020202020204" pitchFamily="34" charset="0"/>
              </a:rPr>
              <a:t>perseguibili </a:t>
            </a:r>
            <a:r>
              <a:rPr lang="it-IT" sz="2000" b="1" dirty="0">
                <a:solidFill>
                  <a:srgbClr val="0070C0"/>
                </a:solidFill>
                <a:latin typeface="Arial" panose="020B0604020202020204" pitchFamily="34" charset="0"/>
                <a:cs typeface="Arial" panose="020B0604020202020204" pitchFamily="34" charset="0"/>
              </a:rPr>
              <a:t>che, </a:t>
            </a:r>
          </a:p>
          <a:p>
            <a:endParaRPr lang="it-IT" sz="2000" b="1" dirty="0">
              <a:solidFill>
                <a:srgbClr val="0070C0"/>
              </a:solidFill>
              <a:latin typeface="Arial" panose="020B0604020202020204" pitchFamily="34" charset="0"/>
              <a:cs typeface="Arial" panose="020B0604020202020204" pitchFamily="34" charset="0"/>
            </a:endParaRPr>
          </a:p>
          <a:p>
            <a:r>
              <a:rPr lang="it-IT" sz="2000" b="1" dirty="0">
                <a:solidFill>
                  <a:srgbClr val="0070C0"/>
                </a:solidFill>
                <a:latin typeface="Arial" panose="020B0604020202020204" pitchFamily="34" charset="0"/>
                <a:cs typeface="Arial" panose="020B0604020202020204" pitchFamily="34" charset="0"/>
              </a:rPr>
              <a:t>nella condizione di malattie </a:t>
            </a:r>
            <a:r>
              <a:rPr lang="it-IT" sz="2000" b="1" dirty="0" smtClean="0">
                <a:solidFill>
                  <a:srgbClr val="0070C0"/>
                </a:solidFill>
                <a:latin typeface="Arial" panose="020B0604020202020204" pitchFamily="34" charset="0"/>
                <a:cs typeface="Arial" panose="020B0604020202020204" pitchFamily="34" charset="0"/>
              </a:rPr>
              <a:t>gravi, croniche </a:t>
            </a:r>
            <a:r>
              <a:rPr lang="it-IT" sz="2000" b="1" dirty="0">
                <a:solidFill>
                  <a:srgbClr val="0070C0"/>
                </a:solidFill>
                <a:latin typeface="Arial" panose="020B0604020202020204" pitchFamily="34" charset="0"/>
                <a:cs typeface="Arial" panose="020B0604020202020204" pitchFamily="34" charset="0"/>
              </a:rPr>
              <a:t>o invalidanti,</a:t>
            </a:r>
          </a:p>
          <a:p>
            <a:endParaRPr lang="it-IT" sz="2000" b="1" dirty="0">
              <a:solidFill>
                <a:srgbClr val="0070C0"/>
              </a:solidFill>
              <a:latin typeface="Arial" panose="020B0604020202020204" pitchFamily="34" charset="0"/>
              <a:cs typeface="Arial" panose="020B0604020202020204" pitchFamily="34" charset="0"/>
            </a:endParaRPr>
          </a:p>
          <a:p>
            <a:r>
              <a:rPr lang="it-IT" sz="2000" b="1" dirty="0">
                <a:solidFill>
                  <a:srgbClr val="0070C0"/>
                </a:solidFill>
                <a:latin typeface="Arial" panose="020B0604020202020204" pitchFamily="34" charset="0"/>
                <a:cs typeface="Arial" panose="020B0604020202020204" pitchFamily="34" charset="0"/>
              </a:rPr>
              <a:t>si </a:t>
            </a:r>
            <a:r>
              <a:rPr lang="it-IT" sz="2000" b="1" dirty="0" smtClean="0">
                <a:solidFill>
                  <a:srgbClr val="0070C0"/>
                </a:solidFill>
                <a:latin typeface="Arial" panose="020B0604020202020204" pitchFamily="34" charset="0"/>
                <a:cs typeface="Arial" panose="020B0604020202020204" pitchFamily="34" charset="0"/>
              </a:rPr>
              <a:t>realizzano, indispensabilmente, secondo</a:t>
            </a:r>
          </a:p>
          <a:p>
            <a:r>
              <a:rPr lang="it-IT" sz="2000" b="1" dirty="0" smtClean="0">
                <a:solidFill>
                  <a:srgbClr val="0070C0"/>
                </a:solidFill>
                <a:latin typeface="Arial" panose="020B0604020202020204" pitchFamily="34" charset="0"/>
                <a:cs typeface="Arial" panose="020B0604020202020204" pitchFamily="34" charset="0"/>
              </a:rPr>
              <a:t>“liste </a:t>
            </a:r>
            <a:r>
              <a:rPr lang="it-IT" sz="2000" b="1" dirty="0">
                <a:solidFill>
                  <a:srgbClr val="0070C0"/>
                </a:solidFill>
                <a:latin typeface="Arial" panose="020B0604020202020204" pitchFamily="34" charset="0"/>
                <a:cs typeface="Arial" panose="020B0604020202020204" pitchFamily="34" charset="0"/>
              </a:rPr>
              <a:t>di priorità</a:t>
            </a:r>
            <a:r>
              <a:rPr lang="it-IT" sz="2000" b="1" dirty="0" smtClean="0">
                <a:solidFill>
                  <a:srgbClr val="0070C0"/>
                </a:solidFill>
                <a:latin typeface="Arial" panose="020B0604020202020204" pitchFamily="34" charset="0"/>
                <a:cs typeface="Arial" panose="020B0604020202020204" pitchFamily="34" charset="0"/>
              </a:rPr>
              <a:t>”</a:t>
            </a:r>
            <a:endParaRPr lang="it-IT" sz="2000" b="1" dirty="0">
              <a:solidFill>
                <a:srgbClr val="0070C0"/>
              </a:solidFill>
              <a:latin typeface="Arial" panose="020B0604020202020204" pitchFamily="34" charset="0"/>
              <a:cs typeface="Arial" panose="020B0604020202020204" pitchFamily="34" charset="0"/>
            </a:endParaRPr>
          </a:p>
        </p:txBody>
      </p:sp>
      <p:sp>
        <p:nvSpPr>
          <p:cNvPr id="6" name="Rettangolo 5"/>
          <p:cNvSpPr/>
          <p:nvPr/>
        </p:nvSpPr>
        <p:spPr>
          <a:xfrm>
            <a:off x="270113" y="346151"/>
            <a:ext cx="4169603" cy="430887"/>
          </a:xfrm>
          <a:prstGeom prst="rect">
            <a:avLst/>
          </a:prstGeom>
        </p:spPr>
        <p:txBody>
          <a:bodyPr wrap="none">
            <a:spAutoFit/>
          </a:bodyPr>
          <a:lstStyle/>
          <a:p>
            <a:r>
              <a:rPr lang="it-IT" sz="2200" b="1" i="1" dirty="0">
                <a:latin typeface="Arial" panose="020B0604020202020204" pitchFamily="34" charset="0"/>
                <a:cs typeface="Arial" panose="020B0604020202020204" pitchFamily="34" charset="0"/>
              </a:rPr>
              <a:t>Tale comunicazione favorisce</a:t>
            </a:r>
          </a:p>
        </p:txBody>
      </p:sp>
    </p:spTree>
    <p:extLst>
      <p:ext uri="{BB962C8B-B14F-4D97-AF65-F5344CB8AC3E}">
        <p14:creationId xmlns:p14="http://schemas.microsoft.com/office/powerpoint/2010/main" val="213929559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318800" y="275828"/>
            <a:ext cx="9739600" cy="2413481"/>
          </a:xfrm>
          <a:prstGeom prst="rect">
            <a:avLst/>
          </a:prstGeom>
        </p:spPr>
        <p:txBody>
          <a:bodyPr wrap="square">
            <a:spAutoFit/>
          </a:bodyPr>
          <a:lstStyle/>
          <a:p>
            <a:pPr>
              <a:lnSpc>
                <a:spcPts val="2250"/>
              </a:lnSpc>
              <a:spcBef>
                <a:spcPts val="2025"/>
              </a:spcBef>
              <a:spcAft>
                <a:spcPts val="1275"/>
              </a:spcAft>
            </a:pPr>
            <a:r>
              <a:rPr lang="it-IT" sz="2200" b="1" i="1" dirty="0">
                <a:solidFill>
                  <a:srgbClr val="FF0000"/>
                </a:solidFill>
                <a:latin typeface="Arial" panose="020B0604020202020204" pitchFamily="34" charset="0"/>
                <a:ea typeface="Calibri" panose="020F0502020204030204" pitchFamily="34" charset="0"/>
                <a:cs typeface="Arial" panose="020B0604020202020204" pitchFamily="34" charset="0"/>
              </a:rPr>
              <a:t>C</a:t>
            </a:r>
            <a:r>
              <a:rPr lang="it-IT" sz="2200" b="1" i="1" dirty="0" smtClean="0">
                <a:solidFill>
                  <a:srgbClr val="FF0000"/>
                </a:solidFill>
                <a:latin typeface="Arial" panose="020B0604020202020204" pitchFamily="34" charset="0"/>
                <a:ea typeface="Calibri" panose="020F0502020204030204" pitchFamily="34" charset="0"/>
                <a:cs typeface="Arial" panose="020B0604020202020204" pitchFamily="34" charset="0"/>
              </a:rPr>
              <a:t>ompetenze </a:t>
            </a:r>
            <a:r>
              <a:rPr lang="it-IT" sz="2200" b="1" i="1" dirty="0">
                <a:solidFill>
                  <a:srgbClr val="FF0000"/>
                </a:solidFill>
                <a:latin typeface="Arial" panose="020B0604020202020204" pitchFamily="34" charset="0"/>
                <a:ea typeface="Calibri" panose="020F0502020204030204" pitchFamily="34" charset="0"/>
                <a:cs typeface="Arial" panose="020B0604020202020204" pitchFamily="34" charset="0"/>
              </a:rPr>
              <a:t>riflessive e </a:t>
            </a:r>
            <a:r>
              <a:rPr lang="it-IT" sz="2200" b="1" i="1" dirty="0" smtClean="0">
                <a:solidFill>
                  <a:srgbClr val="FF0000"/>
                </a:solidFill>
                <a:latin typeface="Arial" panose="020B0604020202020204" pitchFamily="34" charset="0"/>
                <a:ea typeface="Calibri" panose="020F0502020204030204" pitchFamily="34" charset="0"/>
                <a:cs typeface="Arial" panose="020B0604020202020204" pitchFamily="34" charset="0"/>
              </a:rPr>
              <a:t>critiche</a:t>
            </a:r>
          </a:p>
          <a:p>
            <a:pPr>
              <a:lnSpc>
                <a:spcPts val="2250"/>
              </a:lnSpc>
              <a:spcBef>
                <a:spcPts val="2025"/>
              </a:spcBef>
              <a:spcAft>
                <a:spcPts val="1275"/>
              </a:spcAft>
            </a:pPr>
            <a:r>
              <a:rPr lang="it-IT" sz="2000" b="1" dirty="0" smtClean="0">
                <a:latin typeface="Arial" panose="020B0604020202020204" pitchFamily="34" charset="0"/>
                <a:ea typeface="Calibri" panose="020F0502020204030204" pitchFamily="34" charset="0"/>
                <a:cs typeface="Arial" panose="020B0604020202020204" pitchFamily="34" charset="0"/>
              </a:rPr>
              <a:t>vengono </a:t>
            </a:r>
            <a:r>
              <a:rPr lang="it-IT" sz="2000" b="1" dirty="0">
                <a:latin typeface="Arial" panose="020B0604020202020204" pitchFamily="34" charset="0"/>
                <a:ea typeface="Calibri" panose="020F0502020204030204" pitchFamily="34" charset="0"/>
                <a:cs typeface="Arial" panose="020B0604020202020204" pitchFamily="34" charset="0"/>
              </a:rPr>
              <a:t>sollecitate e </a:t>
            </a:r>
            <a:r>
              <a:rPr lang="it-IT" sz="2000" b="1" dirty="0">
                <a:solidFill>
                  <a:srgbClr val="FFC000"/>
                </a:solidFill>
                <a:latin typeface="Arial" panose="020B0604020202020204" pitchFamily="34" charset="0"/>
                <a:ea typeface="Calibri" panose="020F0502020204030204" pitchFamily="34" charset="0"/>
                <a:cs typeface="Arial" panose="020B0604020202020204" pitchFamily="34" charset="0"/>
              </a:rPr>
              <a:t>si rinforzano particolarmente nelle </a:t>
            </a:r>
            <a:r>
              <a:rPr lang="it-IT" sz="2000" b="1" dirty="0" smtClean="0">
                <a:solidFill>
                  <a:srgbClr val="FFC000"/>
                </a:solidFill>
                <a:latin typeface="Arial" panose="020B0604020202020204" pitchFamily="34" charset="0"/>
                <a:ea typeface="Calibri" panose="020F0502020204030204" pitchFamily="34" charset="0"/>
                <a:cs typeface="Arial" panose="020B0604020202020204" pitchFamily="34" charset="0"/>
              </a:rPr>
              <a:t>situazioni complesse, </a:t>
            </a:r>
            <a:r>
              <a:rPr lang="it-IT" sz="2000" b="1" dirty="0" smtClean="0">
                <a:latin typeface="Arial" panose="020B0604020202020204" pitchFamily="34" charset="0"/>
                <a:ea typeface="Calibri" panose="020F0502020204030204" pitchFamily="34" charset="0"/>
                <a:cs typeface="Arial" panose="020B0604020202020204" pitchFamily="34" charset="0"/>
              </a:rPr>
              <a:t>come </a:t>
            </a:r>
            <a:r>
              <a:rPr lang="it-IT" sz="2000" b="1" dirty="0">
                <a:latin typeface="Arial" panose="020B0604020202020204" pitchFamily="34" charset="0"/>
                <a:ea typeface="Calibri" panose="020F0502020204030204" pitchFamily="34" charset="0"/>
                <a:cs typeface="Arial" panose="020B0604020202020204" pitchFamily="34" charset="0"/>
              </a:rPr>
              <a:t>appunto quelle delle malattie croniche e </a:t>
            </a:r>
            <a:r>
              <a:rPr lang="it-IT" sz="2000" b="1" dirty="0" smtClean="0">
                <a:latin typeface="Arial" panose="020B0604020202020204" pitchFamily="34" charset="0"/>
                <a:ea typeface="Calibri" panose="020F0502020204030204" pitchFamily="34" charset="0"/>
                <a:cs typeface="Arial" panose="020B0604020202020204" pitchFamily="34" charset="0"/>
              </a:rPr>
              <a:t>degenerative,</a:t>
            </a:r>
          </a:p>
          <a:p>
            <a:pPr>
              <a:lnSpc>
                <a:spcPts val="2250"/>
              </a:lnSpc>
              <a:spcBef>
                <a:spcPts val="2025"/>
              </a:spcBef>
              <a:spcAft>
                <a:spcPts val="1275"/>
              </a:spcAft>
            </a:pPr>
            <a:r>
              <a:rPr lang="it-IT" sz="2000" b="1" dirty="0" smtClean="0">
                <a:latin typeface="Arial" panose="020B0604020202020204" pitchFamily="34" charset="0"/>
                <a:ea typeface="Calibri" panose="020F0502020204030204" pitchFamily="34" charset="0"/>
                <a:cs typeface="Arial" panose="020B0604020202020204" pitchFamily="34" charset="0"/>
              </a:rPr>
              <a:t>in </a:t>
            </a:r>
            <a:r>
              <a:rPr lang="it-IT" sz="2000" b="1" dirty="0">
                <a:latin typeface="Arial" panose="020B0604020202020204" pitchFamily="34" charset="0"/>
                <a:ea typeface="Calibri" panose="020F0502020204030204" pitchFamily="34" charset="0"/>
                <a:cs typeface="Arial" panose="020B0604020202020204" pitchFamily="34" charset="0"/>
              </a:rPr>
              <a:t>cui il soggetto percepisce condizioni </a:t>
            </a:r>
            <a:r>
              <a:rPr lang="it-IT" sz="2000" b="1" dirty="0">
                <a:solidFill>
                  <a:srgbClr val="FFC000"/>
                </a:solidFill>
                <a:latin typeface="Arial" panose="020B0604020202020204" pitchFamily="34" charset="0"/>
                <a:ea typeface="Calibri" panose="020F0502020204030204" pitchFamily="34" charset="0"/>
                <a:cs typeface="Arial" panose="020B0604020202020204" pitchFamily="34" charset="0"/>
              </a:rPr>
              <a:t>di grave disagio e incertezze perturbanti </a:t>
            </a:r>
            <a:r>
              <a:rPr lang="it-IT" sz="2000" b="1" dirty="0">
                <a:latin typeface="Arial" panose="020B0604020202020204" pitchFamily="34" charset="0"/>
                <a:ea typeface="Calibri" panose="020F0502020204030204" pitchFamily="34" charset="0"/>
                <a:cs typeface="Arial" panose="020B0604020202020204" pitchFamily="34" charset="0"/>
              </a:rPr>
              <a:t>che desidera </a:t>
            </a:r>
            <a:r>
              <a:rPr lang="it-IT" sz="2000" b="1" dirty="0" smtClean="0">
                <a:latin typeface="Arial" panose="020B0604020202020204" pitchFamily="34" charset="0"/>
                <a:ea typeface="Calibri" panose="020F0502020204030204" pitchFamily="34" charset="0"/>
                <a:cs typeface="Arial" panose="020B0604020202020204" pitchFamily="34" charset="0"/>
              </a:rPr>
              <a:t>superare (</a:t>
            </a:r>
            <a:r>
              <a:rPr lang="it-IT" sz="2000" b="1" dirty="0" err="1" smtClean="0">
                <a:latin typeface="Arial" panose="020B0604020202020204" pitchFamily="34" charset="0"/>
                <a:ea typeface="Calibri" panose="020F0502020204030204" pitchFamily="34" charset="0"/>
                <a:cs typeface="Arial" panose="020B0604020202020204" pitchFamily="34" charset="0"/>
              </a:rPr>
              <a:t>Dewey</a:t>
            </a:r>
            <a:r>
              <a:rPr lang="it-IT" sz="2000" b="1" dirty="0" smtClean="0">
                <a:latin typeface="Arial" panose="020B0604020202020204" pitchFamily="34" charset="0"/>
                <a:ea typeface="Calibri" panose="020F0502020204030204" pitchFamily="34" charset="0"/>
                <a:cs typeface="Arial" panose="020B0604020202020204" pitchFamily="34" charset="0"/>
              </a:rPr>
              <a:t>)</a:t>
            </a:r>
            <a:endParaRPr lang="it-IT" sz="2000" b="1" dirty="0">
              <a:latin typeface="Arial" panose="020B0604020202020204" pitchFamily="34" charset="0"/>
              <a:ea typeface="Calibri" panose="020F0502020204030204" pitchFamily="34" charset="0"/>
              <a:cs typeface="Arial" panose="020B0604020202020204" pitchFamily="34" charset="0"/>
            </a:endParaRPr>
          </a:p>
        </p:txBody>
      </p:sp>
      <p:pic>
        <p:nvPicPr>
          <p:cNvPr id="2" name="Immagin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28573" y="2911340"/>
            <a:ext cx="4698000" cy="3132000"/>
          </a:xfrm>
          <a:prstGeom prst="rect">
            <a:avLst/>
          </a:prstGeom>
        </p:spPr>
      </p:pic>
      <p:sp>
        <p:nvSpPr>
          <p:cNvPr id="3" name="Rettangolo 2"/>
          <p:cNvSpPr/>
          <p:nvPr/>
        </p:nvSpPr>
        <p:spPr>
          <a:xfrm>
            <a:off x="267836" y="3059003"/>
            <a:ext cx="5622877" cy="2836674"/>
          </a:xfrm>
          <a:prstGeom prst="rect">
            <a:avLst/>
          </a:prstGeom>
        </p:spPr>
        <p:txBody>
          <a:bodyPr wrap="square">
            <a:spAutoFit/>
          </a:bodyPr>
          <a:lstStyle/>
          <a:p>
            <a:pPr>
              <a:lnSpc>
                <a:spcPts val="2250"/>
              </a:lnSpc>
              <a:spcBef>
                <a:spcPts val="2025"/>
              </a:spcBef>
              <a:spcAft>
                <a:spcPts val="1275"/>
              </a:spcAft>
            </a:pPr>
            <a:r>
              <a:rPr lang="it-IT" sz="2000" b="1" dirty="0" smtClean="0">
                <a:latin typeface="Arial" panose="020B0604020202020204" pitchFamily="34" charset="0"/>
                <a:ea typeface="Calibri" panose="020F0502020204030204" pitchFamily="34" charset="0"/>
                <a:cs typeface="Arial" panose="020B0604020202020204" pitchFamily="34" charset="0"/>
              </a:rPr>
              <a:t>Il processo </a:t>
            </a:r>
            <a:r>
              <a:rPr lang="it-IT" sz="2000" b="1" dirty="0">
                <a:latin typeface="Arial" panose="020B0604020202020204" pitchFamily="34" charset="0"/>
                <a:ea typeface="Calibri" panose="020F0502020204030204" pitchFamily="34" charset="0"/>
                <a:cs typeface="Arial" panose="020B0604020202020204" pitchFamily="34" charset="0"/>
              </a:rPr>
              <a:t>riflessivo e </a:t>
            </a:r>
            <a:r>
              <a:rPr lang="it-IT" sz="2000" b="1" dirty="0" smtClean="0">
                <a:latin typeface="Arial" panose="020B0604020202020204" pitchFamily="34" charset="0"/>
                <a:ea typeface="Calibri" panose="020F0502020204030204" pitchFamily="34" charset="0"/>
                <a:cs typeface="Arial" panose="020B0604020202020204" pitchFamily="34" charset="0"/>
              </a:rPr>
              <a:t>critico</a:t>
            </a:r>
          </a:p>
          <a:p>
            <a:pPr>
              <a:lnSpc>
                <a:spcPts val="2250"/>
              </a:lnSpc>
              <a:spcBef>
                <a:spcPts val="2025"/>
              </a:spcBef>
              <a:spcAft>
                <a:spcPts val="1275"/>
              </a:spcAft>
            </a:pPr>
            <a:r>
              <a:rPr lang="it-IT" sz="2000" b="1" dirty="0" smtClean="0">
                <a:latin typeface="Arial" panose="020B0604020202020204" pitchFamily="34" charset="0"/>
                <a:ea typeface="Calibri" panose="020F0502020204030204" pitchFamily="34" charset="0"/>
                <a:cs typeface="Arial" panose="020B0604020202020204" pitchFamily="34" charset="0"/>
              </a:rPr>
              <a:t>può </a:t>
            </a:r>
            <a:r>
              <a:rPr lang="it-IT" sz="2000" b="1" dirty="0">
                <a:solidFill>
                  <a:schemeClr val="accent2"/>
                </a:solidFill>
                <a:latin typeface="Arial" panose="020B0604020202020204" pitchFamily="34" charset="0"/>
                <a:ea typeface="Calibri" panose="020F0502020204030204" pitchFamily="34" charset="0"/>
                <a:cs typeface="Arial" panose="020B0604020202020204" pitchFamily="34" charset="0"/>
              </a:rPr>
              <a:t>sostenere </a:t>
            </a:r>
            <a:r>
              <a:rPr lang="it-IT" sz="2000" b="1" dirty="0" smtClean="0">
                <a:solidFill>
                  <a:schemeClr val="accent2"/>
                </a:solidFill>
                <a:latin typeface="Arial" panose="020B0604020202020204" pitchFamily="34" charset="0"/>
                <a:ea typeface="Calibri" panose="020F0502020204030204" pitchFamily="34" charset="0"/>
                <a:cs typeface="Arial" panose="020B0604020202020204" pitchFamily="34" charset="0"/>
              </a:rPr>
              <a:t>il paziente</a:t>
            </a:r>
          </a:p>
          <a:p>
            <a:pPr>
              <a:lnSpc>
                <a:spcPts val="2250"/>
              </a:lnSpc>
              <a:spcBef>
                <a:spcPts val="2025"/>
              </a:spcBef>
              <a:spcAft>
                <a:spcPts val="1275"/>
              </a:spcAft>
            </a:pPr>
            <a:r>
              <a:rPr lang="it-IT" sz="2000" b="1" dirty="0" smtClean="0">
                <a:latin typeface="Arial" panose="020B0604020202020204" pitchFamily="34" charset="0"/>
                <a:ea typeface="Calibri" panose="020F0502020204030204" pitchFamily="34" charset="0"/>
                <a:cs typeface="Arial" panose="020B0604020202020204" pitchFamily="34" charset="0"/>
              </a:rPr>
              <a:t>nella </a:t>
            </a:r>
            <a:r>
              <a:rPr lang="it-IT" sz="2000" b="1" dirty="0">
                <a:solidFill>
                  <a:schemeClr val="accent2"/>
                </a:solidFill>
                <a:latin typeface="Arial" panose="020B0604020202020204" pitchFamily="34" charset="0"/>
                <a:ea typeface="Calibri" panose="020F0502020204030204" pitchFamily="34" charset="0"/>
                <a:cs typeface="Arial" panose="020B0604020202020204" pitchFamily="34" charset="0"/>
              </a:rPr>
              <a:t>acquisizione di </a:t>
            </a:r>
            <a:r>
              <a:rPr lang="it-IT" sz="2000" b="1" dirty="0" smtClean="0">
                <a:solidFill>
                  <a:schemeClr val="accent2"/>
                </a:solidFill>
                <a:latin typeface="Arial" panose="020B0604020202020204" pitchFamily="34" charset="0"/>
                <a:ea typeface="Calibri" panose="020F0502020204030204" pitchFamily="34" charset="0"/>
                <a:cs typeface="Arial" panose="020B0604020202020204" pitchFamily="34" charset="0"/>
              </a:rPr>
              <a:t>consapevolezza</a:t>
            </a:r>
          </a:p>
          <a:p>
            <a:pPr>
              <a:lnSpc>
                <a:spcPts val="2250"/>
              </a:lnSpc>
              <a:spcBef>
                <a:spcPts val="2025"/>
              </a:spcBef>
              <a:spcAft>
                <a:spcPts val="1275"/>
              </a:spcAft>
            </a:pPr>
            <a:r>
              <a:rPr lang="it-IT" sz="2000" b="1" dirty="0" smtClean="0">
                <a:solidFill>
                  <a:schemeClr val="accent2"/>
                </a:solidFill>
                <a:latin typeface="Arial" panose="020B0604020202020204" pitchFamily="34" charset="0"/>
                <a:ea typeface="Calibri" panose="020F0502020204030204" pitchFamily="34" charset="0"/>
                <a:cs typeface="Arial" panose="020B0604020202020204" pitchFamily="34" charset="0"/>
              </a:rPr>
              <a:t>del </a:t>
            </a:r>
            <a:r>
              <a:rPr lang="it-IT" sz="2000" b="1" dirty="0">
                <a:solidFill>
                  <a:schemeClr val="accent2"/>
                </a:solidFill>
                <a:latin typeface="Arial" panose="020B0604020202020204" pitchFamily="34" charset="0"/>
                <a:ea typeface="Calibri" panose="020F0502020204030204" pitchFamily="34" charset="0"/>
                <a:cs typeface="Arial" panose="020B0604020202020204" pitchFamily="34" charset="0"/>
              </a:rPr>
              <a:t>suo ruolo nella </a:t>
            </a:r>
            <a:r>
              <a:rPr lang="it-IT" sz="2000" b="1" dirty="0" smtClean="0">
                <a:solidFill>
                  <a:schemeClr val="accent2"/>
                </a:solidFill>
                <a:latin typeface="Arial" panose="020B0604020202020204" pitchFamily="34" charset="0"/>
                <a:ea typeface="Calibri" panose="020F0502020204030204" pitchFamily="34" charset="0"/>
                <a:cs typeface="Arial" panose="020B0604020202020204" pitchFamily="34" charset="0"/>
              </a:rPr>
              <a:t>cura, </a:t>
            </a:r>
            <a:r>
              <a:rPr lang="it-IT" sz="2000" b="1" dirty="0" smtClean="0">
                <a:latin typeface="Arial" panose="020B0604020202020204" pitchFamily="34" charset="0"/>
                <a:ea typeface="Calibri" panose="020F0502020204030204" pitchFamily="34" charset="0"/>
                <a:cs typeface="Arial" panose="020B0604020202020204" pitchFamily="34" charset="0"/>
              </a:rPr>
              <a:t>facilitando </a:t>
            </a:r>
            <a:r>
              <a:rPr lang="it-IT" sz="2000" b="1" dirty="0">
                <a:latin typeface="Arial" panose="020B0604020202020204" pitchFamily="34" charset="0"/>
                <a:ea typeface="Calibri" panose="020F0502020204030204" pitchFamily="34" charset="0"/>
                <a:cs typeface="Arial" panose="020B0604020202020204" pitchFamily="34" charset="0"/>
              </a:rPr>
              <a:t>decisioni </a:t>
            </a:r>
            <a:r>
              <a:rPr lang="it-IT" sz="2000" b="1" dirty="0" smtClean="0">
                <a:latin typeface="Arial" panose="020B0604020202020204" pitchFamily="34" charset="0"/>
                <a:ea typeface="Calibri" panose="020F0502020204030204" pitchFamily="34" charset="0"/>
                <a:cs typeface="Arial" panose="020B0604020202020204" pitchFamily="34" charset="0"/>
              </a:rPr>
              <a:t> opportune</a:t>
            </a:r>
          </a:p>
        </p:txBody>
      </p:sp>
      <p:sp>
        <p:nvSpPr>
          <p:cNvPr id="5" name="Rettangolo 4"/>
          <p:cNvSpPr/>
          <p:nvPr/>
        </p:nvSpPr>
        <p:spPr>
          <a:xfrm>
            <a:off x="149555" y="6265371"/>
            <a:ext cx="11482316" cy="387286"/>
          </a:xfrm>
          <a:prstGeom prst="rect">
            <a:avLst/>
          </a:prstGeom>
        </p:spPr>
        <p:txBody>
          <a:bodyPr wrap="square">
            <a:spAutoFit/>
          </a:bodyPr>
          <a:lstStyle/>
          <a:p>
            <a:pPr>
              <a:lnSpc>
                <a:spcPts val="2250"/>
              </a:lnSpc>
              <a:spcBef>
                <a:spcPts val="2025"/>
              </a:spcBef>
              <a:spcAft>
                <a:spcPts val="1275"/>
              </a:spcAft>
            </a:pPr>
            <a:r>
              <a:rPr lang="it-IT" b="1" dirty="0">
                <a:latin typeface="Arial" panose="020B0604020202020204" pitchFamily="34" charset="0"/>
                <a:ea typeface="Calibri" panose="020F0502020204030204" pitchFamily="34" charset="0"/>
                <a:cs typeface="Arial" panose="020B0604020202020204" pitchFamily="34" charset="0"/>
              </a:rPr>
              <a:t>(che non avrebbe potuto </a:t>
            </a:r>
            <a:r>
              <a:rPr lang="it-IT" b="1" dirty="0" smtClean="0">
                <a:latin typeface="Arial" panose="020B0604020202020204" pitchFamily="34" charset="0"/>
                <a:ea typeface="Calibri" panose="020F0502020204030204" pitchFamily="34" charset="0"/>
                <a:cs typeface="Arial" panose="020B0604020202020204" pitchFamily="34" charset="0"/>
              </a:rPr>
              <a:t>maturare, alternativamente, </a:t>
            </a:r>
            <a:r>
              <a:rPr lang="it-IT" b="1" dirty="0">
                <a:latin typeface="Arial" panose="020B0604020202020204" pitchFamily="34" charset="0"/>
                <a:ea typeface="Calibri" panose="020F0502020204030204" pitchFamily="34" charset="0"/>
                <a:cs typeface="Arial" panose="020B0604020202020204" pitchFamily="34" charset="0"/>
              </a:rPr>
              <a:t>se non con bassissimi livelli di determinazione) </a:t>
            </a:r>
          </a:p>
        </p:txBody>
      </p:sp>
    </p:spTree>
    <p:extLst>
      <p:ext uri="{BB962C8B-B14F-4D97-AF65-F5344CB8AC3E}">
        <p14:creationId xmlns:p14="http://schemas.microsoft.com/office/powerpoint/2010/main" val="83432154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141540" y="1387388"/>
            <a:ext cx="6052537" cy="4991110"/>
          </a:xfrm>
          <a:prstGeom prst="rect">
            <a:avLst/>
          </a:prstGeom>
        </p:spPr>
        <p:txBody>
          <a:bodyPr wrap="square">
            <a:spAutoFit/>
          </a:bodyPr>
          <a:lstStyle/>
          <a:p>
            <a:pPr>
              <a:lnSpc>
                <a:spcPts val="2250"/>
              </a:lnSpc>
              <a:spcBef>
                <a:spcPts val="2025"/>
              </a:spcBef>
              <a:spcAft>
                <a:spcPts val="1275"/>
              </a:spcAft>
            </a:pPr>
            <a:r>
              <a:rPr lang="it-IT" sz="2000" dirty="0" smtClean="0">
                <a:latin typeface="Arial" panose="020B0604020202020204" pitchFamily="34" charset="0"/>
                <a:ea typeface="Calibri" panose="020F0502020204030204" pitchFamily="34" charset="0"/>
                <a:cs typeface="Arial" panose="020B0604020202020204" pitchFamily="34" charset="0"/>
              </a:rPr>
              <a:t>in </a:t>
            </a:r>
            <a:r>
              <a:rPr lang="it-IT" sz="2000" dirty="0">
                <a:latin typeface="Arial" panose="020B0604020202020204" pitchFamily="34" charset="0"/>
                <a:ea typeface="Calibri" panose="020F0502020204030204" pitchFamily="34" charset="0"/>
                <a:cs typeface="Arial" panose="020B0604020202020204" pitchFamily="34" charset="0"/>
              </a:rPr>
              <a:t>cui risulta </a:t>
            </a:r>
            <a:r>
              <a:rPr lang="it-IT" sz="2000" dirty="0" smtClean="0">
                <a:latin typeface="Arial" panose="020B0604020202020204" pitchFamily="34" charset="0"/>
                <a:ea typeface="Calibri" panose="020F0502020204030204" pitchFamily="34" charset="0"/>
                <a:cs typeface="Arial" panose="020B0604020202020204" pitchFamily="34" charset="0"/>
              </a:rPr>
              <a:t>fondamentale</a:t>
            </a:r>
          </a:p>
          <a:p>
            <a:pPr>
              <a:lnSpc>
                <a:spcPts val="2250"/>
              </a:lnSpc>
              <a:spcBef>
                <a:spcPts val="2025"/>
              </a:spcBef>
              <a:spcAft>
                <a:spcPts val="1275"/>
              </a:spcAft>
            </a:pPr>
            <a:r>
              <a:rPr lang="it-IT" sz="2000" b="1" dirty="0" smtClean="0">
                <a:solidFill>
                  <a:srgbClr val="FFC000"/>
                </a:solidFill>
                <a:latin typeface="Arial" panose="020B0604020202020204" pitchFamily="34" charset="0"/>
                <a:ea typeface="Calibri" panose="020F0502020204030204" pitchFamily="34" charset="0"/>
                <a:cs typeface="Arial" panose="020B0604020202020204" pitchFamily="34" charset="0"/>
              </a:rPr>
              <a:t>convergere </a:t>
            </a:r>
            <a:r>
              <a:rPr lang="it-IT" sz="2000" b="1" dirty="0">
                <a:solidFill>
                  <a:srgbClr val="FFC000"/>
                </a:solidFill>
                <a:latin typeface="Arial" panose="020B0604020202020204" pitchFamily="34" charset="0"/>
                <a:ea typeface="Calibri" panose="020F0502020204030204" pitchFamily="34" charset="0"/>
                <a:cs typeface="Arial" panose="020B0604020202020204" pitchFamily="34" charset="0"/>
              </a:rPr>
              <a:t>su </a:t>
            </a:r>
            <a:r>
              <a:rPr lang="it-IT" sz="2000" b="1" dirty="0" smtClean="0">
                <a:solidFill>
                  <a:srgbClr val="FFC000"/>
                </a:solidFill>
                <a:latin typeface="Arial" panose="020B0604020202020204" pitchFamily="34" charset="0"/>
                <a:ea typeface="Calibri" panose="020F0502020204030204" pitchFamily="34" charset="0"/>
                <a:cs typeface="Arial" panose="020B0604020202020204" pitchFamily="34" charset="0"/>
              </a:rPr>
              <a:t>problematiche emergenziali,</a:t>
            </a:r>
          </a:p>
          <a:p>
            <a:pPr>
              <a:lnSpc>
                <a:spcPts val="2250"/>
              </a:lnSpc>
              <a:spcBef>
                <a:spcPts val="2025"/>
              </a:spcBef>
              <a:spcAft>
                <a:spcPts val="1275"/>
              </a:spcAft>
            </a:pPr>
            <a:r>
              <a:rPr lang="it-IT" sz="2000" dirty="0" smtClean="0">
                <a:latin typeface="Arial" panose="020B0604020202020204" pitchFamily="34" charset="0"/>
                <a:ea typeface="Calibri" panose="020F0502020204030204" pitchFamily="34" charset="0"/>
                <a:cs typeface="Arial" panose="020B0604020202020204" pitchFamily="34" charset="0"/>
              </a:rPr>
              <a:t>gestibili </a:t>
            </a:r>
            <a:r>
              <a:rPr lang="it-IT" sz="2000" dirty="0">
                <a:latin typeface="Arial" panose="020B0604020202020204" pitchFamily="34" charset="0"/>
                <a:ea typeface="Calibri" panose="020F0502020204030204" pitchFamily="34" charset="0"/>
                <a:cs typeface="Arial" panose="020B0604020202020204" pitchFamily="34" charset="0"/>
              </a:rPr>
              <a:t>non solo nei contesti clinici ma </a:t>
            </a:r>
            <a:r>
              <a:rPr lang="it-IT" sz="2000" dirty="0" smtClean="0">
                <a:latin typeface="Arial" panose="020B0604020202020204" pitchFamily="34" charset="0"/>
                <a:ea typeface="Calibri" panose="020F0502020204030204" pitchFamily="34" charset="0"/>
                <a:cs typeface="Arial" panose="020B0604020202020204" pitchFamily="34" charset="0"/>
              </a:rPr>
              <a:t>anche</a:t>
            </a:r>
          </a:p>
          <a:p>
            <a:pPr>
              <a:lnSpc>
                <a:spcPts val="2250"/>
              </a:lnSpc>
              <a:spcBef>
                <a:spcPts val="2025"/>
              </a:spcBef>
              <a:spcAft>
                <a:spcPts val="1275"/>
              </a:spcAft>
            </a:pPr>
            <a:r>
              <a:rPr lang="it-IT" sz="2000" dirty="0" smtClean="0">
                <a:solidFill>
                  <a:srgbClr val="FFC000"/>
                </a:solidFill>
                <a:latin typeface="Arial" panose="020B0604020202020204" pitchFamily="34" charset="0"/>
                <a:ea typeface="Calibri" panose="020F0502020204030204" pitchFamily="34" charset="0"/>
                <a:cs typeface="Arial" panose="020B0604020202020204" pitchFamily="34" charset="0"/>
              </a:rPr>
              <a:t>facendo riferimento a</a:t>
            </a:r>
          </a:p>
          <a:p>
            <a:pPr>
              <a:lnSpc>
                <a:spcPts val="2250"/>
              </a:lnSpc>
              <a:spcBef>
                <a:spcPts val="2025"/>
              </a:spcBef>
              <a:spcAft>
                <a:spcPts val="1275"/>
              </a:spcAft>
            </a:pPr>
            <a:r>
              <a:rPr lang="it-IT" sz="2000" b="1" dirty="0" smtClean="0">
                <a:solidFill>
                  <a:srgbClr val="FFC000"/>
                </a:solidFill>
                <a:latin typeface="Arial" panose="020B0604020202020204" pitchFamily="34" charset="0"/>
                <a:ea typeface="Calibri" panose="020F0502020204030204" pitchFamily="34" charset="0"/>
                <a:cs typeface="Arial" panose="020B0604020202020204" pitchFamily="34" charset="0"/>
              </a:rPr>
              <a:t>reti </a:t>
            </a:r>
            <a:r>
              <a:rPr lang="it-IT" sz="2000" b="1" dirty="0">
                <a:solidFill>
                  <a:srgbClr val="FFC000"/>
                </a:solidFill>
                <a:latin typeface="Arial" panose="020B0604020202020204" pitchFamily="34" charset="0"/>
                <a:ea typeface="Calibri" panose="020F0502020204030204" pitchFamily="34" charset="0"/>
                <a:cs typeface="Arial" panose="020B0604020202020204" pitchFamily="34" charset="0"/>
              </a:rPr>
              <a:t>sociali e a comunità/associazioni di </a:t>
            </a:r>
            <a:r>
              <a:rPr lang="it-IT" sz="2000" b="1" dirty="0" smtClean="0">
                <a:solidFill>
                  <a:srgbClr val="FFC000"/>
                </a:solidFill>
                <a:latin typeface="Arial" panose="020B0604020202020204" pitchFamily="34" charset="0"/>
                <a:ea typeface="Calibri" panose="020F0502020204030204" pitchFamily="34" charset="0"/>
                <a:cs typeface="Arial" panose="020B0604020202020204" pitchFamily="34" charset="0"/>
              </a:rPr>
              <a:t>sostegno</a:t>
            </a:r>
          </a:p>
          <a:p>
            <a:pPr>
              <a:lnSpc>
                <a:spcPts val="2250"/>
              </a:lnSpc>
              <a:spcBef>
                <a:spcPts val="2025"/>
              </a:spcBef>
              <a:spcAft>
                <a:spcPts val="1275"/>
              </a:spcAft>
            </a:pPr>
            <a:r>
              <a:rPr lang="it-IT" sz="2000" dirty="0" smtClean="0">
                <a:latin typeface="Arial" panose="020B0604020202020204" pitchFamily="34" charset="0"/>
                <a:ea typeface="Calibri" panose="020F0502020204030204" pitchFamily="34" charset="0"/>
                <a:cs typeface="Arial" panose="020B0604020202020204" pitchFamily="34" charset="0"/>
              </a:rPr>
              <a:t>al </a:t>
            </a:r>
            <a:r>
              <a:rPr lang="it-IT" sz="2000" dirty="0">
                <a:latin typeface="Arial" panose="020B0604020202020204" pitchFamily="34" charset="0"/>
                <a:ea typeface="Calibri" panose="020F0502020204030204" pitchFamily="34" charset="0"/>
                <a:cs typeface="Arial" panose="020B0604020202020204" pitchFamily="34" charset="0"/>
              </a:rPr>
              <a:t>malato, che si rivelano particolarmente capaci </a:t>
            </a:r>
            <a:endParaRPr lang="it-IT" sz="2000" dirty="0" smtClean="0">
              <a:latin typeface="Arial" panose="020B0604020202020204" pitchFamily="34" charset="0"/>
              <a:ea typeface="Calibri" panose="020F0502020204030204" pitchFamily="34" charset="0"/>
              <a:cs typeface="Arial" panose="020B0604020202020204" pitchFamily="34" charset="0"/>
            </a:endParaRPr>
          </a:p>
          <a:p>
            <a:pPr>
              <a:lnSpc>
                <a:spcPts val="2250"/>
              </a:lnSpc>
              <a:spcBef>
                <a:spcPts val="2025"/>
              </a:spcBef>
              <a:spcAft>
                <a:spcPts val="1275"/>
              </a:spcAft>
            </a:pPr>
            <a:r>
              <a:rPr lang="it-IT" sz="2000" dirty="0" smtClean="0">
                <a:latin typeface="Arial" panose="020B0604020202020204" pitchFamily="34" charset="0"/>
                <a:ea typeface="Calibri" panose="020F0502020204030204" pitchFamily="34" charset="0"/>
                <a:cs typeface="Arial" panose="020B0604020202020204" pitchFamily="34" charset="0"/>
              </a:rPr>
              <a:t>di </a:t>
            </a:r>
            <a:r>
              <a:rPr lang="it-IT" sz="2000" b="1" dirty="0" smtClean="0">
                <a:solidFill>
                  <a:srgbClr val="FFC000"/>
                </a:solidFill>
                <a:latin typeface="Arial" panose="020B0604020202020204" pitchFamily="34" charset="0"/>
                <a:ea typeface="Calibri" panose="020F0502020204030204" pitchFamily="34" charset="0"/>
                <a:cs typeface="Arial" panose="020B0604020202020204" pitchFamily="34" charset="0"/>
              </a:rPr>
              <a:t>auto-aiutarsi </a:t>
            </a:r>
            <a:r>
              <a:rPr lang="it-IT" sz="2000" b="1" dirty="0">
                <a:solidFill>
                  <a:srgbClr val="FFC000"/>
                </a:solidFill>
                <a:latin typeface="Arial" panose="020B0604020202020204" pitchFamily="34" charset="0"/>
                <a:ea typeface="Calibri" panose="020F0502020204030204" pitchFamily="34" charset="0"/>
                <a:cs typeface="Arial" panose="020B0604020202020204" pitchFamily="34" charset="0"/>
              </a:rPr>
              <a:t>e riconoscersi, </a:t>
            </a:r>
            <a:r>
              <a:rPr lang="it-IT" sz="2000" b="1" dirty="0" smtClean="0">
                <a:solidFill>
                  <a:srgbClr val="FFC000"/>
                </a:solidFill>
                <a:latin typeface="Arial" panose="020B0604020202020204" pitchFamily="34" charset="0"/>
                <a:ea typeface="Calibri" panose="020F0502020204030204" pitchFamily="34" charset="0"/>
                <a:cs typeface="Arial" panose="020B0604020202020204" pitchFamily="34" charset="0"/>
              </a:rPr>
              <a:t>reciprocamente,</a:t>
            </a:r>
          </a:p>
        </p:txBody>
      </p:sp>
      <p:pic>
        <p:nvPicPr>
          <p:cNvPr id="6" name="Immagine 5"/>
          <p:cNvPicPr>
            <a:picLocks noChangeAspect="1"/>
          </p:cNvPicPr>
          <p:nvPr/>
        </p:nvPicPr>
        <p:blipFill rotWithShape="1">
          <a:blip r:embed="rId2" cstate="print">
            <a:extLst>
              <a:ext uri="{28A0092B-C50C-407E-A947-70E740481C1C}">
                <a14:useLocalDpi xmlns:a14="http://schemas.microsoft.com/office/drawing/2010/main" val="0"/>
              </a:ext>
            </a:extLst>
          </a:blip>
          <a:srcRect l="15723" r="15860" b="2203"/>
          <a:stretch/>
        </p:blipFill>
        <p:spPr>
          <a:xfrm>
            <a:off x="5754004" y="1611524"/>
            <a:ext cx="4611607" cy="3708000"/>
          </a:xfrm>
          <a:prstGeom prst="rect">
            <a:avLst/>
          </a:prstGeom>
        </p:spPr>
      </p:pic>
      <p:sp>
        <p:nvSpPr>
          <p:cNvPr id="2" name="Rettangolo 1"/>
          <p:cNvSpPr/>
          <p:nvPr/>
        </p:nvSpPr>
        <p:spPr>
          <a:xfrm>
            <a:off x="344133" y="197526"/>
            <a:ext cx="10819735" cy="1107996"/>
          </a:xfrm>
          <a:prstGeom prst="rect">
            <a:avLst/>
          </a:prstGeom>
        </p:spPr>
        <p:txBody>
          <a:bodyPr wrap="square">
            <a:spAutoFit/>
          </a:bodyPr>
          <a:lstStyle/>
          <a:p>
            <a:r>
              <a:rPr lang="it-IT" sz="2200" b="1" i="1" dirty="0" smtClean="0">
                <a:solidFill>
                  <a:srgbClr val="FF0000"/>
                </a:solidFill>
                <a:latin typeface="Arial" panose="020B0604020202020204" pitchFamily="34" charset="0"/>
                <a:ea typeface="Calibri" panose="020F0502020204030204" pitchFamily="34" charset="0"/>
                <a:cs typeface="Arial" panose="020B0604020202020204" pitchFamily="34" charset="0"/>
              </a:rPr>
              <a:t>Competenze </a:t>
            </a:r>
            <a:r>
              <a:rPr lang="it-IT" sz="2200" b="1" i="1" dirty="0">
                <a:solidFill>
                  <a:srgbClr val="FF0000"/>
                </a:solidFill>
                <a:latin typeface="Arial" panose="020B0604020202020204" pitchFamily="34" charset="0"/>
                <a:ea typeface="Calibri" panose="020F0502020204030204" pitchFamily="34" charset="0"/>
                <a:cs typeface="Arial" panose="020B0604020202020204" pitchFamily="34" charset="0"/>
              </a:rPr>
              <a:t>affettive e </a:t>
            </a:r>
            <a:r>
              <a:rPr lang="it-IT" sz="2200" b="1" i="1" dirty="0" smtClean="0">
                <a:solidFill>
                  <a:srgbClr val="FF0000"/>
                </a:solidFill>
                <a:latin typeface="Arial" panose="020B0604020202020204" pitchFamily="34" charset="0"/>
                <a:ea typeface="Calibri" panose="020F0502020204030204" pitchFamily="34" charset="0"/>
                <a:cs typeface="Arial" panose="020B0604020202020204" pitchFamily="34" charset="0"/>
              </a:rPr>
              <a:t>partecipative</a:t>
            </a:r>
          </a:p>
          <a:p>
            <a:endParaRPr lang="it-IT" sz="2200" dirty="0" smtClean="0">
              <a:latin typeface="Arial" panose="020B0604020202020204" pitchFamily="34" charset="0"/>
              <a:ea typeface="Calibri" panose="020F0502020204030204" pitchFamily="34" charset="0"/>
              <a:cs typeface="Arial" panose="020B0604020202020204" pitchFamily="34" charset="0"/>
            </a:endParaRPr>
          </a:p>
          <a:p>
            <a:r>
              <a:rPr lang="it-IT" sz="2000" dirty="0" smtClean="0">
                <a:latin typeface="Arial" panose="020B0604020202020204" pitchFamily="34" charset="0"/>
                <a:ea typeface="Calibri" panose="020F0502020204030204" pitchFamily="34" charset="0"/>
                <a:cs typeface="Arial" panose="020B0604020202020204" pitchFamily="34" charset="0"/>
              </a:rPr>
              <a:t>assumono </a:t>
            </a:r>
            <a:r>
              <a:rPr lang="it-IT" sz="2000" dirty="0">
                <a:latin typeface="Arial" panose="020B0604020202020204" pitchFamily="34" charset="0"/>
                <a:ea typeface="Calibri" panose="020F0502020204030204" pitchFamily="34" charset="0"/>
                <a:cs typeface="Arial" panose="020B0604020202020204" pitchFamily="34" charset="0"/>
              </a:rPr>
              <a:t>un significato particolare nell’esperienza della </a:t>
            </a:r>
            <a:r>
              <a:rPr lang="it-IT" sz="2000" dirty="0">
                <a:solidFill>
                  <a:srgbClr val="FFC000"/>
                </a:solidFill>
                <a:latin typeface="Arial" panose="020B0604020202020204" pitchFamily="34" charset="0"/>
                <a:ea typeface="Calibri" panose="020F0502020204030204" pitchFamily="34" charset="0"/>
                <a:cs typeface="Arial" panose="020B0604020202020204" pitchFamily="34" charset="0"/>
              </a:rPr>
              <a:t>malattia grave </a:t>
            </a:r>
            <a:endParaRPr lang="it-IT" sz="2000" dirty="0">
              <a:solidFill>
                <a:srgbClr val="FFC000"/>
              </a:solidFill>
            </a:endParaRPr>
          </a:p>
        </p:txBody>
      </p:sp>
      <p:sp>
        <p:nvSpPr>
          <p:cNvPr id="3" name="Rettangolo 2"/>
          <p:cNvSpPr/>
          <p:nvPr/>
        </p:nvSpPr>
        <p:spPr>
          <a:xfrm>
            <a:off x="2159278" y="6432324"/>
            <a:ext cx="6752169" cy="387286"/>
          </a:xfrm>
          <a:prstGeom prst="rect">
            <a:avLst/>
          </a:prstGeom>
        </p:spPr>
        <p:txBody>
          <a:bodyPr wrap="none">
            <a:spAutoFit/>
          </a:bodyPr>
          <a:lstStyle/>
          <a:p>
            <a:pPr>
              <a:lnSpc>
                <a:spcPts val="2250"/>
              </a:lnSpc>
              <a:spcBef>
                <a:spcPts val="2025"/>
              </a:spcBef>
              <a:spcAft>
                <a:spcPts val="1275"/>
              </a:spcAft>
            </a:pPr>
            <a:r>
              <a:rPr lang="it-IT" sz="2000" dirty="0" smtClean="0">
                <a:latin typeface="Arial" panose="020B0604020202020204" pitchFamily="34" charset="0"/>
                <a:ea typeface="Calibri" panose="020F0502020204030204" pitchFamily="34" charset="0"/>
                <a:cs typeface="Arial" panose="020B0604020202020204" pitchFamily="34" charset="0"/>
              </a:rPr>
              <a:t>per il tramite di un problema-bisogno comune e condiviso </a:t>
            </a:r>
            <a:endParaRPr lang="it-IT" sz="2000" dirty="0">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59213575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1" y="263887"/>
            <a:ext cx="12158662" cy="3131627"/>
          </a:xfrm>
          <a:prstGeom prst="rect">
            <a:avLst/>
          </a:prstGeom>
        </p:spPr>
        <p:txBody>
          <a:bodyPr wrap="square">
            <a:spAutoFit/>
          </a:bodyPr>
          <a:lstStyle/>
          <a:p>
            <a:pPr algn="ctr">
              <a:lnSpc>
                <a:spcPts val="2250"/>
              </a:lnSpc>
              <a:spcBef>
                <a:spcPts val="2025"/>
              </a:spcBef>
              <a:spcAft>
                <a:spcPts val="1275"/>
              </a:spcAft>
            </a:pPr>
            <a:r>
              <a:rPr lang="it-IT" sz="2000" dirty="0" smtClean="0">
                <a:latin typeface="Arial" panose="020B0604020202020204" pitchFamily="34" charset="0"/>
                <a:ea typeface="Calibri" panose="020F0502020204030204" pitchFamily="34" charset="0"/>
                <a:cs typeface="Arial" panose="020B0604020202020204" pitchFamily="34" charset="0"/>
              </a:rPr>
              <a:t>Adeguatamente </a:t>
            </a:r>
            <a:r>
              <a:rPr lang="it-IT" sz="2000" dirty="0">
                <a:latin typeface="Arial" panose="020B0604020202020204" pitchFamily="34" charset="0"/>
                <a:ea typeface="Calibri" panose="020F0502020204030204" pitchFamily="34" charset="0"/>
                <a:cs typeface="Arial" panose="020B0604020202020204" pitchFamily="34" charset="0"/>
              </a:rPr>
              <a:t>esercitate nei percorsi di </a:t>
            </a:r>
            <a:r>
              <a:rPr lang="it-IT" sz="2000" dirty="0" smtClean="0">
                <a:latin typeface="Arial" panose="020B0604020202020204" pitchFamily="34" charset="0"/>
                <a:ea typeface="Calibri" panose="020F0502020204030204" pitchFamily="34" charset="0"/>
                <a:cs typeface="Arial" panose="020B0604020202020204" pitchFamily="34" charset="0"/>
              </a:rPr>
              <a:t>cura,</a:t>
            </a:r>
          </a:p>
          <a:p>
            <a:pPr>
              <a:lnSpc>
                <a:spcPts val="2250"/>
              </a:lnSpc>
              <a:spcBef>
                <a:spcPts val="2025"/>
              </a:spcBef>
              <a:spcAft>
                <a:spcPts val="1275"/>
              </a:spcAft>
            </a:pPr>
            <a:r>
              <a:rPr lang="it-IT" sz="2000" b="1" dirty="0" smtClean="0">
                <a:solidFill>
                  <a:srgbClr val="FFC000"/>
                </a:solidFill>
                <a:latin typeface="Arial" panose="020B0604020202020204" pitchFamily="34" charset="0"/>
                <a:ea typeface="Calibri" panose="020F0502020204030204" pitchFamily="34" charset="0"/>
                <a:cs typeface="Arial" panose="020B0604020202020204" pitchFamily="34" charset="0"/>
              </a:rPr>
              <a:t>tutte </a:t>
            </a:r>
            <a:r>
              <a:rPr lang="it-IT" sz="2000" b="1" dirty="0">
                <a:solidFill>
                  <a:srgbClr val="FFC000"/>
                </a:solidFill>
                <a:latin typeface="Arial" panose="020B0604020202020204" pitchFamily="34" charset="0"/>
                <a:ea typeface="Calibri" panose="020F0502020204030204" pitchFamily="34" charset="0"/>
                <a:cs typeface="Arial" panose="020B0604020202020204" pitchFamily="34" charset="0"/>
              </a:rPr>
              <a:t>le tipologie di competenze </a:t>
            </a:r>
            <a:r>
              <a:rPr lang="it-IT" sz="2000" b="1" dirty="0" smtClean="0">
                <a:solidFill>
                  <a:srgbClr val="FFC000"/>
                </a:solidFill>
                <a:latin typeface="Arial" panose="020B0604020202020204" pitchFamily="34" charset="0"/>
                <a:ea typeface="Calibri" panose="020F0502020204030204" pitchFamily="34" charset="0"/>
                <a:cs typeface="Arial" panose="020B0604020202020204" pitchFamily="34" charset="0"/>
              </a:rPr>
              <a:t>possono condurre </a:t>
            </a:r>
            <a:r>
              <a:rPr lang="it-IT" sz="2000" dirty="0" smtClean="0">
                <a:latin typeface="Arial" panose="020B0604020202020204" pitchFamily="34" charset="0"/>
                <a:ea typeface="Calibri" panose="020F0502020204030204" pitchFamily="34" charset="0"/>
                <a:cs typeface="Arial" panose="020B0604020202020204" pitchFamily="34" charset="0"/>
              </a:rPr>
              <a:t>il paziente verso                                              </a:t>
            </a:r>
            <a:r>
              <a:rPr lang="it-IT" sz="2000" b="1" dirty="0" smtClean="0">
                <a:solidFill>
                  <a:srgbClr val="FFC000"/>
                </a:solidFill>
                <a:latin typeface="Arial" panose="020B0604020202020204" pitchFamily="34" charset="0"/>
                <a:ea typeface="Calibri" panose="020F0502020204030204" pitchFamily="34" charset="0"/>
                <a:cs typeface="Arial" panose="020B0604020202020204" pitchFamily="34" charset="0"/>
              </a:rPr>
              <a:t>percorsi </a:t>
            </a:r>
            <a:r>
              <a:rPr lang="it-IT" sz="2000" b="1" dirty="0">
                <a:solidFill>
                  <a:srgbClr val="FFC000"/>
                </a:solidFill>
                <a:latin typeface="Arial" panose="020B0604020202020204" pitchFamily="34" charset="0"/>
                <a:ea typeface="Calibri" panose="020F0502020204030204" pitchFamily="34" charset="0"/>
                <a:cs typeface="Arial" panose="020B0604020202020204" pitchFamily="34" charset="0"/>
              </a:rPr>
              <a:t>di cura sempre più </a:t>
            </a:r>
            <a:r>
              <a:rPr lang="it-IT" sz="2000" b="1" dirty="0" smtClean="0">
                <a:solidFill>
                  <a:srgbClr val="FFC000"/>
                </a:solidFill>
                <a:latin typeface="Arial" panose="020B0604020202020204" pitchFamily="34" charset="0"/>
                <a:ea typeface="Calibri" panose="020F0502020204030204" pitchFamily="34" charset="0"/>
                <a:cs typeface="Arial" panose="020B0604020202020204" pitchFamily="34" charset="0"/>
              </a:rPr>
              <a:t>consapevoli</a:t>
            </a:r>
            <a:r>
              <a:rPr lang="it-IT" sz="2000" dirty="0" smtClean="0">
                <a:latin typeface="Arial" panose="020B0604020202020204" pitchFamily="34" charset="0"/>
                <a:ea typeface="Calibri" panose="020F0502020204030204" pitchFamily="34" charset="0"/>
                <a:cs typeface="Arial" panose="020B0604020202020204" pitchFamily="34" charset="0"/>
              </a:rPr>
              <a:t>,</a:t>
            </a:r>
          </a:p>
          <a:p>
            <a:pPr>
              <a:lnSpc>
                <a:spcPts val="2250"/>
              </a:lnSpc>
              <a:spcBef>
                <a:spcPts val="2025"/>
              </a:spcBef>
              <a:spcAft>
                <a:spcPts val="1275"/>
              </a:spcAft>
            </a:pPr>
            <a:r>
              <a:rPr lang="it-IT" sz="2000" dirty="0" smtClean="0">
                <a:latin typeface="Arial" panose="020B0604020202020204" pitchFamily="34" charset="0"/>
                <a:ea typeface="Calibri" panose="020F0502020204030204" pitchFamily="34" charset="0"/>
                <a:cs typeface="Arial" panose="020B0604020202020204" pitchFamily="34" charset="0"/>
              </a:rPr>
              <a:t>anche </a:t>
            </a:r>
            <a:r>
              <a:rPr lang="it-IT" sz="2000" dirty="0">
                <a:latin typeface="Arial" panose="020B0604020202020204" pitchFamily="34" charset="0"/>
                <a:ea typeface="Calibri" panose="020F0502020204030204" pitchFamily="34" charset="0"/>
                <a:cs typeface="Arial" panose="020B0604020202020204" pitchFamily="34" charset="0"/>
              </a:rPr>
              <a:t>nei </a:t>
            </a:r>
            <a:r>
              <a:rPr lang="it-IT" sz="2000" dirty="0" smtClean="0">
                <a:latin typeface="Arial" panose="020B0604020202020204" pitchFamily="34" charset="0"/>
                <a:ea typeface="Calibri" panose="020F0502020204030204" pitchFamily="34" charset="0"/>
                <a:cs typeface="Arial" panose="020B0604020202020204" pitchFamily="34" charset="0"/>
              </a:rPr>
              <a:t>momenti </a:t>
            </a:r>
            <a:r>
              <a:rPr lang="it-IT" sz="2000" dirty="0">
                <a:latin typeface="Arial" panose="020B0604020202020204" pitchFamily="34" charset="0"/>
                <a:ea typeface="Calibri" panose="020F0502020204030204" pitchFamily="34" charset="0"/>
                <a:cs typeface="Arial" panose="020B0604020202020204" pitchFamily="34" charset="0"/>
              </a:rPr>
              <a:t>più faticosi della sofferenza</a:t>
            </a:r>
            <a:r>
              <a:rPr lang="it-IT" sz="2000" dirty="0" smtClean="0">
                <a:latin typeface="Arial" panose="020B0604020202020204" pitchFamily="34" charset="0"/>
                <a:ea typeface="Calibri" panose="020F0502020204030204" pitchFamily="34" charset="0"/>
                <a:cs typeface="Arial" panose="020B0604020202020204" pitchFamily="34" charset="0"/>
              </a:rPr>
              <a:t>.</a:t>
            </a:r>
          </a:p>
          <a:p>
            <a:pPr>
              <a:lnSpc>
                <a:spcPts val="2250"/>
              </a:lnSpc>
              <a:spcBef>
                <a:spcPts val="2025"/>
              </a:spcBef>
              <a:spcAft>
                <a:spcPts val="1275"/>
              </a:spcAft>
            </a:pPr>
            <a:r>
              <a:rPr lang="it-IT" sz="2000" dirty="0">
                <a:latin typeface="Arial" panose="020B0604020202020204" pitchFamily="34" charset="0"/>
                <a:ea typeface="Calibri" panose="020F0502020204030204" pitchFamily="34" charset="0"/>
                <a:cs typeface="Arial" panose="020B0604020202020204" pitchFamily="34" charset="0"/>
              </a:rPr>
              <a:t> D’altro canto, questi </a:t>
            </a:r>
            <a:r>
              <a:rPr lang="it-IT" sz="2000" dirty="0">
                <a:solidFill>
                  <a:srgbClr val="FFC000"/>
                </a:solidFill>
                <a:latin typeface="Arial" panose="020B0604020202020204" pitchFamily="34" charset="0"/>
                <a:ea typeface="Calibri" panose="020F0502020204030204" pitchFamily="34" charset="0"/>
                <a:cs typeface="Arial" panose="020B0604020202020204" pitchFamily="34" charset="0"/>
              </a:rPr>
              <a:t>traguardi possono essere concretamente conseguibili se </a:t>
            </a:r>
            <a:r>
              <a:rPr lang="it-IT" sz="2000" dirty="0" smtClean="0">
                <a:solidFill>
                  <a:srgbClr val="FFC000"/>
                </a:solidFill>
                <a:latin typeface="Arial" panose="020B0604020202020204" pitchFamily="34" charset="0"/>
                <a:ea typeface="Calibri" panose="020F0502020204030204" pitchFamily="34" charset="0"/>
                <a:cs typeface="Arial" panose="020B0604020202020204" pitchFamily="34" charset="0"/>
              </a:rPr>
              <a:t>accompagnati                  </a:t>
            </a:r>
            <a:r>
              <a:rPr lang="it-IT" sz="2000" dirty="0" smtClean="0">
                <a:latin typeface="Arial" panose="020B0604020202020204" pitchFamily="34" charset="0"/>
                <a:ea typeface="Calibri" panose="020F0502020204030204" pitchFamily="34" charset="0"/>
                <a:cs typeface="Arial" panose="020B0604020202020204" pitchFamily="34" charset="0"/>
              </a:rPr>
              <a:t>dal </a:t>
            </a:r>
            <a:r>
              <a:rPr lang="it-IT" sz="2000" b="1" dirty="0">
                <a:solidFill>
                  <a:schemeClr val="accent2"/>
                </a:solidFill>
                <a:latin typeface="Arial" panose="020B0604020202020204" pitchFamily="34" charset="0"/>
                <a:ea typeface="Calibri" panose="020F0502020204030204" pitchFamily="34" charset="0"/>
                <a:cs typeface="Arial" panose="020B0604020202020204" pitchFamily="34" charset="0"/>
              </a:rPr>
              <a:t>lavoro di </a:t>
            </a:r>
            <a:r>
              <a:rPr lang="it-IT" sz="2000" b="1" dirty="0" smtClean="0">
                <a:solidFill>
                  <a:schemeClr val="accent2"/>
                </a:solidFill>
                <a:latin typeface="Arial" panose="020B0604020202020204" pitchFamily="34" charset="0"/>
                <a:ea typeface="Calibri" panose="020F0502020204030204" pitchFamily="34" charset="0"/>
                <a:cs typeface="Arial" panose="020B0604020202020204" pitchFamily="34" charset="0"/>
              </a:rPr>
              <a:t>facilitazione</a:t>
            </a:r>
            <a:endParaRPr lang="it-IT" sz="2000" dirty="0">
              <a:latin typeface="Arial" panose="020B0604020202020204" pitchFamily="34" charset="0"/>
              <a:ea typeface="Calibri" panose="020F0502020204030204" pitchFamily="34" charset="0"/>
              <a:cs typeface="Arial" panose="020B0604020202020204" pitchFamily="34" charset="0"/>
            </a:endParaRPr>
          </a:p>
        </p:txBody>
      </p:sp>
      <p:pic>
        <p:nvPicPr>
          <p:cNvPr id="8194" name="Picture 2" descr="Facilitazione Innovativa - Paola Santoro - Facilitazione, Formazione, Agile  Coach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286" y="3402341"/>
            <a:ext cx="3447499" cy="3312000"/>
          </a:xfrm>
          <a:prstGeom prst="rect">
            <a:avLst/>
          </a:prstGeom>
          <a:noFill/>
          <a:extLst>
            <a:ext uri="{909E8E84-426E-40DD-AFC4-6F175D3DCCD1}">
              <a14:hiddenFill xmlns:a14="http://schemas.microsoft.com/office/drawing/2010/main">
                <a:solidFill>
                  <a:srgbClr val="FFFFFF"/>
                </a:solidFill>
              </a14:hiddenFill>
            </a:ext>
          </a:extLst>
        </p:spPr>
      </p:pic>
      <p:sp>
        <p:nvSpPr>
          <p:cNvPr id="3" name="Rettangolo 2"/>
          <p:cNvSpPr/>
          <p:nvPr/>
        </p:nvSpPr>
        <p:spPr>
          <a:xfrm>
            <a:off x="317046" y="1945026"/>
            <a:ext cx="11613017" cy="387286"/>
          </a:xfrm>
          <a:prstGeom prst="rect">
            <a:avLst/>
          </a:prstGeom>
        </p:spPr>
        <p:txBody>
          <a:bodyPr wrap="square">
            <a:spAutoFit/>
          </a:bodyPr>
          <a:lstStyle/>
          <a:p>
            <a:pPr>
              <a:lnSpc>
                <a:spcPts val="2250"/>
              </a:lnSpc>
              <a:spcBef>
                <a:spcPts val="2025"/>
              </a:spcBef>
              <a:spcAft>
                <a:spcPts val="1275"/>
              </a:spcAft>
            </a:pPr>
            <a:endParaRPr lang="it-IT" sz="2200" dirty="0" smtClean="0">
              <a:latin typeface="Arial" panose="020B0604020202020204" pitchFamily="34" charset="0"/>
              <a:ea typeface="Calibri" panose="020F0502020204030204" pitchFamily="34" charset="0"/>
              <a:cs typeface="Arial" panose="020B0604020202020204" pitchFamily="34" charset="0"/>
            </a:endParaRPr>
          </a:p>
        </p:txBody>
      </p:sp>
      <p:pic>
        <p:nvPicPr>
          <p:cNvPr id="10" name="Picture 2" descr="SCEGLIERE TRA MEDICINA E PROFESSIONI SANITARIE"/>
          <p:cNvPicPr>
            <a:picLocks noChangeAspect="1" noChangeArrowheads="1"/>
          </p:cNvPicPr>
          <p:nvPr/>
        </p:nvPicPr>
        <p:blipFill rotWithShape="1">
          <a:blip r:embed="rId3">
            <a:extLst>
              <a:ext uri="{28A0092B-C50C-407E-A947-70E740481C1C}">
                <a14:useLocalDpi xmlns:a14="http://schemas.microsoft.com/office/drawing/2010/main" val="0"/>
              </a:ext>
            </a:extLst>
          </a:blip>
          <a:srcRect l="10776" t="-1" r="12831" b="13836"/>
          <a:stretch/>
        </p:blipFill>
        <p:spPr bwMode="auto">
          <a:xfrm>
            <a:off x="4069626" y="3942000"/>
            <a:ext cx="5448876" cy="2916000"/>
          </a:xfrm>
          <a:prstGeom prst="rect">
            <a:avLst/>
          </a:prstGeom>
          <a:noFill/>
          <a:extLst>
            <a:ext uri="{909E8E84-426E-40DD-AFC4-6F175D3DCCD1}">
              <a14:hiddenFill xmlns:a14="http://schemas.microsoft.com/office/drawing/2010/main">
                <a:solidFill>
                  <a:srgbClr val="FFFFFF"/>
                </a:solidFill>
              </a14:hiddenFill>
            </a:ext>
          </a:extLst>
        </p:spPr>
      </p:pic>
      <p:sp>
        <p:nvSpPr>
          <p:cNvPr id="8" name="Rettangolo 7"/>
          <p:cNvSpPr/>
          <p:nvPr/>
        </p:nvSpPr>
        <p:spPr>
          <a:xfrm>
            <a:off x="4069626" y="3219229"/>
            <a:ext cx="7186613" cy="707886"/>
          </a:xfrm>
          <a:prstGeom prst="rect">
            <a:avLst/>
          </a:prstGeom>
        </p:spPr>
        <p:txBody>
          <a:bodyPr wrap="square">
            <a:spAutoFit/>
          </a:bodyPr>
          <a:lstStyle/>
          <a:p>
            <a:r>
              <a:rPr lang="it-IT" sz="2000" b="1" dirty="0">
                <a:solidFill>
                  <a:schemeClr val="accent2"/>
                </a:solidFill>
                <a:latin typeface="Arial" panose="020B0604020202020204" pitchFamily="34" charset="0"/>
                <a:ea typeface="Calibri" panose="020F0502020204030204" pitchFamily="34" charset="0"/>
                <a:cs typeface="Arial" panose="020B0604020202020204" pitchFamily="34" charset="0"/>
              </a:rPr>
              <a:t>prodotto in </a:t>
            </a:r>
            <a:r>
              <a:rPr lang="it-IT" sz="2000" b="1" dirty="0" smtClean="0">
                <a:solidFill>
                  <a:schemeClr val="accent2"/>
                </a:solidFill>
                <a:latin typeface="Arial" panose="020B0604020202020204" pitchFamily="34" charset="0"/>
                <a:ea typeface="Calibri" panose="020F0502020204030204" pitchFamily="34" charset="0"/>
                <a:cs typeface="Arial" panose="020B0604020202020204" pitchFamily="34" charset="0"/>
              </a:rPr>
              <a:t>sinergia</a:t>
            </a:r>
          </a:p>
          <a:p>
            <a:r>
              <a:rPr lang="it-IT" sz="2000" dirty="0" smtClean="0">
                <a:latin typeface="Arial" panose="020B0604020202020204" pitchFamily="34" charset="0"/>
                <a:ea typeface="Calibri" panose="020F0502020204030204" pitchFamily="34" charset="0"/>
                <a:cs typeface="Arial" panose="020B0604020202020204" pitchFamily="34" charset="0"/>
              </a:rPr>
              <a:t>tra </a:t>
            </a:r>
            <a:r>
              <a:rPr lang="it-IT" sz="2000" dirty="0">
                <a:latin typeface="Arial" panose="020B0604020202020204" pitchFamily="34" charset="0"/>
                <a:ea typeface="Calibri" panose="020F0502020204030204" pitchFamily="34" charset="0"/>
                <a:cs typeface="Arial" panose="020B0604020202020204" pitchFamily="34" charset="0"/>
              </a:rPr>
              <a:t>operatori di ambito sanitario ed educatori</a:t>
            </a:r>
            <a:endParaRPr lang="it-IT" sz="2000" dirty="0"/>
          </a:p>
        </p:txBody>
      </p:sp>
    </p:spTree>
    <p:extLst>
      <p:ext uri="{BB962C8B-B14F-4D97-AF65-F5344CB8AC3E}">
        <p14:creationId xmlns:p14="http://schemas.microsoft.com/office/powerpoint/2010/main" val="99086459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100013" y="1524888"/>
            <a:ext cx="5346915" cy="3259867"/>
          </a:xfrm>
          <a:prstGeom prst="rect">
            <a:avLst/>
          </a:prstGeom>
        </p:spPr>
        <p:txBody>
          <a:bodyPr wrap="square">
            <a:spAutoFit/>
          </a:bodyPr>
          <a:lstStyle/>
          <a:p>
            <a:pPr algn="ctr">
              <a:lnSpc>
                <a:spcPts val="2250"/>
              </a:lnSpc>
              <a:spcBef>
                <a:spcPts val="2025"/>
              </a:spcBef>
              <a:spcAft>
                <a:spcPts val="1275"/>
              </a:spcAft>
            </a:pPr>
            <a:r>
              <a:rPr lang="it-IT" sz="2000" b="1" dirty="0" smtClean="0">
                <a:solidFill>
                  <a:schemeClr val="accent2"/>
                </a:solidFill>
                <a:latin typeface="Arial" panose="020B0604020202020204" pitchFamily="34" charset="0"/>
                <a:ea typeface="Calibri" panose="020F0502020204030204" pitchFamily="34" charset="0"/>
                <a:cs typeface="Arial" panose="020B0604020202020204" pitchFamily="34" charset="0"/>
              </a:rPr>
              <a:t>metodologie </a:t>
            </a:r>
            <a:r>
              <a:rPr lang="it-IT" sz="2000" b="1" dirty="0">
                <a:solidFill>
                  <a:schemeClr val="accent2"/>
                </a:solidFill>
                <a:latin typeface="Arial" panose="020B0604020202020204" pitchFamily="34" charset="0"/>
                <a:ea typeface="Calibri" panose="020F0502020204030204" pitchFamily="34" charset="0"/>
                <a:cs typeface="Arial" panose="020B0604020202020204" pitchFamily="34" charset="0"/>
              </a:rPr>
              <a:t>di lavoro interdisciplinari</a:t>
            </a:r>
          </a:p>
          <a:p>
            <a:pPr algn="ctr">
              <a:lnSpc>
                <a:spcPts val="2250"/>
              </a:lnSpc>
              <a:spcBef>
                <a:spcPts val="2025"/>
              </a:spcBef>
              <a:spcAft>
                <a:spcPts val="1275"/>
              </a:spcAft>
            </a:pPr>
            <a:r>
              <a:rPr lang="it-IT" sz="2000" dirty="0">
                <a:latin typeface="Arial" panose="020B0604020202020204" pitchFamily="34" charset="0"/>
                <a:ea typeface="Calibri" panose="020F0502020204030204" pitchFamily="34" charset="0"/>
                <a:cs typeface="Arial" panose="020B0604020202020204" pitchFamily="34" charset="0"/>
              </a:rPr>
              <a:t>che vedano la </a:t>
            </a:r>
            <a:endParaRPr lang="it-IT" sz="2000" dirty="0" smtClean="0">
              <a:latin typeface="Arial" panose="020B0604020202020204" pitchFamily="34" charset="0"/>
              <a:ea typeface="Calibri" panose="020F0502020204030204" pitchFamily="34" charset="0"/>
              <a:cs typeface="Arial" panose="020B0604020202020204" pitchFamily="34" charset="0"/>
            </a:endParaRPr>
          </a:p>
          <a:p>
            <a:pPr algn="ctr">
              <a:lnSpc>
                <a:spcPts val="2250"/>
              </a:lnSpc>
              <a:spcBef>
                <a:spcPts val="2025"/>
              </a:spcBef>
              <a:spcAft>
                <a:spcPts val="1275"/>
              </a:spcAft>
            </a:pPr>
            <a:r>
              <a:rPr lang="it-IT" sz="2000" b="1" dirty="0" smtClean="0">
                <a:solidFill>
                  <a:schemeClr val="accent2"/>
                </a:solidFill>
                <a:latin typeface="Arial" panose="020B0604020202020204" pitchFamily="34" charset="0"/>
                <a:ea typeface="Calibri" panose="020F0502020204030204" pitchFamily="34" charset="0"/>
                <a:cs typeface="Arial" panose="020B0604020202020204" pitchFamily="34" charset="0"/>
              </a:rPr>
              <a:t>Cooperazione</a:t>
            </a:r>
          </a:p>
          <a:p>
            <a:pPr algn="ctr">
              <a:lnSpc>
                <a:spcPts val="2250"/>
              </a:lnSpc>
              <a:spcBef>
                <a:spcPts val="2025"/>
              </a:spcBef>
              <a:spcAft>
                <a:spcPts val="1275"/>
              </a:spcAft>
            </a:pPr>
            <a:r>
              <a:rPr lang="it-IT" sz="2000" b="1" dirty="0" smtClean="0">
                <a:solidFill>
                  <a:schemeClr val="accent2"/>
                </a:solidFill>
                <a:latin typeface="Arial" panose="020B0604020202020204" pitchFamily="34" charset="0"/>
                <a:ea typeface="Calibri" panose="020F0502020204030204" pitchFamily="34" charset="0"/>
                <a:cs typeface="Arial" panose="020B0604020202020204" pitchFamily="34" charset="0"/>
              </a:rPr>
              <a:t>delle </a:t>
            </a:r>
            <a:r>
              <a:rPr lang="it-IT" sz="2000" b="1" dirty="0">
                <a:solidFill>
                  <a:schemeClr val="accent2"/>
                </a:solidFill>
                <a:latin typeface="Arial" panose="020B0604020202020204" pitchFamily="34" charset="0"/>
                <a:ea typeface="Calibri" panose="020F0502020204030204" pitchFamily="34" charset="0"/>
                <a:cs typeface="Arial" panose="020B0604020202020204" pitchFamily="34" charset="0"/>
              </a:rPr>
              <a:t>diverse figure </a:t>
            </a:r>
            <a:r>
              <a:rPr lang="it-IT" sz="2000" b="1" dirty="0" smtClean="0">
                <a:solidFill>
                  <a:schemeClr val="accent2"/>
                </a:solidFill>
                <a:latin typeface="Arial" panose="020B0604020202020204" pitchFamily="34" charset="0"/>
                <a:ea typeface="Calibri" panose="020F0502020204030204" pitchFamily="34" charset="0"/>
                <a:cs typeface="Arial" panose="020B0604020202020204" pitchFamily="34" charset="0"/>
              </a:rPr>
              <a:t>professionali</a:t>
            </a:r>
          </a:p>
          <a:p>
            <a:pPr algn="ctr">
              <a:lnSpc>
                <a:spcPts val="2250"/>
              </a:lnSpc>
              <a:spcBef>
                <a:spcPts val="2025"/>
              </a:spcBef>
              <a:spcAft>
                <a:spcPts val="1275"/>
              </a:spcAft>
            </a:pPr>
            <a:r>
              <a:rPr lang="it-IT" sz="2000" dirty="0" smtClean="0">
                <a:latin typeface="Arial" panose="020B0604020202020204" pitchFamily="34" charset="0"/>
                <a:ea typeface="Calibri" panose="020F0502020204030204" pitchFamily="34" charset="0"/>
                <a:cs typeface="Arial" panose="020B0604020202020204" pitchFamily="34" charset="0"/>
              </a:rPr>
              <a:t>nella </a:t>
            </a:r>
            <a:r>
              <a:rPr lang="it-IT" sz="2000" dirty="0">
                <a:latin typeface="Arial" panose="020B0604020202020204" pitchFamily="34" charset="0"/>
                <a:ea typeface="Calibri" panose="020F0502020204030204" pitchFamily="34" charset="0"/>
                <a:cs typeface="Arial" panose="020B0604020202020204" pitchFamily="34" charset="0"/>
              </a:rPr>
              <a:t>gestione del </a:t>
            </a:r>
            <a:r>
              <a:rPr lang="it-IT" sz="2000" dirty="0" smtClean="0">
                <a:latin typeface="Arial" panose="020B0604020202020204" pitchFamily="34" charset="0"/>
                <a:ea typeface="Calibri" panose="020F0502020204030204" pitchFamily="34" charset="0"/>
                <a:cs typeface="Arial" panose="020B0604020202020204" pitchFamily="34" charset="0"/>
              </a:rPr>
              <a:t>paziente</a:t>
            </a:r>
          </a:p>
        </p:txBody>
      </p:sp>
      <p:pic>
        <p:nvPicPr>
          <p:cNvPr id="8" name="Picture 8" descr="LA FACILITAZIONE DEI GRUPPI | TER CONSULTING - Scuola di Managemen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61407" y="2020849"/>
            <a:ext cx="5018075" cy="3348000"/>
          </a:xfrm>
          <a:prstGeom prst="rect">
            <a:avLst/>
          </a:prstGeom>
          <a:noFill/>
          <a:extLst>
            <a:ext uri="{909E8E84-426E-40DD-AFC4-6F175D3DCCD1}">
              <a14:hiddenFill xmlns:a14="http://schemas.microsoft.com/office/drawing/2010/main">
                <a:solidFill>
                  <a:srgbClr val="FFFFFF"/>
                </a:solidFill>
              </a14:hiddenFill>
            </a:ext>
          </a:extLst>
        </p:spPr>
      </p:pic>
      <p:sp>
        <p:nvSpPr>
          <p:cNvPr id="7" name="Rettangolo 6"/>
          <p:cNvSpPr/>
          <p:nvPr/>
        </p:nvSpPr>
        <p:spPr>
          <a:xfrm>
            <a:off x="290180" y="319876"/>
            <a:ext cx="6991016" cy="387286"/>
          </a:xfrm>
          <a:prstGeom prst="rect">
            <a:avLst/>
          </a:prstGeom>
        </p:spPr>
        <p:txBody>
          <a:bodyPr wrap="none">
            <a:spAutoFit/>
          </a:bodyPr>
          <a:lstStyle/>
          <a:p>
            <a:pPr>
              <a:lnSpc>
                <a:spcPts val="2250"/>
              </a:lnSpc>
              <a:spcBef>
                <a:spcPts val="2025"/>
              </a:spcBef>
              <a:spcAft>
                <a:spcPts val="1275"/>
              </a:spcAft>
            </a:pPr>
            <a:r>
              <a:rPr lang="it-IT" sz="2200" b="1" dirty="0">
                <a:latin typeface="Arial" panose="020B0604020202020204" pitchFamily="34" charset="0"/>
                <a:ea typeface="Calibri" panose="020F0502020204030204" pitchFamily="34" charset="0"/>
                <a:cs typeface="Arial" panose="020B0604020202020204" pitchFamily="34" charset="0"/>
              </a:rPr>
              <a:t>Fondamentale, a questo proposito, è l’adozione di </a:t>
            </a:r>
          </a:p>
        </p:txBody>
      </p:sp>
      <p:sp>
        <p:nvSpPr>
          <p:cNvPr id="9" name="Rettangolo 8"/>
          <p:cNvSpPr/>
          <p:nvPr/>
        </p:nvSpPr>
        <p:spPr>
          <a:xfrm>
            <a:off x="100013" y="5602481"/>
            <a:ext cx="12192000" cy="682238"/>
          </a:xfrm>
          <a:prstGeom prst="rect">
            <a:avLst/>
          </a:prstGeom>
        </p:spPr>
        <p:txBody>
          <a:bodyPr wrap="square">
            <a:spAutoFit/>
          </a:bodyPr>
          <a:lstStyle/>
          <a:p>
            <a:pPr>
              <a:lnSpc>
                <a:spcPts val="2250"/>
              </a:lnSpc>
              <a:spcBef>
                <a:spcPts val="2025"/>
              </a:spcBef>
              <a:spcAft>
                <a:spcPts val="1275"/>
              </a:spcAft>
            </a:pPr>
            <a:r>
              <a:rPr lang="it-IT" sz="1900" b="1" dirty="0">
                <a:latin typeface="Arial" panose="020B0604020202020204" pitchFamily="34" charset="0"/>
                <a:ea typeface="Calibri" panose="020F0502020204030204" pitchFamily="34" charset="0"/>
                <a:cs typeface="Arial" panose="020B0604020202020204" pitchFamily="34" charset="0"/>
              </a:rPr>
              <a:t>(medico, infermiere, psicologo, assistente </a:t>
            </a:r>
            <a:r>
              <a:rPr lang="it-IT" sz="1900" b="1" dirty="0" smtClean="0">
                <a:latin typeface="Arial" panose="020B0604020202020204" pitchFamily="34" charset="0"/>
                <a:ea typeface="Calibri" panose="020F0502020204030204" pitchFamily="34" charset="0"/>
                <a:cs typeface="Arial" panose="020B0604020202020204" pitchFamily="34" charset="0"/>
              </a:rPr>
              <a:t>sociale,                                                                                       terapista-</a:t>
            </a:r>
            <a:r>
              <a:rPr lang="it-IT" sz="1900" b="1" dirty="0" err="1" smtClean="0">
                <a:latin typeface="Arial" panose="020B0604020202020204" pitchFamily="34" charset="0"/>
                <a:ea typeface="Calibri" panose="020F0502020204030204" pitchFamily="34" charset="0"/>
                <a:cs typeface="Arial" panose="020B0604020202020204" pitchFamily="34" charset="0"/>
              </a:rPr>
              <a:t>riabilitatore</a:t>
            </a:r>
            <a:r>
              <a:rPr lang="it-IT" sz="1900" b="1" dirty="0">
                <a:latin typeface="Arial" panose="020B0604020202020204" pitchFamily="34" charset="0"/>
                <a:ea typeface="Calibri" panose="020F0502020204030204" pitchFamily="34" charset="0"/>
                <a:cs typeface="Arial" panose="020B0604020202020204" pitchFamily="34" charset="0"/>
              </a:rPr>
              <a:t>, pedagogista clinico, </a:t>
            </a:r>
            <a:r>
              <a:rPr lang="it-IT" sz="1900" b="1" dirty="0" smtClean="0">
                <a:latin typeface="Arial" panose="020B0604020202020204" pitchFamily="34" charset="0"/>
                <a:ea typeface="Calibri" panose="020F0502020204030204" pitchFamily="34" charset="0"/>
                <a:cs typeface="Arial" panose="020B0604020202020204" pitchFamily="34" charset="0"/>
              </a:rPr>
              <a:t>...)</a:t>
            </a:r>
            <a:endParaRPr lang="it-IT" sz="1900" b="1" dirty="0">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00210923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5110858" y="1112585"/>
            <a:ext cx="4155466" cy="4278094"/>
          </a:xfrm>
          <a:prstGeom prst="rect">
            <a:avLst/>
          </a:prstGeom>
        </p:spPr>
        <p:txBody>
          <a:bodyPr wrap="square">
            <a:spAutoFit/>
          </a:bodyPr>
          <a:lstStyle/>
          <a:p>
            <a:pPr>
              <a:spcAft>
                <a:spcPts val="0"/>
              </a:spcAft>
            </a:pPr>
            <a:endParaRPr lang="it-IT" sz="2800" dirty="0">
              <a:latin typeface="Arial" panose="020B0604020202020204" pitchFamily="34" charset="0"/>
              <a:ea typeface="Times New Roman" panose="02020603050405020304" pitchFamily="18" charset="0"/>
              <a:cs typeface="Arial" panose="020B0604020202020204" pitchFamily="34" charset="0"/>
            </a:endParaRPr>
          </a:p>
          <a:p>
            <a:pPr>
              <a:spcAft>
                <a:spcPts val="0"/>
              </a:spcAft>
            </a:pPr>
            <a:r>
              <a:rPr lang="it-IT" sz="2200" b="1" dirty="0">
                <a:solidFill>
                  <a:schemeClr val="accent3"/>
                </a:solidFill>
                <a:latin typeface="Arial" panose="020B0604020202020204" pitchFamily="34" charset="0"/>
                <a:ea typeface="Times New Roman" panose="02020603050405020304" pitchFamily="18" charset="0"/>
                <a:cs typeface="Arial" panose="020B0604020202020204" pitchFamily="34" charset="0"/>
              </a:rPr>
              <a:t>indica la salute come </a:t>
            </a:r>
            <a:endParaRPr lang="it-IT" sz="2200" b="1" dirty="0" smtClean="0">
              <a:solidFill>
                <a:schemeClr val="accent3"/>
              </a:solidFill>
              <a:latin typeface="Arial" panose="020B0604020202020204" pitchFamily="34" charset="0"/>
              <a:ea typeface="Times New Roman" panose="02020603050405020304" pitchFamily="18" charset="0"/>
              <a:cs typeface="Arial" panose="020B0604020202020204" pitchFamily="34" charset="0"/>
            </a:endParaRPr>
          </a:p>
          <a:p>
            <a:pPr>
              <a:spcAft>
                <a:spcPts val="0"/>
              </a:spcAft>
            </a:pPr>
            <a:endParaRPr lang="it-IT" sz="2200" b="1" dirty="0">
              <a:solidFill>
                <a:schemeClr val="accent3"/>
              </a:solidFill>
              <a:latin typeface="Arial" panose="020B0604020202020204" pitchFamily="34" charset="0"/>
              <a:ea typeface="Times New Roman" panose="02020603050405020304" pitchFamily="18" charset="0"/>
              <a:cs typeface="Arial" panose="020B0604020202020204" pitchFamily="34" charset="0"/>
            </a:endParaRPr>
          </a:p>
          <a:p>
            <a:pPr>
              <a:spcAft>
                <a:spcPts val="0"/>
              </a:spcAft>
            </a:pPr>
            <a:r>
              <a:rPr lang="it-IT" sz="2200" b="1" dirty="0" smtClean="0">
                <a:solidFill>
                  <a:schemeClr val="accent3"/>
                </a:solidFill>
                <a:latin typeface="Arial" panose="020B0604020202020204" pitchFamily="34" charset="0"/>
                <a:ea typeface="Times New Roman" panose="02020603050405020304" pitchFamily="18" charset="0"/>
                <a:cs typeface="Arial" panose="020B0604020202020204" pitchFamily="34" charset="0"/>
              </a:rPr>
              <a:t>“</a:t>
            </a:r>
            <a:r>
              <a:rPr lang="it-IT" sz="2200" b="1" dirty="0">
                <a:solidFill>
                  <a:schemeClr val="accent3"/>
                </a:solidFill>
                <a:latin typeface="Arial" panose="020B0604020202020204" pitchFamily="34" charset="0"/>
                <a:ea typeface="Times New Roman" panose="02020603050405020304" pitchFamily="18" charset="0"/>
                <a:cs typeface="Arial" panose="020B0604020202020204" pitchFamily="34" charset="0"/>
              </a:rPr>
              <a:t>uno stato di completo benessere fisico, mentale, psicologico, emotivo e sociale</a:t>
            </a:r>
            <a:r>
              <a:rPr lang="it-IT" sz="2200" dirty="0" smtClean="0">
                <a:solidFill>
                  <a:schemeClr val="accent3"/>
                </a:solidFill>
                <a:latin typeface="Arial" panose="020B0604020202020204" pitchFamily="34" charset="0"/>
                <a:ea typeface="Times New Roman" panose="02020603050405020304" pitchFamily="18" charset="0"/>
                <a:cs typeface="Arial" panose="020B0604020202020204" pitchFamily="34" charset="0"/>
              </a:rPr>
              <a:t>”</a:t>
            </a:r>
          </a:p>
          <a:p>
            <a:pPr>
              <a:spcAft>
                <a:spcPts val="0"/>
              </a:spcAft>
            </a:pPr>
            <a:r>
              <a:rPr lang="it-IT" sz="2200" dirty="0" smtClean="0">
                <a:latin typeface="Arial" panose="020B0604020202020204" pitchFamily="34" charset="0"/>
                <a:ea typeface="Times New Roman" panose="02020603050405020304" pitchFamily="18" charset="0"/>
                <a:cs typeface="Arial" panose="020B0604020202020204" pitchFamily="34" charset="0"/>
              </a:rPr>
              <a:t> </a:t>
            </a:r>
          </a:p>
          <a:p>
            <a:pPr>
              <a:spcAft>
                <a:spcPts val="0"/>
              </a:spcAft>
            </a:pPr>
            <a:endParaRPr lang="it-IT" sz="2200" dirty="0">
              <a:latin typeface="Arial" panose="020B0604020202020204" pitchFamily="34" charset="0"/>
              <a:ea typeface="Times New Roman" panose="02020603050405020304" pitchFamily="18" charset="0"/>
              <a:cs typeface="Arial" panose="020B0604020202020204" pitchFamily="34" charset="0"/>
            </a:endParaRPr>
          </a:p>
          <a:p>
            <a:pPr>
              <a:spcAft>
                <a:spcPts val="0"/>
              </a:spcAft>
            </a:pPr>
            <a:r>
              <a:rPr lang="it-IT" sz="2200" dirty="0" smtClean="0">
                <a:latin typeface="Arial" panose="020B0604020202020204" pitchFamily="34" charset="0"/>
                <a:ea typeface="Times New Roman" panose="02020603050405020304" pitchFamily="18" charset="0"/>
                <a:cs typeface="Arial" panose="020B0604020202020204" pitchFamily="34" charset="0"/>
              </a:rPr>
              <a:t>e </a:t>
            </a:r>
            <a:r>
              <a:rPr lang="it-IT" sz="2200" dirty="0">
                <a:latin typeface="Arial" panose="020B0604020202020204" pitchFamily="34" charset="0"/>
                <a:ea typeface="Times New Roman" panose="02020603050405020304" pitchFamily="18" charset="0"/>
                <a:cs typeface="Arial" panose="020B0604020202020204" pitchFamily="34" charset="0"/>
              </a:rPr>
              <a:t>non semplicemente l'assenza di malattia o infermità</a:t>
            </a:r>
          </a:p>
          <a:p>
            <a:pPr>
              <a:spcAft>
                <a:spcPts val="0"/>
              </a:spcAft>
            </a:pPr>
            <a:r>
              <a:rPr lang="it-IT" sz="24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endParaRPr lang="it-IT" sz="2400" dirty="0">
              <a:latin typeface="Arial" panose="020B0604020202020204" pitchFamily="34" charset="0"/>
              <a:ea typeface="Times New Roman" panose="02020603050405020304" pitchFamily="18" charset="0"/>
              <a:cs typeface="Arial" panose="020B0604020202020204" pitchFamily="34" charset="0"/>
            </a:endParaRPr>
          </a:p>
        </p:txBody>
      </p:sp>
      <p:pic>
        <p:nvPicPr>
          <p:cNvPr id="5" name="Immagin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7791" y="1280558"/>
            <a:ext cx="4536771" cy="3312000"/>
          </a:xfrm>
          <a:prstGeom prst="rect">
            <a:avLst/>
          </a:prstGeom>
        </p:spPr>
      </p:pic>
      <p:sp>
        <p:nvSpPr>
          <p:cNvPr id="6" name="Rettangolo 5"/>
          <p:cNvSpPr/>
          <p:nvPr/>
        </p:nvSpPr>
        <p:spPr>
          <a:xfrm>
            <a:off x="257786" y="5920491"/>
            <a:ext cx="7423699" cy="430887"/>
          </a:xfrm>
          <a:prstGeom prst="rect">
            <a:avLst/>
          </a:prstGeom>
        </p:spPr>
        <p:txBody>
          <a:bodyPr wrap="none">
            <a:spAutoFit/>
          </a:bodyPr>
          <a:lstStyle/>
          <a:p>
            <a:pPr>
              <a:spcAft>
                <a:spcPts val="0"/>
              </a:spcAft>
            </a:pPr>
            <a:r>
              <a:rPr lang="it-IT" sz="2200" b="1" dirty="0">
                <a:solidFill>
                  <a:schemeClr val="accent3"/>
                </a:solidFill>
                <a:latin typeface="Arial" panose="020B0604020202020204" pitchFamily="34" charset="0"/>
                <a:ea typeface="Times New Roman" panose="02020603050405020304" pitchFamily="18" charset="0"/>
                <a:cs typeface="Arial" panose="020B0604020202020204" pitchFamily="34" charset="0"/>
              </a:rPr>
              <a:t>Tale definizione risulta oggi esposta a diverse critiche</a:t>
            </a:r>
          </a:p>
        </p:txBody>
      </p:sp>
      <p:sp>
        <p:nvSpPr>
          <p:cNvPr id="7" name="Rettangolo 6"/>
          <p:cNvSpPr/>
          <p:nvPr/>
        </p:nvSpPr>
        <p:spPr>
          <a:xfrm>
            <a:off x="381360" y="354982"/>
            <a:ext cx="6295787" cy="492443"/>
          </a:xfrm>
          <a:prstGeom prst="rect">
            <a:avLst/>
          </a:prstGeom>
        </p:spPr>
        <p:txBody>
          <a:bodyPr wrap="square">
            <a:spAutoFit/>
          </a:bodyPr>
          <a:lstStyle/>
          <a:p>
            <a:r>
              <a:rPr lang="it-IT" sz="2600" b="1" dirty="0">
                <a:solidFill>
                  <a:srgbClr val="FF0000"/>
                </a:solidFill>
                <a:latin typeface="Arial" panose="020B0604020202020204" pitchFamily="34" charset="0"/>
                <a:ea typeface="Times New Roman" panose="02020603050405020304" pitchFamily="18" charset="0"/>
                <a:cs typeface="Arial" panose="020B0604020202020204" pitchFamily="34" charset="0"/>
              </a:rPr>
              <a:t>La definizione </a:t>
            </a:r>
            <a:r>
              <a:rPr lang="it-IT" sz="2600" b="1" dirty="0" smtClean="0">
                <a:solidFill>
                  <a:srgbClr val="FF0000"/>
                </a:solidFill>
                <a:latin typeface="Arial" panose="020B0604020202020204" pitchFamily="34" charset="0"/>
                <a:ea typeface="Times New Roman" panose="02020603050405020304" pitchFamily="18" charset="0"/>
                <a:cs typeface="Arial" panose="020B0604020202020204" pitchFamily="34" charset="0"/>
              </a:rPr>
              <a:t>dell’OMS </a:t>
            </a:r>
            <a:r>
              <a:rPr lang="it-IT" sz="2600" dirty="0" smtClean="0">
                <a:solidFill>
                  <a:srgbClr val="FF0000"/>
                </a:solidFill>
                <a:latin typeface="Arial" panose="020B0604020202020204" pitchFamily="34" charset="0"/>
                <a:ea typeface="Times New Roman" panose="02020603050405020304" pitchFamily="18" charset="0"/>
                <a:cs typeface="Arial" panose="020B0604020202020204" pitchFamily="34" charset="0"/>
              </a:rPr>
              <a:t>(1948)</a:t>
            </a:r>
            <a:endParaRPr lang="it-IT" sz="2600" dirty="0">
              <a:solidFill>
                <a:srgbClr val="FF0000"/>
              </a:solidFill>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135100681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4491262"/>
            <a:ext cx="9593450" cy="1938992"/>
          </a:xfrm>
          <a:prstGeom prst="rect">
            <a:avLst/>
          </a:prstGeom>
        </p:spPr>
        <p:txBody>
          <a:bodyPr wrap="square">
            <a:spAutoFit/>
          </a:bodyPr>
          <a:lstStyle/>
          <a:p>
            <a:endParaRPr lang="it-IT" sz="2000" dirty="0">
              <a:latin typeface="Arial" panose="020B0604020202020204" pitchFamily="34" charset="0"/>
              <a:cs typeface="Arial" panose="020B0604020202020204" pitchFamily="34" charset="0"/>
            </a:endParaRPr>
          </a:p>
          <a:p>
            <a:r>
              <a:rPr lang="it-IT" sz="2000" dirty="0" smtClean="0">
                <a:solidFill>
                  <a:srgbClr val="FFC000"/>
                </a:solidFill>
                <a:latin typeface="Arial" panose="020B0604020202020204" pitchFamily="34" charset="0"/>
                <a:cs typeface="Arial" panose="020B0604020202020204" pitchFamily="34" charset="0"/>
              </a:rPr>
              <a:t>promotori e facilitatori </a:t>
            </a:r>
            <a:r>
              <a:rPr lang="it-IT" sz="2000" dirty="0">
                <a:solidFill>
                  <a:srgbClr val="FFC000"/>
                </a:solidFill>
                <a:latin typeface="Arial" panose="020B0604020202020204" pitchFamily="34" charset="0"/>
                <a:cs typeface="Arial" panose="020B0604020202020204" pitchFamily="34" charset="0"/>
              </a:rPr>
              <a:t>di azioni trasformative significative </a:t>
            </a:r>
            <a:r>
              <a:rPr lang="it-IT" sz="2000" dirty="0" smtClean="0">
                <a:solidFill>
                  <a:srgbClr val="FFC000"/>
                </a:solidFill>
                <a:latin typeface="Arial" panose="020B0604020202020204" pitchFamily="34" charset="0"/>
                <a:cs typeface="Arial" panose="020B0604020202020204" pitchFamily="34" charset="0"/>
              </a:rPr>
              <a:t>co-costruite</a:t>
            </a:r>
          </a:p>
          <a:p>
            <a:endParaRPr lang="it-IT" sz="2000" dirty="0" smtClean="0">
              <a:latin typeface="Arial" panose="020B0604020202020204" pitchFamily="34" charset="0"/>
              <a:cs typeface="Arial" panose="020B0604020202020204" pitchFamily="34" charset="0"/>
            </a:endParaRPr>
          </a:p>
          <a:p>
            <a:r>
              <a:rPr lang="it-IT" sz="2000" dirty="0" smtClean="0">
                <a:latin typeface="Arial" panose="020B0604020202020204" pitchFamily="34" charset="0"/>
                <a:cs typeface="Arial" panose="020B0604020202020204" pitchFamily="34" charset="0"/>
              </a:rPr>
              <a:t>con </a:t>
            </a:r>
            <a:r>
              <a:rPr lang="it-IT" sz="2000" dirty="0">
                <a:latin typeface="Arial" panose="020B0604020202020204" pitchFamily="34" charset="0"/>
                <a:cs typeface="Arial" panose="020B0604020202020204" pitchFamily="34" charset="0"/>
              </a:rPr>
              <a:t>i </a:t>
            </a:r>
            <a:r>
              <a:rPr lang="it-IT" sz="2000" dirty="0" smtClean="0">
                <a:solidFill>
                  <a:srgbClr val="FFC000"/>
                </a:solidFill>
                <a:latin typeface="Arial" panose="020B0604020202020204" pitchFamily="34" charset="0"/>
                <a:cs typeface="Arial" panose="020B0604020202020204" pitchFamily="34" charset="0"/>
              </a:rPr>
              <a:t>pazienti-clienti</a:t>
            </a:r>
            <a:r>
              <a:rPr lang="it-IT" sz="2000" dirty="0" smtClean="0">
                <a:latin typeface="Arial" panose="020B0604020202020204" pitchFamily="34" charset="0"/>
                <a:cs typeface="Arial" panose="020B0604020202020204" pitchFamily="34" charset="0"/>
              </a:rPr>
              <a:t> che</a:t>
            </a:r>
            <a:r>
              <a:rPr lang="it-IT" sz="2000" dirty="0">
                <a:latin typeface="Arial" panose="020B0604020202020204" pitchFamily="34" charset="0"/>
                <a:cs typeface="Arial" panose="020B0604020202020204" pitchFamily="34" charset="0"/>
              </a:rPr>
              <a:t>, da destinatari </a:t>
            </a:r>
            <a:r>
              <a:rPr lang="it-IT" sz="2000" dirty="0" smtClean="0">
                <a:latin typeface="Arial" panose="020B0604020202020204" pitchFamily="34" charset="0"/>
                <a:cs typeface="Arial" panose="020B0604020202020204" pitchFamily="34" charset="0"/>
              </a:rPr>
              <a:t>dell’intervento,</a:t>
            </a:r>
          </a:p>
          <a:p>
            <a:endParaRPr lang="it-IT" sz="2000" dirty="0">
              <a:latin typeface="Arial" panose="020B0604020202020204" pitchFamily="34" charset="0"/>
              <a:cs typeface="Arial" panose="020B0604020202020204" pitchFamily="34" charset="0"/>
            </a:endParaRPr>
          </a:p>
          <a:p>
            <a:r>
              <a:rPr lang="it-IT" sz="2000" dirty="0" smtClean="0">
                <a:latin typeface="Arial" panose="020B0604020202020204" pitchFamily="34" charset="0"/>
                <a:cs typeface="Arial" panose="020B0604020202020204" pitchFamily="34" charset="0"/>
              </a:rPr>
              <a:t>diventano </a:t>
            </a:r>
            <a:r>
              <a:rPr lang="it-IT" sz="2000" dirty="0">
                <a:solidFill>
                  <a:srgbClr val="FFC000"/>
                </a:solidFill>
                <a:latin typeface="Arial" panose="020B0604020202020204" pitchFamily="34" charset="0"/>
                <a:cs typeface="Arial" panose="020B0604020202020204" pitchFamily="34" charset="0"/>
              </a:rPr>
              <a:t>attori consapevoli del </a:t>
            </a:r>
            <a:r>
              <a:rPr lang="it-IT" sz="2000" dirty="0" smtClean="0">
                <a:solidFill>
                  <a:srgbClr val="FFC000"/>
                </a:solidFill>
                <a:latin typeface="Arial" panose="020B0604020202020204" pitchFamily="34" charset="0"/>
                <a:cs typeface="Arial" panose="020B0604020202020204" pitchFamily="34" charset="0"/>
              </a:rPr>
              <a:t>cambiamento adattivo ed educativo</a:t>
            </a:r>
            <a:r>
              <a:rPr lang="it-IT" sz="2000" dirty="0">
                <a:solidFill>
                  <a:srgbClr val="FFC000"/>
                </a:solidFill>
                <a:latin typeface="Arial" panose="020B0604020202020204" pitchFamily="34" charset="0"/>
                <a:cs typeface="Arial" panose="020B0604020202020204" pitchFamily="34" charset="0"/>
              </a:rPr>
              <a:t> </a:t>
            </a:r>
            <a:r>
              <a:rPr lang="it-IT" sz="2000" dirty="0" smtClean="0">
                <a:solidFill>
                  <a:srgbClr val="FFC000"/>
                </a:solidFill>
                <a:latin typeface="Arial" panose="020B0604020202020204" pitchFamily="34" charset="0"/>
                <a:cs typeface="Arial" panose="020B0604020202020204" pitchFamily="34" charset="0"/>
              </a:rPr>
              <a:t>che li riguarda</a:t>
            </a:r>
            <a:r>
              <a:rPr lang="it-IT" sz="2000" dirty="0" smtClean="0">
                <a:latin typeface="Arial" panose="020B0604020202020204" pitchFamily="34" charset="0"/>
                <a:ea typeface="Calibri" panose="020F0502020204030204" pitchFamily="34" charset="0"/>
                <a:cs typeface="Arial" panose="020B0604020202020204" pitchFamily="34" charset="0"/>
              </a:rPr>
              <a:t> </a:t>
            </a:r>
          </a:p>
        </p:txBody>
      </p:sp>
      <p:pic>
        <p:nvPicPr>
          <p:cNvPr id="3076" name="Picture 4" descr="Competenze digitali, sempre più importanti per gli insegnanti - Promethean  Worl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4194" y="1468828"/>
            <a:ext cx="2988000" cy="2988000"/>
          </a:xfrm>
          <a:prstGeom prst="rect">
            <a:avLst/>
          </a:prstGeom>
          <a:noFill/>
          <a:extLst>
            <a:ext uri="{909E8E84-426E-40DD-AFC4-6F175D3DCCD1}">
              <a14:hiddenFill xmlns:a14="http://schemas.microsoft.com/office/drawing/2010/main">
                <a:solidFill>
                  <a:srgbClr val="FFFFFF"/>
                </a:solidFill>
              </a14:hiddenFill>
            </a:ext>
          </a:extLst>
        </p:spPr>
      </p:pic>
      <p:sp>
        <p:nvSpPr>
          <p:cNvPr id="5" name="Rettangolo 4"/>
          <p:cNvSpPr/>
          <p:nvPr/>
        </p:nvSpPr>
        <p:spPr>
          <a:xfrm>
            <a:off x="196238" y="137764"/>
            <a:ext cx="8604861" cy="1107996"/>
          </a:xfrm>
          <a:prstGeom prst="rect">
            <a:avLst/>
          </a:prstGeom>
        </p:spPr>
        <p:txBody>
          <a:bodyPr wrap="square">
            <a:spAutoFit/>
          </a:bodyPr>
          <a:lstStyle/>
          <a:p>
            <a:r>
              <a:rPr lang="it-IT" sz="2200" dirty="0">
                <a:latin typeface="Arial" panose="020B0604020202020204" pitchFamily="34" charset="0"/>
                <a:ea typeface="Calibri" panose="020F0502020204030204" pitchFamily="34" charset="0"/>
                <a:cs typeface="Arial" panose="020B0604020202020204" pitchFamily="34" charset="0"/>
              </a:rPr>
              <a:t>In tal senso, fondamentale è ragionare </a:t>
            </a:r>
            <a:r>
              <a:rPr lang="it-IT" sz="2200" dirty="0" smtClean="0">
                <a:latin typeface="Arial" panose="020B0604020202020204" pitchFamily="34" charset="0"/>
                <a:ea typeface="Calibri" panose="020F0502020204030204" pitchFamily="34" charset="0"/>
                <a:cs typeface="Arial" panose="020B0604020202020204" pitchFamily="34" charset="0"/>
              </a:rPr>
              <a:t>in termini  di</a:t>
            </a:r>
          </a:p>
          <a:p>
            <a:endParaRPr lang="it-IT" sz="2200" b="1" dirty="0">
              <a:latin typeface="Arial" panose="020B0604020202020204" pitchFamily="34" charset="0"/>
              <a:ea typeface="Calibri" panose="020F0502020204030204" pitchFamily="34" charset="0"/>
              <a:cs typeface="Arial" panose="020B0604020202020204" pitchFamily="34" charset="0"/>
            </a:endParaRPr>
          </a:p>
          <a:p>
            <a:r>
              <a:rPr lang="it-IT" sz="2200" b="1" dirty="0" smtClean="0">
                <a:solidFill>
                  <a:schemeClr val="accent2"/>
                </a:solidFill>
                <a:latin typeface="Arial" panose="020B0604020202020204" pitchFamily="34" charset="0"/>
                <a:ea typeface="Calibri" panose="020F0502020204030204" pitchFamily="34" charset="0"/>
                <a:cs typeface="Arial" panose="020B0604020202020204" pitchFamily="34" charset="0"/>
              </a:rPr>
              <a:t>   competenze integrate </a:t>
            </a:r>
            <a:endParaRPr lang="it-IT" sz="2200" b="1" dirty="0">
              <a:solidFill>
                <a:schemeClr val="accent2"/>
              </a:solidFill>
              <a:latin typeface="Arial" panose="020B0604020202020204" pitchFamily="34" charset="0"/>
              <a:ea typeface="Calibri" panose="020F0502020204030204" pitchFamily="34" charset="0"/>
              <a:cs typeface="Arial" panose="020B0604020202020204" pitchFamily="34" charset="0"/>
            </a:endParaRPr>
          </a:p>
        </p:txBody>
      </p:sp>
      <p:sp>
        <p:nvSpPr>
          <p:cNvPr id="3" name="Rettangolo 2"/>
          <p:cNvSpPr/>
          <p:nvPr/>
        </p:nvSpPr>
        <p:spPr>
          <a:xfrm>
            <a:off x="3236330" y="1279962"/>
            <a:ext cx="5868658" cy="2246769"/>
          </a:xfrm>
          <a:prstGeom prst="rect">
            <a:avLst/>
          </a:prstGeom>
        </p:spPr>
        <p:txBody>
          <a:bodyPr wrap="square">
            <a:spAutoFit/>
          </a:bodyPr>
          <a:lstStyle/>
          <a:p>
            <a:pPr algn="ctr"/>
            <a:r>
              <a:rPr lang="it-IT" sz="2000" dirty="0">
                <a:latin typeface="Arial" panose="020B0604020202020204" pitchFamily="34" charset="0"/>
                <a:ea typeface="Calibri" panose="020F0502020204030204" pitchFamily="34" charset="0"/>
                <a:cs typeface="Arial" panose="020B0604020202020204" pitchFamily="34" charset="0"/>
              </a:rPr>
              <a:t>che mettano  i diversi </a:t>
            </a:r>
            <a:r>
              <a:rPr lang="it-IT" sz="2000" dirty="0" smtClean="0">
                <a:latin typeface="Arial" panose="020B0604020202020204" pitchFamily="34" charset="0"/>
                <a:ea typeface="Calibri" panose="020F0502020204030204" pitchFamily="34" charset="0"/>
                <a:cs typeface="Arial" panose="020B0604020202020204" pitchFamily="34" charset="0"/>
              </a:rPr>
              <a:t>professionisti</a:t>
            </a:r>
          </a:p>
          <a:p>
            <a:pPr algn="ctr"/>
            <a:endParaRPr lang="it-IT" sz="2000" b="1" dirty="0" smtClean="0">
              <a:latin typeface="Arial" panose="020B0604020202020204" pitchFamily="34" charset="0"/>
              <a:ea typeface="Calibri" panose="020F0502020204030204" pitchFamily="34" charset="0"/>
              <a:cs typeface="Arial" panose="020B0604020202020204" pitchFamily="34" charset="0"/>
            </a:endParaRPr>
          </a:p>
          <a:p>
            <a:pPr algn="ctr"/>
            <a:r>
              <a:rPr lang="it-IT" sz="2000" dirty="0" smtClean="0">
                <a:latin typeface="Arial" panose="020B0604020202020204" pitchFamily="34" charset="0"/>
                <a:ea typeface="Calibri" panose="020F0502020204030204" pitchFamily="34" charset="0"/>
                <a:cs typeface="Arial" panose="020B0604020202020204" pitchFamily="34" charset="0"/>
              </a:rPr>
              <a:t>in </a:t>
            </a:r>
            <a:r>
              <a:rPr lang="it-IT" sz="2000" dirty="0">
                <a:latin typeface="Arial" panose="020B0604020202020204" pitchFamily="34" charset="0"/>
                <a:ea typeface="Calibri" panose="020F0502020204030204" pitchFamily="34" charset="0"/>
                <a:cs typeface="Arial" panose="020B0604020202020204" pitchFamily="34" charset="0"/>
              </a:rPr>
              <a:t>condizione di gestire </a:t>
            </a:r>
          </a:p>
          <a:p>
            <a:pPr algn="ctr"/>
            <a:r>
              <a:rPr lang="it-IT" sz="2000" dirty="0" smtClean="0">
                <a:latin typeface="Arial" panose="020B0604020202020204" pitchFamily="34" charset="0"/>
                <a:ea typeface="Calibri" panose="020F0502020204030204" pitchFamily="34" charset="0"/>
                <a:cs typeface="Arial" panose="020B0604020202020204" pitchFamily="34" charset="0"/>
              </a:rPr>
              <a:t>in modo coordinato ed efficace</a:t>
            </a:r>
          </a:p>
          <a:p>
            <a:endParaRPr lang="it-IT" sz="2000" dirty="0">
              <a:latin typeface="Arial" panose="020B0604020202020204" pitchFamily="34" charset="0"/>
              <a:ea typeface="Calibri" panose="020F0502020204030204" pitchFamily="34" charset="0"/>
              <a:cs typeface="Arial" panose="020B0604020202020204" pitchFamily="34" charset="0"/>
            </a:endParaRPr>
          </a:p>
          <a:p>
            <a:pPr algn="ctr"/>
            <a:r>
              <a:rPr lang="it-IT" sz="2000" dirty="0" smtClean="0">
                <a:latin typeface="Arial" panose="020B0604020202020204" pitchFamily="34" charset="0"/>
                <a:ea typeface="Calibri" panose="020F0502020204030204" pitchFamily="34" charset="0"/>
                <a:cs typeface="Arial" panose="020B0604020202020204" pitchFamily="34" charset="0"/>
              </a:rPr>
              <a:t>azioni di </a:t>
            </a:r>
            <a:r>
              <a:rPr lang="it-IT" sz="2000" dirty="0">
                <a:latin typeface="Arial" panose="020B0604020202020204" pitchFamily="34" charset="0"/>
                <a:ea typeface="Calibri" panose="020F0502020204030204" pitchFamily="34" charset="0"/>
                <a:cs typeface="Arial" panose="020B0604020202020204" pitchFamily="34" charset="0"/>
              </a:rPr>
              <a:t>cura </a:t>
            </a:r>
            <a:r>
              <a:rPr lang="it-IT" sz="2000" dirty="0" smtClean="0">
                <a:latin typeface="Arial" panose="020B0604020202020204" pitchFamily="34" charset="0"/>
                <a:cs typeface="Arial" panose="020B0604020202020204" pitchFamily="34" charset="0"/>
              </a:rPr>
              <a:t>diversificate </a:t>
            </a:r>
            <a:r>
              <a:rPr lang="it-IT" sz="2000" dirty="0">
                <a:latin typeface="Arial" panose="020B0604020202020204" pitchFamily="34" charset="0"/>
                <a:cs typeface="Arial" panose="020B0604020202020204" pitchFamily="34" charset="0"/>
              </a:rPr>
              <a:t>e </a:t>
            </a:r>
            <a:r>
              <a:rPr lang="it-IT" sz="2000" dirty="0" smtClean="0">
                <a:latin typeface="Arial" panose="020B0604020202020204" pitchFamily="34" charset="0"/>
                <a:cs typeface="Arial" panose="020B0604020202020204" pitchFamily="34" charset="0"/>
              </a:rPr>
              <a:t>calibrate </a:t>
            </a:r>
            <a:r>
              <a:rPr lang="it-IT" sz="2000" dirty="0">
                <a:latin typeface="Arial" panose="020B0604020202020204" pitchFamily="34" charset="0"/>
                <a:cs typeface="Arial" panose="020B0604020202020204" pitchFamily="34" charset="0"/>
              </a:rPr>
              <a:t>sulle effettive necessità ed aspettative dei soggetti. </a:t>
            </a:r>
            <a:endParaRPr lang="it-IT" sz="2000" dirty="0">
              <a:latin typeface="Arial" panose="020B0604020202020204" pitchFamily="34" charset="0"/>
              <a:ea typeface="Calibri" panose="020F0502020204030204" pitchFamily="34" charset="0"/>
              <a:cs typeface="Arial" panose="020B0604020202020204" pitchFamily="34" charset="0"/>
            </a:endParaRPr>
          </a:p>
        </p:txBody>
      </p:sp>
      <p:sp>
        <p:nvSpPr>
          <p:cNvPr id="2" name="Rettangolo 1"/>
          <p:cNvSpPr/>
          <p:nvPr/>
        </p:nvSpPr>
        <p:spPr>
          <a:xfrm>
            <a:off x="5529297" y="3873880"/>
            <a:ext cx="1282723" cy="400110"/>
          </a:xfrm>
          <a:prstGeom prst="rect">
            <a:avLst/>
          </a:prstGeom>
        </p:spPr>
        <p:txBody>
          <a:bodyPr wrap="none">
            <a:spAutoFit/>
          </a:bodyPr>
          <a:lstStyle/>
          <a:p>
            <a:r>
              <a:rPr lang="it-IT" sz="2000" dirty="0" smtClean="0">
                <a:latin typeface="Arial" panose="020B0604020202020204" pitchFamily="34" charset="0"/>
                <a:cs typeface="Arial" panose="020B0604020202020204" pitchFamily="34" charset="0"/>
              </a:rPr>
              <a:t>facendosi</a:t>
            </a:r>
            <a:endParaRPr lang="it-IT"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5399218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274124" y="3047453"/>
            <a:ext cx="4956517" cy="3361626"/>
          </a:xfrm>
          <a:prstGeom prst="rect">
            <a:avLst/>
          </a:prstGeom>
        </p:spPr>
        <p:txBody>
          <a:bodyPr wrap="square">
            <a:spAutoFit/>
          </a:bodyPr>
          <a:lstStyle/>
          <a:p>
            <a:pPr>
              <a:lnSpc>
                <a:spcPct val="107000"/>
              </a:lnSpc>
              <a:spcAft>
                <a:spcPts val="0"/>
              </a:spcAft>
            </a:pPr>
            <a:r>
              <a:rPr lang="it-IT" sz="2000" dirty="0" smtClean="0">
                <a:solidFill>
                  <a:srgbClr val="FFC000"/>
                </a:solidFill>
                <a:latin typeface="Arial" panose="020B0604020202020204" pitchFamily="34" charset="0"/>
                <a:ea typeface="Calibri" panose="020F0502020204030204" pitchFamily="34" charset="0"/>
                <a:cs typeface="Arial" panose="020B0604020202020204" pitchFamily="34" charset="0"/>
              </a:rPr>
              <a:t>esigenza </a:t>
            </a:r>
            <a:r>
              <a:rPr lang="it-IT" sz="2000" dirty="0">
                <a:solidFill>
                  <a:srgbClr val="FFC000"/>
                </a:solidFill>
                <a:latin typeface="Arial" panose="020B0604020202020204" pitchFamily="34" charset="0"/>
                <a:ea typeface="Calibri" panose="020F0502020204030204" pitchFamily="34" charset="0"/>
                <a:cs typeface="Arial" panose="020B0604020202020204" pitchFamily="34" charset="0"/>
              </a:rPr>
              <a:t>dei pazienti di difendere e ricomporre la propria integrità psico-fisica</a:t>
            </a:r>
            <a:r>
              <a:rPr lang="it-IT" sz="2000" dirty="0">
                <a:latin typeface="Arial" panose="020B0604020202020204" pitchFamily="34" charset="0"/>
                <a:ea typeface="Calibri" panose="020F0502020204030204" pitchFamily="34" charset="0"/>
                <a:cs typeface="Arial" panose="020B0604020202020204" pitchFamily="34" charset="0"/>
              </a:rPr>
              <a:t> (mente/corpo/relazioni sociali/contesto culturale</a:t>
            </a:r>
            <a:r>
              <a:rPr lang="it-IT" sz="2000" dirty="0" smtClean="0">
                <a:latin typeface="Arial" panose="020B0604020202020204" pitchFamily="34" charset="0"/>
                <a:ea typeface="Calibri" panose="020F0502020204030204" pitchFamily="34" charset="0"/>
                <a:cs typeface="Arial" panose="020B0604020202020204" pitchFamily="34" charset="0"/>
              </a:rPr>
              <a:t>),</a:t>
            </a:r>
          </a:p>
          <a:p>
            <a:pPr>
              <a:lnSpc>
                <a:spcPct val="107000"/>
              </a:lnSpc>
              <a:spcAft>
                <a:spcPts val="0"/>
              </a:spcAft>
            </a:pPr>
            <a:endParaRPr lang="it-IT" sz="2000" dirty="0">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0"/>
              </a:spcAft>
            </a:pPr>
            <a:r>
              <a:rPr lang="it-IT" sz="2000" dirty="0" smtClean="0">
                <a:solidFill>
                  <a:srgbClr val="FFC000"/>
                </a:solidFill>
                <a:latin typeface="Arial" panose="020B0604020202020204" pitchFamily="34" charset="0"/>
                <a:ea typeface="Calibri" panose="020F0502020204030204" pitchFamily="34" charset="0"/>
                <a:cs typeface="Arial" panose="020B0604020202020204" pitchFamily="34" charset="0"/>
              </a:rPr>
              <a:t>anche nella limitazione </a:t>
            </a:r>
            <a:r>
              <a:rPr lang="it-IT" sz="2000" dirty="0">
                <a:solidFill>
                  <a:srgbClr val="FFC000"/>
                </a:solidFill>
                <a:latin typeface="Arial" panose="020B0604020202020204" pitchFamily="34" charset="0"/>
                <a:ea typeface="Calibri" panose="020F0502020204030204" pitchFamily="34" charset="0"/>
                <a:cs typeface="Arial" panose="020B0604020202020204" pitchFamily="34" charset="0"/>
              </a:rPr>
              <a:t>della </a:t>
            </a:r>
            <a:r>
              <a:rPr lang="it-IT" sz="2000" dirty="0" smtClean="0">
                <a:solidFill>
                  <a:srgbClr val="FFC000"/>
                </a:solidFill>
                <a:latin typeface="Arial" panose="020B0604020202020204" pitchFamily="34" charset="0"/>
                <a:ea typeface="Calibri" panose="020F0502020204030204" pitchFamily="34" charset="0"/>
                <a:cs typeface="Arial" panose="020B0604020202020204" pitchFamily="34" charset="0"/>
              </a:rPr>
              <a:t>malattia,</a:t>
            </a:r>
          </a:p>
          <a:p>
            <a:pPr>
              <a:lnSpc>
                <a:spcPct val="107000"/>
              </a:lnSpc>
              <a:spcAft>
                <a:spcPts val="0"/>
              </a:spcAft>
            </a:pPr>
            <a:r>
              <a:rPr lang="it-IT" sz="2000" dirty="0" smtClean="0">
                <a:latin typeface="Arial" panose="020B0604020202020204" pitchFamily="34" charset="0"/>
                <a:ea typeface="Calibri" panose="020F0502020204030204" pitchFamily="34" charset="0"/>
                <a:cs typeface="Arial" panose="020B0604020202020204" pitchFamily="34" charset="0"/>
              </a:rPr>
              <a:t>per corrispondere</a:t>
            </a:r>
          </a:p>
          <a:p>
            <a:pPr>
              <a:lnSpc>
                <a:spcPct val="107000"/>
              </a:lnSpc>
              <a:spcAft>
                <a:spcPts val="0"/>
              </a:spcAft>
            </a:pPr>
            <a:endParaRPr lang="it-IT" sz="2000" dirty="0">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0"/>
              </a:spcAft>
            </a:pPr>
            <a:r>
              <a:rPr lang="it-IT" sz="2000" dirty="0" smtClean="0">
                <a:latin typeface="Arial" panose="020B0604020202020204" pitchFamily="34" charset="0"/>
                <a:ea typeface="Calibri" panose="020F0502020204030204" pitchFamily="34" charset="0"/>
                <a:cs typeface="Arial" panose="020B0604020202020204" pitchFamily="34" charset="0"/>
              </a:rPr>
              <a:t>alla </a:t>
            </a:r>
            <a:r>
              <a:rPr lang="it-IT" sz="2000" dirty="0">
                <a:latin typeface="Arial" panose="020B0604020202020204" pitchFamily="34" charset="0"/>
                <a:ea typeface="Calibri" panose="020F0502020204030204" pitchFamily="34" charset="0"/>
                <a:cs typeface="Arial" panose="020B0604020202020204" pitchFamily="34" charset="0"/>
              </a:rPr>
              <a:t>legittima aspirazione ad </a:t>
            </a:r>
            <a:r>
              <a:rPr lang="it-IT" sz="2000" dirty="0" smtClean="0">
                <a:latin typeface="Arial" panose="020B0604020202020204" pitchFamily="34" charset="0"/>
                <a:ea typeface="Calibri" panose="020F0502020204030204" pitchFamily="34" charset="0"/>
                <a:cs typeface="Arial" panose="020B0604020202020204" pitchFamily="34" charset="0"/>
              </a:rPr>
              <a:t>un</a:t>
            </a:r>
          </a:p>
          <a:p>
            <a:pPr>
              <a:lnSpc>
                <a:spcPct val="107000"/>
              </a:lnSpc>
              <a:spcAft>
                <a:spcPts val="0"/>
              </a:spcAft>
            </a:pPr>
            <a:r>
              <a:rPr lang="it-IT" sz="2000" dirty="0" smtClean="0">
                <a:latin typeface="Arial" panose="020B0604020202020204" pitchFamily="34" charset="0"/>
                <a:ea typeface="Calibri" panose="020F0502020204030204" pitchFamily="34" charset="0"/>
                <a:cs typeface="Arial" panose="020B0604020202020204" pitchFamily="34" charset="0"/>
              </a:rPr>
              <a:t>benessere </a:t>
            </a:r>
            <a:r>
              <a:rPr lang="it-IT" sz="2000" dirty="0">
                <a:latin typeface="Arial" panose="020B0604020202020204" pitchFamily="34" charset="0"/>
                <a:ea typeface="Calibri" panose="020F0502020204030204" pitchFamily="34" charset="0"/>
                <a:cs typeface="Arial" panose="020B0604020202020204" pitchFamily="34" charset="0"/>
              </a:rPr>
              <a:t>sostenibile.</a:t>
            </a:r>
          </a:p>
        </p:txBody>
      </p:sp>
      <p:sp>
        <p:nvSpPr>
          <p:cNvPr id="6" name="Rettangolo 5"/>
          <p:cNvSpPr/>
          <p:nvPr/>
        </p:nvSpPr>
        <p:spPr>
          <a:xfrm>
            <a:off x="274124" y="404064"/>
            <a:ext cx="10405794" cy="790537"/>
          </a:xfrm>
          <a:prstGeom prst="rect">
            <a:avLst/>
          </a:prstGeom>
        </p:spPr>
        <p:txBody>
          <a:bodyPr wrap="square">
            <a:spAutoFit/>
          </a:bodyPr>
          <a:lstStyle/>
          <a:p>
            <a:pPr>
              <a:lnSpc>
                <a:spcPct val="107000"/>
              </a:lnSpc>
              <a:spcAft>
                <a:spcPts val="0"/>
              </a:spcAft>
            </a:pPr>
            <a:r>
              <a:rPr lang="it-IT" sz="2200" b="1" dirty="0">
                <a:solidFill>
                  <a:srgbClr val="FFC000"/>
                </a:solidFill>
                <a:latin typeface="Arial" panose="020B0604020202020204" pitchFamily="34" charset="0"/>
                <a:ea typeface="Calibri" panose="020F0502020204030204" pitchFamily="34" charset="0"/>
                <a:cs typeface="Arial" panose="020B0604020202020204" pitchFamily="34" charset="0"/>
              </a:rPr>
              <a:t>Il progetto educativo </a:t>
            </a:r>
            <a:r>
              <a:rPr lang="it-IT" sz="2200" b="1" dirty="0">
                <a:latin typeface="Arial" panose="020B0604020202020204" pitchFamily="34" charset="0"/>
                <a:ea typeface="Calibri" panose="020F0502020204030204" pitchFamily="34" charset="0"/>
                <a:cs typeface="Arial" panose="020B0604020202020204" pitchFamily="34" charset="0"/>
              </a:rPr>
              <a:t>per il benessere del </a:t>
            </a:r>
            <a:r>
              <a:rPr lang="it-IT" sz="2200" b="1" dirty="0" smtClean="0">
                <a:latin typeface="Arial" panose="020B0604020202020204" pitchFamily="34" charset="0"/>
                <a:ea typeface="Calibri" panose="020F0502020204030204" pitchFamily="34" charset="0"/>
                <a:cs typeface="Arial" panose="020B0604020202020204" pitchFamily="34" charset="0"/>
              </a:rPr>
              <a:t>paziente:</a:t>
            </a:r>
          </a:p>
          <a:p>
            <a:pPr algn="ctr">
              <a:lnSpc>
                <a:spcPct val="107000"/>
              </a:lnSpc>
              <a:spcAft>
                <a:spcPts val="0"/>
              </a:spcAft>
            </a:pPr>
            <a:r>
              <a:rPr lang="it-IT" sz="2200" b="1" dirty="0" smtClean="0">
                <a:solidFill>
                  <a:srgbClr val="FFC000"/>
                </a:solidFill>
                <a:latin typeface="Arial" panose="020B0604020202020204" pitchFamily="34" charset="0"/>
                <a:ea typeface="Calibri" panose="020F0502020204030204" pitchFamily="34" charset="0"/>
                <a:cs typeface="Arial" panose="020B0604020202020204" pitchFamily="34" charset="0"/>
              </a:rPr>
              <a:t>dalla </a:t>
            </a:r>
            <a:r>
              <a:rPr lang="it-IT" sz="2200" b="1" dirty="0">
                <a:solidFill>
                  <a:srgbClr val="FFC000"/>
                </a:solidFill>
                <a:latin typeface="Arial" panose="020B0604020202020204" pitchFamily="34" charset="0"/>
                <a:ea typeface="Calibri" panose="020F0502020204030204" pitchFamily="34" charset="0"/>
                <a:cs typeface="Arial" panose="020B0604020202020204" pitchFamily="34" charset="0"/>
              </a:rPr>
              <a:t>terapia</a:t>
            </a:r>
            <a:r>
              <a:rPr lang="it-IT" sz="2200" dirty="0">
                <a:solidFill>
                  <a:srgbClr val="FFC000"/>
                </a:solidFill>
                <a:latin typeface="Arial" panose="020B0604020202020204" pitchFamily="34" charset="0"/>
                <a:ea typeface="Calibri" panose="020F0502020204030204" pitchFamily="34" charset="0"/>
                <a:cs typeface="Arial" panose="020B0604020202020204" pitchFamily="34" charset="0"/>
              </a:rPr>
              <a:t> </a:t>
            </a:r>
            <a:r>
              <a:rPr lang="it-IT" sz="2200" b="1" dirty="0">
                <a:solidFill>
                  <a:srgbClr val="FFC000"/>
                </a:solidFill>
                <a:latin typeface="Arial" panose="020B0604020202020204" pitchFamily="34" charset="0"/>
                <a:ea typeface="Calibri" panose="020F0502020204030204" pitchFamily="34" charset="0"/>
                <a:cs typeface="Arial" panose="020B0604020202020204" pitchFamily="34" charset="0"/>
              </a:rPr>
              <a:t>alla cura educativa</a:t>
            </a:r>
          </a:p>
        </p:txBody>
      </p:sp>
      <p:sp>
        <p:nvSpPr>
          <p:cNvPr id="7" name="Rettangolo 6"/>
          <p:cNvSpPr/>
          <p:nvPr/>
        </p:nvSpPr>
        <p:spPr>
          <a:xfrm>
            <a:off x="369658" y="1493125"/>
            <a:ext cx="8900873" cy="1015663"/>
          </a:xfrm>
          <a:prstGeom prst="rect">
            <a:avLst/>
          </a:prstGeom>
        </p:spPr>
        <p:txBody>
          <a:bodyPr wrap="square">
            <a:spAutoFit/>
          </a:bodyPr>
          <a:lstStyle/>
          <a:p>
            <a:r>
              <a:rPr lang="it-IT" sz="2000" dirty="0">
                <a:latin typeface="Arial" panose="020B0604020202020204" pitchFamily="34" charset="0"/>
                <a:ea typeface="Calibri" panose="020F0502020204030204" pitchFamily="34" charset="0"/>
                <a:cs typeface="Arial" panose="020B0604020202020204" pitchFamily="34" charset="0"/>
              </a:rPr>
              <a:t>Nelle ultime riflessioni si è fatto riferimento ad una molteplicità </a:t>
            </a:r>
            <a:r>
              <a:rPr lang="it-IT" sz="2000" dirty="0" smtClean="0">
                <a:latin typeface="Arial" panose="020B0604020202020204" pitchFamily="34" charset="0"/>
                <a:ea typeface="Calibri" panose="020F0502020204030204" pitchFamily="34" charset="0"/>
                <a:cs typeface="Arial" panose="020B0604020202020204" pitchFamily="34" charset="0"/>
              </a:rPr>
              <a:t>di</a:t>
            </a:r>
          </a:p>
          <a:p>
            <a:r>
              <a:rPr lang="it-IT" sz="2000" dirty="0" smtClean="0">
                <a:latin typeface="Arial" panose="020B0604020202020204" pitchFamily="34" charset="0"/>
                <a:ea typeface="Calibri" panose="020F0502020204030204" pitchFamily="34" charset="0"/>
                <a:cs typeface="Arial" panose="020B0604020202020204" pitchFamily="34" charset="0"/>
              </a:rPr>
              <a:t>bisogni che intervengono </a:t>
            </a:r>
            <a:r>
              <a:rPr lang="it-IT" sz="2000" dirty="0">
                <a:latin typeface="Arial" panose="020B0604020202020204" pitchFamily="34" charset="0"/>
                <a:ea typeface="Calibri" panose="020F0502020204030204" pitchFamily="34" charset="0"/>
                <a:cs typeface="Arial" panose="020B0604020202020204" pitchFamily="34" charset="0"/>
              </a:rPr>
              <a:t>nell’esperienza della malattia che si </a:t>
            </a:r>
            <a:r>
              <a:rPr lang="it-IT" sz="2000" dirty="0" smtClean="0">
                <a:latin typeface="Arial" panose="020B0604020202020204" pitchFamily="34" charset="0"/>
                <a:ea typeface="Calibri" panose="020F0502020204030204" pitchFamily="34" charset="0"/>
                <a:cs typeface="Arial" panose="020B0604020202020204" pitchFamily="34" charset="0"/>
              </a:rPr>
              <a:t>costruiscono</a:t>
            </a:r>
          </a:p>
          <a:p>
            <a:r>
              <a:rPr lang="it-IT" sz="2000" dirty="0" smtClean="0">
                <a:latin typeface="Arial" panose="020B0604020202020204" pitchFamily="34" charset="0"/>
                <a:ea typeface="Calibri" panose="020F0502020204030204" pitchFamily="34" charset="0"/>
                <a:cs typeface="Arial" panose="020B0604020202020204" pitchFamily="34" charset="0"/>
              </a:rPr>
              <a:t>a </a:t>
            </a:r>
            <a:r>
              <a:rPr lang="it-IT" sz="2000" dirty="0">
                <a:latin typeface="Arial" panose="020B0604020202020204" pitchFamily="34" charset="0"/>
                <a:ea typeface="Calibri" panose="020F0502020204030204" pitchFamily="34" charset="0"/>
                <a:cs typeface="Arial" panose="020B0604020202020204" pitchFamily="34" charset="0"/>
              </a:rPr>
              <a:t>partire </a:t>
            </a:r>
            <a:r>
              <a:rPr lang="it-IT" sz="2000" dirty="0" smtClean="0">
                <a:latin typeface="Arial" panose="020B0604020202020204" pitchFamily="34" charset="0"/>
                <a:ea typeface="Calibri" panose="020F0502020204030204" pitchFamily="34" charset="0"/>
                <a:cs typeface="Arial" panose="020B0604020202020204" pitchFamily="34" charset="0"/>
              </a:rPr>
              <a:t>dalla propedeutica </a:t>
            </a:r>
            <a:r>
              <a:rPr lang="it-IT" sz="2000" dirty="0">
                <a:latin typeface="Arial" panose="020B0604020202020204" pitchFamily="34" charset="0"/>
                <a:ea typeface="Calibri" panose="020F0502020204030204" pitchFamily="34" charset="0"/>
                <a:cs typeface="Arial" panose="020B0604020202020204" pitchFamily="34" charset="0"/>
              </a:rPr>
              <a:t>e basilare </a:t>
            </a:r>
            <a:endParaRPr lang="it-IT" sz="2000" dirty="0"/>
          </a:p>
        </p:txBody>
      </p:sp>
      <p:sp>
        <p:nvSpPr>
          <p:cNvPr id="2" name="Rettangolo 1"/>
          <p:cNvSpPr/>
          <p:nvPr/>
        </p:nvSpPr>
        <p:spPr>
          <a:xfrm>
            <a:off x="4820094" y="5042118"/>
            <a:ext cx="6096000" cy="1815882"/>
          </a:xfrm>
          <a:prstGeom prst="rect">
            <a:avLst/>
          </a:prstGeom>
        </p:spPr>
        <p:txBody>
          <a:bodyPr>
            <a:spAutoFit/>
          </a:bodyPr>
          <a:lstStyle/>
          <a:p>
            <a:r>
              <a:rPr lang="it-IT" sz="1600" i="1" dirty="0">
                <a:latin typeface="Arial" panose="020B0604020202020204" pitchFamily="34" charset="0"/>
              </a:rPr>
              <a:t>il cancro non è una cosa che ho; è una cosa che sono. </a:t>
            </a:r>
            <a:r>
              <a:rPr lang="it-IT" sz="1600" i="1" dirty="0" smtClean="0">
                <a:latin typeface="Arial" panose="020B0604020202020204" pitchFamily="34" charset="0"/>
              </a:rPr>
              <a:t>E’ </a:t>
            </a:r>
            <a:r>
              <a:rPr lang="it-IT" sz="1600" i="1" dirty="0">
                <a:latin typeface="Arial" panose="020B0604020202020204" pitchFamily="34" charset="0"/>
              </a:rPr>
              <a:t>un complice della mia complessità, non un nemico da distruggere. Non posso e non voglio fare guerra al mio corpo, a me </a:t>
            </a:r>
            <a:r>
              <a:rPr lang="it-IT" sz="1600" i="1" dirty="0" smtClean="0">
                <a:latin typeface="Arial" panose="020B0604020202020204" pitchFamily="34" charset="0"/>
              </a:rPr>
              <a:t>stessa.</a:t>
            </a:r>
          </a:p>
          <a:p>
            <a:r>
              <a:rPr lang="it-IT" sz="1600" i="1" dirty="0" smtClean="0">
                <a:latin typeface="Arial" panose="020B0604020202020204" pitchFamily="34" charset="0"/>
              </a:rPr>
              <a:t>Il </a:t>
            </a:r>
            <a:r>
              <a:rPr lang="it-IT" sz="1600" i="1" dirty="0">
                <a:latin typeface="Arial" panose="020B0604020202020204" pitchFamily="34" charset="0"/>
              </a:rPr>
              <a:t>tumore è uno dei prezzi che puoi pagare per essere speciale. Non lo chiamerei mai l'invasore alieno da </a:t>
            </a:r>
            <a:r>
              <a:rPr lang="it-IT" sz="1600" i="1" dirty="0" smtClean="0">
                <a:latin typeface="Arial" panose="020B0604020202020204" pitchFamily="34" charset="0"/>
              </a:rPr>
              <a:t>combattere, perché</a:t>
            </a:r>
          </a:p>
          <a:p>
            <a:r>
              <a:rPr lang="it-IT" sz="1600" i="1" dirty="0" smtClean="0">
                <a:latin typeface="Arial" panose="020B0604020202020204" pitchFamily="34" charset="0"/>
              </a:rPr>
              <a:t>non </a:t>
            </a:r>
            <a:r>
              <a:rPr lang="it-IT" sz="1600" i="1" dirty="0">
                <a:latin typeface="Arial" panose="020B0604020202020204" pitchFamily="34" charset="0"/>
              </a:rPr>
              <a:t>mi riconosco nel registro bellico. Parole come lotta, guerra, trincea... Il cancro è una malattia molto gentile</a:t>
            </a:r>
            <a:r>
              <a:rPr lang="it-IT" sz="1600" i="1" dirty="0" smtClean="0">
                <a:latin typeface="Arial" panose="020B0604020202020204" pitchFamily="34" charset="0"/>
              </a:rPr>
              <a:t>.      </a:t>
            </a:r>
            <a:r>
              <a:rPr lang="it-IT" sz="1600" dirty="0" err="1" smtClean="0">
                <a:latin typeface="Arial" panose="020B0604020202020204" pitchFamily="34" charset="0"/>
              </a:rPr>
              <a:t>M.Murgia</a:t>
            </a:r>
            <a:endParaRPr lang="it-IT" sz="1600" b="0" dirty="0">
              <a:effectLst/>
              <a:latin typeface="Arial" panose="020B0604020202020204" pitchFamily="34" charset="0"/>
            </a:endParaRPr>
          </a:p>
        </p:txBody>
      </p:sp>
      <p:pic>
        <p:nvPicPr>
          <p:cNvPr id="1026" name="Picture 2" descr="Michela Murgia racconta il suo tumore: «Le metastasi sono ..."/>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700" t="201" r="13861" b="-201"/>
          <a:stretch/>
        </p:blipFill>
        <p:spPr bwMode="auto">
          <a:xfrm>
            <a:off x="5981140" y="2234118"/>
            <a:ext cx="2824444" cy="280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91420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Inclusivo. Diversità relativa all'inclusione dei lavoratori disabili nell'ambiente degli uffici e processo di istruzione. persona"/>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488" t="-6995" r="2683" b="8824"/>
          <a:stretch/>
        </p:blipFill>
        <p:spPr bwMode="auto">
          <a:xfrm>
            <a:off x="4809568" y="2896098"/>
            <a:ext cx="5666985" cy="3456000"/>
          </a:xfrm>
          <a:prstGeom prst="rect">
            <a:avLst/>
          </a:prstGeom>
          <a:noFill/>
          <a:extLst>
            <a:ext uri="{909E8E84-426E-40DD-AFC4-6F175D3DCCD1}">
              <a14:hiddenFill xmlns:a14="http://schemas.microsoft.com/office/drawing/2010/main">
                <a:solidFill>
                  <a:srgbClr val="FFFFFF"/>
                </a:solidFill>
              </a14:hiddenFill>
            </a:ext>
          </a:extLst>
        </p:spPr>
      </p:pic>
      <p:sp>
        <p:nvSpPr>
          <p:cNvPr id="4" name="Rettangolo 3"/>
          <p:cNvSpPr/>
          <p:nvPr/>
        </p:nvSpPr>
        <p:spPr>
          <a:xfrm>
            <a:off x="620648" y="169198"/>
            <a:ext cx="8107445" cy="2726900"/>
          </a:xfrm>
          <a:prstGeom prst="rect">
            <a:avLst/>
          </a:prstGeom>
        </p:spPr>
        <p:txBody>
          <a:bodyPr wrap="square">
            <a:spAutoFit/>
          </a:bodyPr>
          <a:lstStyle/>
          <a:p>
            <a:pPr>
              <a:lnSpc>
                <a:spcPct val="107000"/>
              </a:lnSpc>
            </a:pPr>
            <a:r>
              <a:rPr lang="it-IT" sz="2000" dirty="0" smtClean="0">
                <a:latin typeface="Arial" panose="020B0604020202020204" pitchFamily="34" charset="0"/>
                <a:cs typeface="Arial" panose="020B0604020202020204" pitchFamily="34" charset="0"/>
              </a:rPr>
              <a:t>A maggior ragione, nell’ambito </a:t>
            </a:r>
            <a:r>
              <a:rPr lang="it-IT" sz="2000" dirty="0">
                <a:latin typeface="Arial" panose="020B0604020202020204" pitchFamily="34" charset="0"/>
                <a:cs typeface="Arial" panose="020B0604020202020204" pitchFamily="34" charset="0"/>
              </a:rPr>
              <a:t>sempre critico e talvolta estremo della malattia </a:t>
            </a:r>
            <a:r>
              <a:rPr lang="it-IT" sz="2000" dirty="0" smtClean="0">
                <a:latin typeface="Arial" panose="020B0604020202020204" pitchFamily="34" charset="0"/>
                <a:cs typeface="Arial" panose="020B0604020202020204" pitchFamily="34" charset="0"/>
              </a:rPr>
              <a:t>grave/cronica,</a:t>
            </a:r>
          </a:p>
          <a:p>
            <a:pPr>
              <a:lnSpc>
                <a:spcPct val="107000"/>
              </a:lnSpc>
            </a:pPr>
            <a:endParaRPr lang="it-IT" sz="2000" dirty="0">
              <a:latin typeface="Arial" panose="020B0604020202020204" pitchFamily="34" charset="0"/>
              <a:cs typeface="Arial" panose="020B0604020202020204" pitchFamily="34" charset="0"/>
            </a:endParaRPr>
          </a:p>
          <a:p>
            <a:pPr algn="ctr">
              <a:lnSpc>
                <a:spcPct val="107000"/>
              </a:lnSpc>
            </a:pPr>
            <a:r>
              <a:rPr lang="it-IT" sz="2000" dirty="0">
                <a:latin typeface="Arial" panose="020B0604020202020204" pitchFamily="34" charset="0"/>
                <a:cs typeface="Arial" panose="020B0604020202020204" pitchFamily="34" charset="0"/>
              </a:rPr>
              <a:t>si comprende </a:t>
            </a:r>
            <a:r>
              <a:rPr lang="it-IT" sz="2000" dirty="0" smtClean="0">
                <a:latin typeface="Arial" panose="020B0604020202020204" pitchFamily="34" charset="0"/>
                <a:cs typeface="Arial" panose="020B0604020202020204" pitchFamily="34" charset="0"/>
              </a:rPr>
              <a:t>quanto sia </a:t>
            </a:r>
            <a:r>
              <a:rPr lang="it-IT" sz="2000" dirty="0">
                <a:latin typeface="Arial" panose="020B0604020202020204" pitchFamily="34" charset="0"/>
                <a:cs typeface="Arial" panose="020B0604020202020204" pitchFamily="34" charset="0"/>
              </a:rPr>
              <a:t>imprescindibile fare riferimento ad una </a:t>
            </a:r>
            <a:endParaRPr lang="it-IT" sz="2000" dirty="0" smtClean="0">
              <a:latin typeface="Arial" panose="020B0604020202020204" pitchFamily="34" charset="0"/>
              <a:cs typeface="Arial" panose="020B0604020202020204" pitchFamily="34" charset="0"/>
            </a:endParaRPr>
          </a:p>
          <a:p>
            <a:pPr>
              <a:lnSpc>
                <a:spcPct val="107000"/>
              </a:lnSpc>
            </a:pPr>
            <a:endParaRPr lang="it-IT" sz="2000" dirty="0">
              <a:latin typeface="Arial" panose="020B0604020202020204" pitchFamily="34" charset="0"/>
              <a:cs typeface="Arial" panose="020B0604020202020204" pitchFamily="34" charset="0"/>
            </a:endParaRPr>
          </a:p>
          <a:p>
            <a:pPr algn="ctr">
              <a:lnSpc>
                <a:spcPct val="107000"/>
              </a:lnSpc>
            </a:pPr>
            <a:r>
              <a:rPr lang="it-IT" sz="2000" b="1" dirty="0" smtClean="0">
                <a:solidFill>
                  <a:srgbClr val="FFC000"/>
                </a:solidFill>
                <a:latin typeface="Arial" panose="020B0604020202020204" pitchFamily="34" charset="0"/>
                <a:cs typeface="Arial" panose="020B0604020202020204" pitchFamily="34" charset="0"/>
              </a:rPr>
              <a:t>prospettiva </a:t>
            </a:r>
            <a:r>
              <a:rPr lang="it-IT" sz="2000" b="1" dirty="0">
                <a:solidFill>
                  <a:srgbClr val="FFC000"/>
                </a:solidFill>
                <a:latin typeface="Arial" panose="020B0604020202020204" pitchFamily="34" charset="0"/>
                <a:cs typeface="Arial" panose="020B0604020202020204" pitchFamily="34" charset="0"/>
              </a:rPr>
              <a:t>di cura che si configuri </a:t>
            </a:r>
            <a:r>
              <a:rPr lang="it-IT" sz="2000" b="1" dirty="0" smtClean="0">
                <a:solidFill>
                  <a:srgbClr val="FFC000"/>
                </a:solidFill>
                <a:latin typeface="Arial" panose="020B0604020202020204" pitchFamily="34" charset="0"/>
                <a:cs typeface="Arial" panose="020B0604020202020204" pitchFamily="34" charset="0"/>
              </a:rPr>
              <a:t>quale</a:t>
            </a:r>
          </a:p>
          <a:p>
            <a:pPr>
              <a:lnSpc>
                <a:spcPct val="107000"/>
              </a:lnSpc>
            </a:pPr>
            <a:endParaRPr lang="it-IT" sz="2000" b="1" dirty="0">
              <a:solidFill>
                <a:srgbClr val="FFC000"/>
              </a:solidFill>
              <a:latin typeface="Arial" panose="020B0604020202020204" pitchFamily="34" charset="0"/>
              <a:cs typeface="Arial" panose="020B0604020202020204" pitchFamily="34" charset="0"/>
            </a:endParaRPr>
          </a:p>
          <a:p>
            <a:pPr algn="ctr">
              <a:lnSpc>
                <a:spcPct val="107000"/>
              </a:lnSpc>
            </a:pPr>
            <a:r>
              <a:rPr lang="it-IT" sz="2000" b="1" dirty="0" smtClean="0">
                <a:solidFill>
                  <a:srgbClr val="FFC000"/>
                </a:solidFill>
                <a:latin typeface="Arial" panose="020B0604020202020204" pitchFamily="34" charset="0"/>
                <a:cs typeface="Arial" panose="020B0604020202020204" pitchFamily="34" charset="0"/>
              </a:rPr>
              <a:t>processo </a:t>
            </a:r>
            <a:r>
              <a:rPr lang="it-IT" sz="2000" b="1" dirty="0">
                <a:solidFill>
                  <a:srgbClr val="FFC000"/>
                </a:solidFill>
                <a:latin typeface="Arial" panose="020B0604020202020204" pitchFamily="34" charset="0"/>
                <a:cs typeface="Arial" panose="020B0604020202020204" pitchFamily="34" charset="0"/>
              </a:rPr>
              <a:t>interattivo </a:t>
            </a:r>
            <a:r>
              <a:rPr lang="it-IT" sz="2000" b="1" dirty="0" smtClean="0">
                <a:solidFill>
                  <a:srgbClr val="FFC000"/>
                </a:solidFill>
                <a:latin typeface="Arial" panose="020B0604020202020204" pitchFamily="34" charset="0"/>
                <a:cs typeface="Arial" panose="020B0604020202020204" pitchFamily="34" charset="0"/>
              </a:rPr>
              <a:t>inclusivo</a:t>
            </a:r>
            <a:endParaRPr lang="it-IT" sz="2000" b="1" dirty="0">
              <a:solidFill>
                <a:srgbClr val="FFC000"/>
              </a:solidFill>
              <a:latin typeface="Arial" panose="020B0604020202020204" pitchFamily="34" charset="0"/>
              <a:ea typeface="Calibri" panose="020F0502020204030204" pitchFamily="34" charset="0"/>
              <a:cs typeface="Arial" panose="020B0604020202020204" pitchFamily="34" charset="0"/>
            </a:endParaRPr>
          </a:p>
        </p:txBody>
      </p:sp>
      <p:sp>
        <p:nvSpPr>
          <p:cNvPr id="2" name="Rettangolo 1"/>
          <p:cNvSpPr/>
          <p:nvPr/>
        </p:nvSpPr>
        <p:spPr>
          <a:xfrm>
            <a:off x="60162" y="3754629"/>
            <a:ext cx="4479010" cy="1738938"/>
          </a:xfrm>
          <a:prstGeom prst="rect">
            <a:avLst/>
          </a:prstGeom>
        </p:spPr>
        <p:txBody>
          <a:bodyPr wrap="square">
            <a:spAutoFit/>
          </a:bodyPr>
          <a:lstStyle/>
          <a:p>
            <a:pPr algn="ctr">
              <a:lnSpc>
                <a:spcPct val="107000"/>
              </a:lnSpc>
            </a:pPr>
            <a:r>
              <a:rPr lang="it-IT" sz="2000" dirty="0">
                <a:latin typeface="Arial" panose="020B0604020202020204" pitchFamily="34" charset="0"/>
                <a:cs typeface="Arial" panose="020B0604020202020204" pitchFamily="34" charset="0"/>
              </a:rPr>
              <a:t>alimentato da forme </a:t>
            </a:r>
            <a:r>
              <a:rPr lang="it-IT" sz="2000" dirty="0" smtClean="0">
                <a:latin typeface="Arial" panose="020B0604020202020204" pitchFamily="34" charset="0"/>
                <a:cs typeface="Arial" panose="020B0604020202020204" pitchFamily="34" charset="0"/>
              </a:rPr>
              <a:t>di</a:t>
            </a:r>
          </a:p>
          <a:p>
            <a:pPr algn="ctr">
              <a:lnSpc>
                <a:spcPct val="107000"/>
              </a:lnSpc>
            </a:pPr>
            <a:endParaRPr lang="it-IT" sz="2000" dirty="0">
              <a:solidFill>
                <a:srgbClr val="FFC000"/>
              </a:solidFill>
              <a:latin typeface="Arial" panose="020B0604020202020204" pitchFamily="34" charset="0"/>
              <a:cs typeface="Arial" panose="020B0604020202020204" pitchFamily="34" charset="0"/>
            </a:endParaRPr>
          </a:p>
          <a:p>
            <a:pPr algn="ctr">
              <a:lnSpc>
                <a:spcPct val="107000"/>
              </a:lnSpc>
            </a:pPr>
            <a:r>
              <a:rPr lang="it-IT" sz="2000" b="1" dirty="0">
                <a:solidFill>
                  <a:srgbClr val="FFC000"/>
                </a:solidFill>
                <a:latin typeface="Arial" panose="020B0604020202020204" pitchFamily="34" charset="0"/>
                <a:cs typeface="Arial" panose="020B0604020202020204" pitchFamily="34" charset="0"/>
              </a:rPr>
              <a:t>c</a:t>
            </a:r>
            <a:r>
              <a:rPr lang="it-IT" sz="2000" b="1" dirty="0" smtClean="0">
                <a:solidFill>
                  <a:srgbClr val="FFC000"/>
                </a:solidFill>
                <a:latin typeface="Arial" panose="020B0604020202020204" pitchFamily="34" charset="0"/>
                <a:cs typeface="Arial" panose="020B0604020202020204" pitchFamily="34" charset="0"/>
              </a:rPr>
              <a:t>ondivisione e corresponsabilità</a:t>
            </a:r>
          </a:p>
          <a:p>
            <a:pPr algn="ctr">
              <a:lnSpc>
                <a:spcPct val="107000"/>
              </a:lnSpc>
            </a:pPr>
            <a:endParaRPr lang="it-IT" sz="2000" b="1" dirty="0">
              <a:solidFill>
                <a:srgbClr val="FFC000"/>
              </a:solidFill>
              <a:latin typeface="Arial" panose="020B0604020202020204" pitchFamily="34" charset="0"/>
              <a:cs typeface="Arial" panose="020B0604020202020204" pitchFamily="34" charset="0"/>
            </a:endParaRPr>
          </a:p>
          <a:p>
            <a:pPr algn="ctr">
              <a:lnSpc>
                <a:spcPct val="107000"/>
              </a:lnSpc>
            </a:pPr>
            <a:r>
              <a:rPr lang="it-IT" sz="2000" b="1" dirty="0" smtClean="0">
                <a:solidFill>
                  <a:srgbClr val="FFC000"/>
                </a:solidFill>
                <a:latin typeface="Arial" panose="020B0604020202020204" pitchFamily="34" charset="0"/>
                <a:cs typeface="Arial" panose="020B0604020202020204" pitchFamily="34" charset="0"/>
              </a:rPr>
              <a:t>sollecitabili educativamente</a:t>
            </a:r>
            <a:endParaRPr lang="it-IT" sz="2000" dirty="0">
              <a:solidFill>
                <a:srgbClr val="FFC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6056765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9 Easy Ways to Show You Really Care | Inc.com"/>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6399" t="470" r="9073" b="-1340"/>
          <a:stretch/>
        </p:blipFill>
        <p:spPr bwMode="auto">
          <a:xfrm>
            <a:off x="385120" y="2917585"/>
            <a:ext cx="3271596" cy="2196000"/>
          </a:xfrm>
          <a:prstGeom prst="rect">
            <a:avLst/>
          </a:prstGeom>
          <a:noFill/>
          <a:extLst>
            <a:ext uri="{909E8E84-426E-40DD-AFC4-6F175D3DCCD1}">
              <a14:hiddenFill xmlns:a14="http://schemas.microsoft.com/office/drawing/2010/main">
                <a:solidFill>
                  <a:srgbClr val="FFFFFF"/>
                </a:solidFill>
              </a14:hiddenFill>
            </a:ext>
          </a:extLst>
        </p:spPr>
      </p:pic>
      <p:pic>
        <p:nvPicPr>
          <p:cNvPr id="4" name="Immagine 3"/>
          <p:cNvPicPr>
            <a:picLocks noChangeAspect="1"/>
          </p:cNvPicPr>
          <p:nvPr/>
        </p:nvPicPr>
        <p:blipFill rotWithShape="1">
          <a:blip r:embed="rId3">
            <a:extLst>
              <a:ext uri="{28A0092B-C50C-407E-A947-70E740481C1C}">
                <a14:useLocalDpi xmlns:a14="http://schemas.microsoft.com/office/drawing/2010/main" val="0"/>
              </a:ext>
            </a:extLst>
          </a:blip>
          <a:srcRect l="15887" t="-521" r="16721" b="7812"/>
          <a:stretch/>
        </p:blipFill>
        <p:spPr>
          <a:xfrm>
            <a:off x="5435752" y="2521585"/>
            <a:ext cx="1805657" cy="2592000"/>
          </a:xfrm>
          <a:prstGeom prst="rect">
            <a:avLst/>
          </a:prstGeom>
        </p:spPr>
      </p:pic>
      <p:sp>
        <p:nvSpPr>
          <p:cNvPr id="5" name="Rettangolo 4"/>
          <p:cNvSpPr/>
          <p:nvPr/>
        </p:nvSpPr>
        <p:spPr>
          <a:xfrm>
            <a:off x="281354" y="155125"/>
            <a:ext cx="8924639" cy="2397579"/>
          </a:xfrm>
          <a:prstGeom prst="rect">
            <a:avLst/>
          </a:prstGeom>
        </p:spPr>
        <p:txBody>
          <a:bodyPr wrap="square">
            <a:spAutoFit/>
          </a:bodyPr>
          <a:lstStyle/>
          <a:p>
            <a:pPr>
              <a:lnSpc>
                <a:spcPct val="107000"/>
              </a:lnSpc>
              <a:spcAft>
                <a:spcPts val="0"/>
              </a:spcAft>
            </a:pPr>
            <a:r>
              <a:rPr lang="it-IT" sz="2000" b="1" dirty="0">
                <a:latin typeface="Arial" panose="020B0604020202020204" pitchFamily="34" charset="0"/>
                <a:ea typeface="Calibri" panose="020F0502020204030204" pitchFamily="34" charset="0"/>
                <a:cs typeface="Arial" panose="020B0604020202020204" pitchFamily="34" charset="0"/>
              </a:rPr>
              <a:t>Accogliere tale prospettiva presuppone il </a:t>
            </a:r>
            <a:r>
              <a:rPr lang="it-IT" sz="2000" b="1" dirty="0">
                <a:solidFill>
                  <a:srgbClr val="FFC000"/>
                </a:solidFill>
                <a:latin typeface="Arial" panose="020B0604020202020204" pitchFamily="34" charset="0"/>
                <a:ea typeface="Calibri" panose="020F0502020204030204" pitchFamily="34" charset="0"/>
                <a:cs typeface="Arial" panose="020B0604020202020204" pitchFamily="34" charset="0"/>
              </a:rPr>
              <a:t>superamento del significato della cura coincidente con quello di </a:t>
            </a:r>
            <a:r>
              <a:rPr lang="it-IT" sz="2000" b="1" dirty="0" smtClean="0">
                <a:solidFill>
                  <a:srgbClr val="FFC000"/>
                </a:solidFill>
                <a:latin typeface="Arial" panose="020B0604020202020204" pitchFamily="34" charset="0"/>
                <a:ea typeface="Calibri" panose="020F0502020204030204" pitchFamily="34" charset="0"/>
                <a:cs typeface="Arial" panose="020B0604020202020204" pitchFamily="34" charset="0"/>
              </a:rPr>
              <a:t>terapia,</a:t>
            </a:r>
          </a:p>
          <a:p>
            <a:pPr>
              <a:lnSpc>
                <a:spcPct val="107000"/>
              </a:lnSpc>
              <a:spcAft>
                <a:spcPts val="0"/>
              </a:spcAft>
            </a:pPr>
            <a:endParaRPr lang="it-IT" sz="2000" b="1" dirty="0">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0"/>
              </a:spcAft>
            </a:pPr>
            <a:r>
              <a:rPr lang="it-IT" sz="2000" b="1" dirty="0" smtClean="0">
                <a:latin typeface="Arial" panose="020B0604020202020204" pitchFamily="34" charset="0"/>
                <a:ea typeface="Calibri" panose="020F0502020204030204" pitchFamily="34" charset="0"/>
                <a:cs typeface="Arial" panose="020B0604020202020204" pitchFamily="34" charset="0"/>
              </a:rPr>
              <a:t>che </a:t>
            </a:r>
            <a:r>
              <a:rPr lang="it-IT" sz="2000" b="1" dirty="0">
                <a:latin typeface="Arial" panose="020B0604020202020204" pitchFamily="34" charset="0"/>
                <a:ea typeface="Calibri" panose="020F0502020204030204" pitchFamily="34" charset="0"/>
                <a:cs typeface="Arial" panose="020B0604020202020204" pitchFamily="34" charset="0"/>
              </a:rPr>
              <a:t>rimarca il primato del medico nella gestione del </a:t>
            </a:r>
            <a:r>
              <a:rPr lang="it-IT" sz="2000" b="1" dirty="0" smtClean="0">
                <a:latin typeface="Arial" panose="020B0604020202020204" pitchFamily="34" charset="0"/>
                <a:ea typeface="Calibri" panose="020F0502020204030204" pitchFamily="34" charset="0"/>
                <a:cs typeface="Arial" panose="020B0604020202020204" pitchFamily="34" charset="0"/>
              </a:rPr>
              <a:t>paziente,</a:t>
            </a:r>
            <a:endParaRPr lang="it-IT" sz="2000" b="1" dirty="0">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0"/>
              </a:spcAft>
            </a:pPr>
            <a:endParaRPr lang="it-IT" sz="2000" b="1" dirty="0">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0"/>
              </a:spcAft>
            </a:pPr>
            <a:r>
              <a:rPr lang="it-IT" sz="2000" b="1" dirty="0">
                <a:latin typeface="Arial" panose="020B0604020202020204" pitchFamily="34" charset="0"/>
                <a:ea typeface="Calibri" panose="020F0502020204030204" pitchFamily="34" charset="0"/>
                <a:cs typeface="Arial" panose="020B0604020202020204" pitchFamily="34" charset="0"/>
              </a:rPr>
              <a:t> esplorando ulteriori significati </a:t>
            </a:r>
            <a:r>
              <a:rPr lang="it-IT" sz="2000" b="1" dirty="0" smtClean="0">
                <a:latin typeface="Arial" panose="020B0604020202020204" pitchFamily="34" charset="0"/>
                <a:ea typeface="Calibri" panose="020F0502020204030204" pitchFamily="34" charset="0"/>
                <a:cs typeface="Arial" panose="020B0604020202020204" pitchFamily="34" charset="0"/>
              </a:rPr>
              <a:t>che </a:t>
            </a:r>
            <a:r>
              <a:rPr lang="it-IT" sz="2000" b="1" dirty="0">
                <a:latin typeface="Arial" panose="020B0604020202020204" pitchFamily="34" charset="0"/>
                <a:ea typeface="Calibri" panose="020F0502020204030204" pitchFamily="34" charset="0"/>
                <a:cs typeface="Arial" panose="020B0604020202020204" pitchFamily="34" charset="0"/>
              </a:rPr>
              <a:t>restituiscano al </a:t>
            </a:r>
            <a:r>
              <a:rPr lang="it-IT" sz="2000" b="1" dirty="0">
                <a:solidFill>
                  <a:srgbClr val="FFC000"/>
                </a:solidFill>
                <a:latin typeface="Arial" panose="020B0604020202020204" pitchFamily="34" charset="0"/>
                <a:ea typeface="Calibri" panose="020F0502020204030204" pitchFamily="34" charset="0"/>
                <a:cs typeface="Arial" panose="020B0604020202020204" pitchFamily="34" charset="0"/>
              </a:rPr>
              <a:t>paziente il ruolo </a:t>
            </a:r>
            <a:r>
              <a:rPr lang="it-IT" sz="2000" b="1" dirty="0" smtClean="0">
                <a:solidFill>
                  <a:srgbClr val="FFC000"/>
                </a:solidFill>
                <a:latin typeface="Arial" panose="020B0604020202020204" pitchFamily="34" charset="0"/>
                <a:ea typeface="Calibri" panose="020F0502020204030204" pitchFamily="34" charset="0"/>
                <a:cs typeface="Arial" panose="020B0604020202020204" pitchFamily="34" charset="0"/>
              </a:rPr>
              <a:t>di co-attore nell’esperienza </a:t>
            </a:r>
            <a:r>
              <a:rPr lang="it-IT" sz="2000" b="1" dirty="0">
                <a:solidFill>
                  <a:srgbClr val="FFC000"/>
                </a:solidFill>
                <a:latin typeface="Arial" panose="020B0604020202020204" pitchFamily="34" charset="0"/>
                <a:ea typeface="Calibri" panose="020F0502020204030204" pitchFamily="34" charset="0"/>
                <a:cs typeface="Arial" panose="020B0604020202020204" pitchFamily="34" charset="0"/>
              </a:rPr>
              <a:t>della malattia. </a:t>
            </a:r>
          </a:p>
        </p:txBody>
      </p:sp>
      <p:sp>
        <p:nvSpPr>
          <p:cNvPr id="6" name="CasellaDiTesto 5"/>
          <p:cNvSpPr txBox="1"/>
          <p:nvPr/>
        </p:nvSpPr>
        <p:spPr>
          <a:xfrm>
            <a:off x="4328005" y="3753975"/>
            <a:ext cx="662361" cy="523220"/>
          </a:xfrm>
          <a:prstGeom prst="rect">
            <a:avLst/>
          </a:prstGeom>
          <a:noFill/>
        </p:spPr>
        <p:txBody>
          <a:bodyPr wrap="none" rtlCol="0">
            <a:spAutoFit/>
          </a:bodyPr>
          <a:lstStyle/>
          <a:p>
            <a:r>
              <a:rPr lang="it-IT" sz="2800" b="1" dirty="0" smtClean="0">
                <a:latin typeface="Arial" panose="020B0604020202020204" pitchFamily="34" charset="0"/>
                <a:cs typeface="Arial" panose="020B0604020202020204" pitchFamily="34" charset="0"/>
              </a:rPr>
              <a:t>VS</a:t>
            </a:r>
            <a:endParaRPr lang="it-IT" sz="2800" b="1" dirty="0">
              <a:latin typeface="Arial" panose="020B0604020202020204" pitchFamily="34" charset="0"/>
              <a:cs typeface="Arial" panose="020B0604020202020204" pitchFamily="34" charset="0"/>
            </a:endParaRPr>
          </a:p>
        </p:txBody>
      </p:sp>
      <p:sp>
        <p:nvSpPr>
          <p:cNvPr id="8" name="Rettangolo 7"/>
          <p:cNvSpPr/>
          <p:nvPr/>
        </p:nvSpPr>
        <p:spPr>
          <a:xfrm>
            <a:off x="18390" y="5280726"/>
            <a:ext cx="9943951" cy="1409617"/>
          </a:xfrm>
          <a:prstGeom prst="rect">
            <a:avLst/>
          </a:prstGeom>
        </p:spPr>
        <p:txBody>
          <a:bodyPr wrap="square">
            <a:spAutoFit/>
          </a:bodyPr>
          <a:lstStyle/>
          <a:p>
            <a:pPr algn="ctr">
              <a:lnSpc>
                <a:spcPct val="107000"/>
              </a:lnSpc>
              <a:spcAft>
                <a:spcPts val="0"/>
              </a:spcAft>
            </a:pPr>
            <a:r>
              <a:rPr lang="it-IT" sz="2000" b="1" dirty="0">
                <a:latin typeface="Arial" panose="020B0604020202020204" pitchFamily="34" charset="0"/>
                <a:ea typeface="Calibri" panose="020F0502020204030204" pitchFamily="34" charset="0"/>
                <a:cs typeface="Arial" panose="020B0604020202020204" pitchFamily="34" charset="0"/>
              </a:rPr>
              <a:t>i</a:t>
            </a:r>
            <a:r>
              <a:rPr lang="it-IT" sz="2000" b="1" dirty="0" smtClean="0">
                <a:latin typeface="Arial" panose="020B0604020202020204" pitchFamily="34" charset="0"/>
                <a:ea typeface="Calibri" panose="020F0502020204030204" pitchFamily="34" charset="0"/>
                <a:cs typeface="Arial" panose="020B0604020202020204" pitchFamily="34" charset="0"/>
              </a:rPr>
              <a:t>n </a:t>
            </a:r>
            <a:r>
              <a:rPr lang="it-IT" sz="2000" b="1" dirty="0">
                <a:latin typeface="Arial" panose="020B0604020202020204" pitchFamily="34" charset="0"/>
                <a:ea typeface="Calibri" panose="020F0502020204030204" pitchFamily="34" charset="0"/>
                <a:cs typeface="Arial" panose="020B0604020202020204" pitchFamily="34" charset="0"/>
              </a:rPr>
              <a:t>un progetto in cui </a:t>
            </a:r>
            <a:r>
              <a:rPr lang="it-IT" sz="2000" b="1" dirty="0">
                <a:solidFill>
                  <a:srgbClr val="FFC000"/>
                </a:solidFill>
                <a:latin typeface="Arial" panose="020B0604020202020204" pitchFamily="34" charset="0"/>
                <a:ea typeface="Calibri" panose="020F0502020204030204" pitchFamily="34" charset="0"/>
                <a:cs typeface="Arial" panose="020B0604020202020204" pitchFamily="34" charset="0"/>
              </a:rPr>
              <a:t>il malato da “mero destinatario” di </a:t>
            </a:r>
            <a:r>
              <a:rPr lang="it-IT" sz="2000" b="1" dirty="0" smtClean="0">
                <a:solidFill>
                  <a:srgbClr val="FFC000"/>
                </a:solidFill>
                <a:latin typeface="Arial" panose="020B0604020202020204" pitchFamily="34" charset="0"/>
                <a:ea typeface="Calibri" panose="020F0502020204030204" pitchFamily="34" charset="0"/>
                <a:cs typeface="Arial" panose="020B0604020202020204" pitchFamily="34" charset="0"/>
              </a:rPr>
              <a:t>cura</a:t>
            </a:r>
            <a:r>
              <a:rPr lang="it-IT" sz="2000" b="1" dirty="0" smtClean="0">
                <a:latin typeface="Arial" panose="020B0604020202020204" pitchFamily="34" charset="0"/>
                <a:ea typeface="Calibri" panose="020F0502020204030204" pitchFamily="34" charset="0"/>
                <a:cs typeface="Arial" panose="020B0604020202020204" pitchFamily="34" charset="0"/>
              </a:rPr>
              <a:t>,</a:t>
            </a:r>
          </a:p>
          <a:p>
            <a:pPr algn="ctr">
              <a:lnSpc>
                <a:spcPct val="107000"/>
              </a:lnSpc>
              <a:spcAft>
                <a:spcPts val="0"/>
              </a:spcAft>
            </a:pPr>
            <a:r>
              <a:rPr lang="it-IT" sz="2000" b="1" dirty="0" smtClean="0">
                <a:latin typeface="Arial" panose="020B0604020202020204" pitchFamily="34" charset="0"/>
                <a:ea typeface="Calibri" panose="020F0502020204030204" pitchFamily="34" charset="0"/>
                <a:cs typeface="Arial" panose="020B0604020202020204" pitchFamily="34" charset="0"/>
              </a:rPr>
              <a:t>può </a:t>
            </a:r>
            <a:r>
              <a:rPr lang="it-IT" sz="2000" b="1" dirty="0">
                <a:latin typeface="Arial" panose="020B0604020202020204" pitchFamily="34" charset="0"/>
                <a:ea typeface="Calibri" panose="020F0502020204030204" pitchFamily="34" charset="0"/>
                <a:cs typeface="Arial" panose="020B0604020202020204" pitchFamily="34" charset="0"/>
              </a:rPr>
              <a:t>legittimamente </a:t>
            </a:r>
            <a:endParaRPr lang="it-IT" sz="2000" b="1" dirty="0" smtClean="0">
              <a:latin typeface="Arial" panose="020B0604020202020204" pitchFamily="34" charset="0"/>
              <a:ea typeface="Calibri" panose="020F0502020204030204" pitchFamily="34" charset="0"/>
              <a:cs typeface="Arial" panose="020B0604020202020204" pitchFamily="34" charset="0"/>
            </a:endParaRPr>
          </a:p>
          <a:p>
            <a:pPr algn="ctr">
              <a:lnSpc>
                <a:spcPct val="107000"/>
              </a:lnSpc>
              <a:spcAft>
                <a:spcPts val="0"/>
              </a:spcAft>
            </a:pPr>
            <a:endParaRPr lang="it-IT" sz="2000" b="1" dirty="0">
              <a:latin typeface="Arial" panose="020B0604020202020204" pitchFamily="34" charset="0"/>
              <a:ea typeface="Calibri" panose="020F0502020204030204" pitchFamily="34" charset="0"/>
              <a:cs typeface="Arial" panose="020B0604020202020204" pitchFamily="34" charset="0"/>
            </a:endParaRPr>
          </a:p>
          <a:p>
            <a:pPr algn="ctr">
              <a:lnSpc>
                <a:spcPct val="107000"/>
              </a:lnSpc>
              <a:spcAft>
                <a:spcPts val="0"/>
              </a:spcAft>
            </a:pPr>
            <a:r>
              <a:rPr lang="it-IT" sz="2000" b="1" dirty="0" smtClean="0">
                <a:solidFill>
                  <a:srgbClr val="FFC000"/>
                </a:solidFill>
                <a:latin typeface="Arial" panose="020B0604020202020204" pitchFamily="34" charset="0"/>
                <a:ea typeface="Calibri" panose="020F0502020204030204" pitchFamily="34" charset="0"/>
                <a:cs typeface="Arial" panose="020B0604020202020204" pitchFamily="34" charset="0"/>
              </a:rPr>
              <a:t>riconoscersi </a:t>
            </a:r>
            <a:r>
              <a:rPr lang="it-IT" sz="2000" b="1" dirty="0">
                <a:solidFill>
                  <a:srgbClr val="FFC000"/>
                </a:solidFill>
                <a:latin typeface="Arial" panose="020B0604020202020204" pitchFamily="34" charset="0"/>
                <a:ea typeface="Calibri" panose="020F0502020204030204" pitchFamily="34" charset="0"/>
                <a:cs typeface="Arial" panose="020B0604020202020204" pitchFamily="34" charset="0"/>
              </a:rPr>
              <a:t>quale “agente attivo” della sua stessa </a:t>
            </a:r>
            <a:r>
              <a:rPr lang="it-IT" sz="2000" b="1" dirty="0" smtClean="0">
                <a:solidFill>
                  <a:srgbClr val="FFC000"/>
                </a:solidFill>
                <a:latin typeface="Arial" panose="020B0604020202020204" pitchFamily="34" charset="0"/>
                <a:ea typeface="Calibri" panose="020F0502020204030204" pitchFamily="34" charset="0"/>
                <a:cs typeface="Arial" panose="020B0604020202020204" pitchFamily="34" charset="0"/>
              </a:rPr>
              <a:t>cura</a:t>
            </a:r>
            <a:endParaRPr lang="it-IT" sz="2000" b="1" dirty="0">
              <a:solidFill>
                <a:srgbClr val="FFC000"/>
              </a:solidFill>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01875652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258613" y="293360"/>
            <a:ext cx="8544423" cy="2936188"/>
          </a:xfrm>
          <a:prstGeom prst="rect">
            <a:avLst/>
          </a:prstGeom>
        </p:spPr>
        <p:txBody>
          <a:bodyPr wrap="square">
            <a:spAutoFit/>
          </a:bodyPr>
          <a:lstStyle/>
          <a:p>
            <a:pPr>
              <a:lnSpc>
                <a:spcPct val="107000"/>
              </a:lnSpc>
              <a:spcAft>
                <a:spcPts val="0"/>
              </a:spcAft>
            </a:pPr>
            <a:r>
              <a:rPr lang="it-IT" sz="2000" b="1" i="1" dirty="0" smtClean="0">
                <a:latin typeface="Arial" panose="020B0604020202020204" pitchFamily="34" charset="0"/>
                <a:ea typeface="Calibri" panose="020F0502020204030204" pitchFamily="34" charset="0"/>
                <a:cs typeface="Arial" panose="020B0604020202020204" pitchFamily="34" charset="0"/>
              </a:rPr>
              <a:t>In questo senso,</a:t>
            </a:r>
          </a:p>
          <a:p>
            <a:pPr>
              <a:lnSpc>
                <a:spcPct val="107000"/>
              </a:lnSpc>
              <a:spcAft>
                <a:spcPts val="0"/>
              </a:spcAft>
            </a:pPr>
            <a:endParaRPr lang="it-IT" sz="2000" dirty="0" smtClean="0">
              <a:latin typeface="Arial" panose="020B0604020202020204" pitchFamily="34" charset="0"/>
              <a:ea typeface="Calibri" panose="020F0502020204030204" pitchFamily="34" charset="0"/>
              <a:cs typeface="Arial" panose="020B0604020202020204" pitchFamily="34" charset="0"/>
            </a:endParaRPr>
          </a:p>
          <a:p>
            <a:r>
              <a:rPr lang="it-IT" sz="2000" dirty="0">
                <a:latin typeface="Arial" panose="020B0604020202020204" pitchFamily="34" charset="0"/>
                <a:cs typeface="Arial" panose="020B0604020202020204" pitchFamily="34" charset="0"/>
              </a:rPr>
              <a:t>Il lavoro </a:t>
            </a:r>
            <a:r>
              <a:rPr lang="it-IT" sz="2000" dirty="0" smtClean="0">
                <a:latin typeface="Arial" panose="020B0604020202020204" pitchFamily="34" charset="0"/>
                <a:cs typeface="Arial" panose="020B0604020202020204" pitchFamily="34" charset="0"/>
              </a:rPr>
              <a:t>di </a:t>
            </a:r>
            <a:r>
              <a:rPr lang="it-IT" sz="2000" dirty="0">
                <a:latin typeface="Arial" panose="020B0604020202020204" pitchFamily="34" charset="0"/>
                <a:cs typeface="Arial" panose="020B0604020202020204" pitchFamily="34" charset="0"/>
              </a:rPr>
              <a:t>accompagnamento </a:t>
            </a:r>
            <a:r>
              <a:rPr lang="it-IT" sz="2000" dirty="0" smtClean="0">
                <a:latin typeface="Arial" panose="020B0604020202020204" pitchFamily="34" charset="0"/>
                <a:cs typeface="Arial" panose="020B0604020202020204" pitchFamily="34" charset="0"/>
              </a:rPr>
              <a:t>alla gestione dell’evento traumatico</a:t>
            </a:r>
          </a:p>
          <a:p>
            <a:endParaRPr lang="it-IT" sz="2000" dirty="0" smtClean="0">
              <a:latin typeface="Arial" panose="020B0604020202020204" pitchFamily="34" charset="0"/>
              <a:cs typeface="Arial" panose="020B0604020202020204" pitchFamily="34" charset="0"/>
            </a:endParaRPr>
          </a:p>
          <a:p>
            <a:r>
              <a:rPr lang="it-IT" sz="2000" dirty="0" smtClean="0">
                <a:latin typeface="Arial" panose="020B0604020202020204" pitchFamily="34" charset="0"/>
                <a:cs typeface="Arial" panose="020B0604020202020204" pitchFamily="34" charset="0"/>
              </a:rPr>
              <a:t>diventa parte </a:t>
            </a:r>
            <a:r>
              <a:rPr lang="it-IT" sz="2000" dirty="0">
                <a:latin typeface="Arial" panose="020B0604020202020204" pitchFamily="34" charset="0"/>
                <a:cs typeface="Arial" panose="020B0604020202020204" pitchFamily="34" charset="0"/>
              </a:rPr>
              <a:t>integrante </a:t>
            </a:r>
            <a:r>
              <a:rPr lang="it-IT" sz="2000" dirty="0" smtClean="0">
                <a:latin typeface="Arial" panose="020B0604020202020204" pitchFamily="34" charset="0"/>
                <a:cs typeface="Arial" panose="020B0604020202020204" pitchFamily="34" charset="0"/>
              </a:rPr>
              <a:t>del</a:t>
            </a:r>
          </a:p>
          <a:p>
            <a:endParaRPr lang="it-IT" sz="2000" dirty="0">
              <a:latin typeface="Arial" panose="020B0604020202020204" pitchFamily="34" charset="0"/>
              <a:cs typeface="Arial" panose="020B0604020202020204" pitchFamily="34" charset="0"/>
            </a:endParaRPr>
          </a:p>
          <a:p>
            <a:r>
              <a:rPr lang="it-IT" sz="2000" b="1" dirty="0" smtClean="0">
                <a:solidFill>
                  <a:srgbClr val="FFC000"/>
                </a:solidFill>
                <a:latin typeface="Arial" panose="020B0604020202020204" pitchFamily="34" charset="0"/>
                <a:cs typeface="Arial" panose="020B0604020202020204" pitchFamily="34" charset="0"/>
              </a:rPr>
              <a:t>     </a:t>
            </a:r>
          </a:p>
          <a:p>
            <a:r>
              <a:rPr lang="it-IT" sz="2000" b="1" dirty="0" smtClean="0">
                <a:solidFill>
                  <a:srgbClr val="FFC000"/>
                </a:solidFill>
                <a:latin typeface="Arial" panose="020B0604020202020204" pitchFamily="34" charset="0"/>
                <a:cs typeface="Arial" panose="020B0604020202020204" pitchFamily="34" charset="0"/>
              </a:rPr>
              <a:t> “progetto </a:t>
            </a:r>
            <a:r>
              <a:rPr lang="it-IT" sz="2000" b="1" dirty="0">
                <a:solidFill>
                  <a:srgbClr val="FFC000"/>
                </a:solidFill>
                <a:latin typeface="Arial" panose="020B0604020202020204" pitchFamily="34" charset="0"/>
                <a:cs typeface="Arial" panose="020B0604020202020204" pitchFamily="34" charset="0"/>
              </a:rPr>
              <a:t>di cura educativa” nella </a:t>
            </a:r>
            <a:r>
              <a:rPr lang="it-IT" sz="2000" b="1" dirty="0" smtClean="0">
                <a:solidFill>
                  <a:srgbClr val="FFC000"/>
                </a:solidFill>
                <a:latin typeface="Arial" panose="020B0604020202020204" pitchFamily="34" charset="0"/>
                <a:cs typeface="Arial" panose="020B0604020202020204" pitchFamily="34" charset="0"/>
              </a:rPr>
              <a:t>malattia</a:t>
            </a:r>
          </a:p>
          <a:p>
            <a:endParaRPr lang="it-IT" sz="2200" dirty="0">
              <a:latin typeface="Arial" panose="020B0604020202020204" pitchFamily="34" charset="0"/>
              <a:cs typeface="Arial" panose="020B0604020202020204" pitchFamily="34" charset="0"/>
            </a:endParaRPr>
          </a:p>
        </p:txBody>
      </p:sp>
      <p:sp>
        <p:nvSpPr>
          <p:cNvPr id="2" name="Rettangolo 1"/>
          <p:cNvSpPr/>
          <p:nvPr/>
        </p:nvSpPr>
        <p:spPr>
          <a:xfrm>
            <a:off x="500782" y="3992522"/>
            <a:ext cx="5275621" cy="2585323"/>
          </a:xfrm>
          <a:prstGeom prst="rect">
            <a:avLst/>
          </a:prstGeom>
        </p:spPr>
        <p:txBody>
          <a:bodyPr wrap="square">
            <a:spAutoFit/>
          </a:bodyPr>
          <a:lstStyle/>
          <a:p>
            <a:r>
              <a:rPr lang="it-IT" sz="2000" dirty="0">
                <a:latin typeface="Arial" panose="020B0604020202020204" pitchFamily="34" charset="0"/>
                <a:cs typeface="Arial" panose="020B0604020202020204" pitchFamily="34" charset="0"/>
              </a:rPr>
              <a:t>con cui si intende un </a:t>
            </a:r>
            <a:r>
              <a:rPr lang="it-IT" sz="2000" b="1" dirty="0">
                <a:solidFill>
                  <a:srgbClr val="FFC000"/>
                </a:solidFill>
                <a:latin typeface="Arial" panose="020B0604020202020204" pitchFamily="34" charset="0"/>
                <a:cs typeface="Arial" panose="020B0604020202020204" pitchFamily="34" charset="0"/>
              </a:rPr>
              <a:t>processo di cura</a:t>
            </a:r>
            <a:r>
              <a:rPr lang="it-IT" sz="2000" b="1" dirty="0">
                <a:latin typeface="Arial" panose="020B0604020202020204" pitchFamily="34" charset="0"/>
                <a:cs typeface="Arial" panose="020B0604020202020204" pitchFamily="34" charset="0"/>
              </a:rPr>
              <a:t>, </a:t>
            </a:r>
            <a:r>
              <a:rPr lang="it-IT" sz="2000" dirty="0">
                <a:latin typeface="Arial" panose="020B0604020202020204" pitchFamily="34" charset="0"/>
                <a:cs typeface="Arial" panose="020B0604020202020204" pitchFamily="34" charset="0"/>
              </a:rPr>
              <a:t>non </a:t>
            </a:r>
            <a:r>
              <a:rPr lang="it-IT" sz="2000" i="1" dirty="0" smtClean="0">
                <a:latin typeface="Arial" panose="020B0604020202020204" pitchFamily="34" charset="0"/>
                <a:cs typeface="Arial" panose="020B0604020202020204" pitchFamily="34" charset="0"/>
              </a:rPr>
              <a:t>unidirezionale</a:t>
            </a:r>
          </a:p>
          <a:p>
            <a:endParaRPr lang="it-IT" sz="2000" i="1" dirty="0">
              <a:latin typeface="Arial" panose="020B0604020202020204" pitchFamily="34" charset="0"/>
              <a:cs typeface="Arial" panose="020B0604020202020204" pitchFamily="34" charset="0"/>
            </a:endParaRPr>
          </a:p>
          <a:p>
            <a:pPr algn="ctr"/>
            <a:r>
              <a:rPr lang="it-IT" sz="2000" dirty="0">
                <a:latin typeface="Arial" panose="020B0604020202020204" pitchFamily="34" charset="0"/>
                <a:cs typeface="Arial" panose="020B0604020202020204" pitchFamily="34" charset="0"/>
              </a:rPr>
              <a:t>m</a:t>
            </a:r>
            <a:r>
              <a:rPr lang="it-IT" sz="2000" dirty="0" smtClean="0">
                <a:latin typeface="Arial" panose="020B0604020202020204" pitchFamily="34" charset="0"/>
                <a:cs typeface="Arial" panose="020B0604020202020204" pitchFamily="34" charset="0"/>
              </a:rPr>
              <a:t>a</a:t>
            </a:r>
            <a:endParaRPr lang="it-IT" sz="2000" b="1" dirty="0">
              <a:latin typeface="Arial" panose="020B0604020202020204" pitchFamily="34" charset="0"/>
              <a:cs typeface="Arial" panose="020B0604020202020204" pitchFamily="34" charset="0"/>
            </a:endParaRPr>
          </a:p>
          <a:p>
            <a:endParaRPr lang="it-IT" sz="2000" b="1" dirty="0" smtClean="0">
              <a:latin typeface="Arial" panose="020B0604020202020204" pitchFamily="34" charset="0"/>
              <a:cs typeface="Arial" panose="020B0604020202020204" pitchFamily="34" charset="0"/>
            </a:endParaRPr>
          </a:p>
          <a:p>
            <a:r>
              <a:rPr lang="it-IT" sz="2000" b="1" dirty="0" smtClean="0">
                <a:solidFill>
                  <a:srgbClr val="FFC000"/>
                </a:solidFill>
                <a:latin typeface="Arial" panose="020B0604020202020204" pitchFamily="34" charset="0"/>
                <a:cs typeface="Arial" panose="020B0604020202020204" pitchFamily="34" charset="0"/>
              </a:rPr>
              <a:t>profondamente </a:t>
            </a:r>
            <a:r>
              <a:rPr lang="it-IT" sz="2000" b="1" i="1" dirty="0">
                <a:solidFill>
                  <a:srgbClr val="FFC000"/>
                </a:solidFill>
                <a:latin typeface="Arial" panose="020B0604020202020204" pitchFamily="34" charset="0"/>
                <a:cs typeface="Arial" panose="020B0604020202020204" pitchFamily="34" charset="0"/>
              </a:rPr>
              <a:t>relazionale</a:t>
            </a:r>
            <a:r>
              <a:rPr lang="it-IT" sz="2000" dirty="0">
                <a:latin typeface="Arial" panose="020B0604020202020204" pitchFamily="34" charset="0"/>
                <a:cs typeface="Arial" panose="020B0604020202020204" pitchFamily="34" charset="0"/>
              </a:rPr>
              <a:t>, in senso</a:t>
            </a:r>
            <a:r>
              <a:rPr lang="it-IT" sz="2000" dirty="0">
                <a:solidFill>
                  <a:srgbClr val="FFC000"/>
                </a:solidFill>
                <a:latin typeface="Arial" panose="020B0604020202020204" pitchFamily="34" charset="0"/>
                <a:cs typeface="Arial" panose="020B0604020202020204" pitchFamily="34" charset="0"/>
              </a:rPr>
              <a:t> </a:t>
            </a:r>
            <a:r>
              <a:rPr lang="it-IT" sz="2000" b="1" dirty="0">
                <a:solidFill>
                  <a:srgbClr val="FFC000"/>
                </a:solidFill>
                <a:latin typeface="Arial" panose="020B0604020202020204" pitchFamily="34" charset="0"/>
                <a:cs typeface="Arial" panose="020B0604020202020204" pitchFamily="34" charset="0"/>
              </a:rPr>
              <a:t>fortemente</a:t>
            </a:r>
            <a:r>
              <a:rPr lang="it-IT" sz="2000" dirty="0">
                <a:solidFill>
                  <a:srgbClr val="FFC000"/>
                </a:solidFill>
                <a:latin typeface="Arial" panose="020B0604020202020204" pitchFamily="34" charset="0"/>
                <a:cs typeface="Arial" panose="020B0604020202020204" pitchFamily="34" charset="0"/>
              </a:rPr>
              <a:t> </a:t>
            </a:r>
            <a:r>
              <a:rPr lang="it-IT" sz="2000" b="1" dirty="0">
                <a:solidFill>
                  <a:srgbClr val="FFC000"/>
                </a:solidFill>
                <a:latin typeface="Arial" panose="020B0604020202020204" pitchFamily="34" charset="0"/>
                <a:cs typeface="Arial" panose="020B0604020202020204" pitchFamily="34" charset="0"/>
              </a:rPr>
              <a:t>educativo.</a:t>
            </a:r>
          </a:p>
          <a:p>
            <a:endParaRPr lang="it-IT" sz="2200" dirty="0">
              <a:latin typeface="Arial" panose="020B0604020202020204" pitchFamily="34" charset="0"/>
              <a:cs typeface="Arial" panose="020B0604020202020204" pitchFamily="34" charset="0"/>
            </a:endParaRPr>
          </a:p>
        </p:txBody>
      </p:sp>
      <p:pic>
        <p:nvPicPr>
          <p:cNvPr id="5" name="Immagin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70" y="1483505"/>
            <a:ext cx="3546517" cy="5256000"/>
          </a:xfrm>
          <a:prstGeom prst="rect">
            <a:avLst/>
          </a:prstGeom>
        </p:spPr>
      </p:pic>
    </p:spTree>
    <p:extLst>
      <p:ext uri="{BB962C8B-B14F-4D97-AF65-F5344CB8AC3E}">
        <p14:creationId xmlns:p14="http://schemas.microsoft.com/office/powerpoint/2010/main" val="68505594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215558" y="1898412"/>
            <a:ext cx="4449432" cy="3170099"/>
          </a:xfrm>
          <a:prstGeom prst="rect">
            <a:avLst/>
          </a:prstGeom>
        </p:spPr>
        <p:txBody>
          <a:bodyPr wrap="square">
            <a:spAutoFit/>
          </a:bodyPr>
          <a:lstStyle/>
          <a:p>
            <a:pPr algn="ctr"/>
            <a:r>
              <a:rPr lang="it-IT" sz="2000" dirty="0" smtClean="0">
                <a:latin typeface="Arial" panose="020B0604020202020204" pitchFamily="34" charset="0"/>
                <a:cs typeface="Arial" panose="020B0604020202020204" pitchFamily="34" charset="0"/>
              </a:rPr>
              <a:t>che </a:t>
            </a:r>
            <a:r>
              <a:rPr lang="it-IT" sz="2000" dirty="0">
                <a:latin typeface="Arial" panose="020B0604020202020204" pitchFamily="34" charset="0"/>
                <a:cs typeface="Arial" panose="020B0604020202020204" pitchFamily="34" charset="0"/>
              </a:rPr>
              <a:t>consegni al </a:t>
            </a:r>
            <a:r>
              <a:rPr lang="it-IT" sz="2000" dirty="0" smtClean="0">
                <a:latin typeface="Arial" panose="020B0604020202020204" pitchFamily="34" charset="0"/>
                <a:cs typeface="Arial" panose="020B0604020202020204" pitchFamily="34" charset="0"/>
              </a:rPr>
              <a:t>paziente</a:t>
            </a:r>
          </a:p>
          <a:p>
            <a:pPr algn="ctr"/>
            <a:endParaRPr lang="it-IT" sz="2000" dirty="0">
              <a:latin typeface="Arial" panose="020B0604020202020204" pitchFamily="34" charset="0"/>
              <a:cs typeface="Arial" panose="020B0604020202020204" pitchFamily="34" charset="0"/>
            </a:endParaRPr>
          </a:p>
          <a:p>
            <a:pPr algn="ctr"/>
            <a:r>
              <a:rPr lang="it-IT" sz="2000" dirty="0" smtClean="0">
                <a:latin typeface="Arial" panose="020B0604020202020204" pitchFamily="34" charset="0"/>
                <a:cs typeface="Arial" panose="020B0604020202020204" pitchFamily="34" charset="0"/>
              </a:rPr>
              <a:t>non </a:t>
            </a:r>
            <a:r>
              <a:rPr lang="it-IT" sz="2000" dirty="0">
                <a:latin typeface="Arial" panose="020B0604020202020204" pitchFamily="34" charset="0"/>
                <a:cs typeface="Arial" panose="020B0604020202020204" pitchFamily="34" charset="0"/>
              </a:rPr>
              <a:t>più soltanto una </a:t>
            </a:r>
            <a:r>
              <a:rPr lang="it-IT" sz="2000" dirty="0" smtClean="0">
                <a:latin typeface="Arial" panose="020B0604020202020204" pitchFamily="34" charset="0"/>
                <a:cs typeface="Arial" panose="020B0604020202020204" pitchFamily="34" charset="0"/>
              </a:rPr>
              <a:t>condizione</a:t>
            </a:r>
          </a:p>
          <a:p>
            <a:pPr algn="ctr"/>
            <a:r>
              <a:rPr lang="it-IT" sz="2000" dirty="0" smtClean="0">
                <a:latin typeface="Arial" panose="020B0604020202020204" pitchFamily="34" charset="0"/>
                <a:cs typeface="Arial" panose="020B0604020202020204" pitchFamily="34" charset="0"/>
              </a:rPr>
              <a:t>di </a:t>
            </a:r>
            <a:r>
              <a:rPr lang="it-IT" sz="2000" dirty="0">
                <a:latin typeface="Arial" panose="020B0604020202020204" pitchFamily="34" charset="0"/>
                <a:cs typeface="Arial" panose="020B0604020202020204" pitchFamily="34" charset="0"/>
              </a:rPr>
              <a:t>paziente </a:t>
            </a:r>
            <a:r>
              <a:rPr lang="it-IT" sz="2000" dirty="0" smtClean="0">
                <a:latin typeface="Arial" panose="020B0604020202020204" pitchFamily="34" charset="0"/>
                <a:cs typeface="Arial" panose="020B0604020202020204" pitchFamily="34" charset="0"/>
              </a:rPr>
              <a:t>attesa,</a:t>
            </a:r>
          </a:p>
          <a:p>
            <a:pPr algn="ctr"/>
            <a:endParaRPr lang="it-IT" sz="2000" dirty="0">
              <a:latin typeface="Arial" panose="020B0604020202020204" pitchFamily="34" charset="0"/>
              <a:cs typeface="Arial" panose="020B0604020202020204" pitchFamily="34" charset="0"/>
            </a:endParaRPr>
          </a:p>
          <a:p>
            <a:pPr algn="ctr"/>
            <a:endParaRPr lang="it-IT" sz="2000" dirty="0" smtClean="0">
              <a:latin typeface="Arial" panose="020B0604020202020204" pitchFamily="34" charset="0"/>
              <a:cs typeface="Arial" panose="020B0604020202020204" pitchFamily="34" charset="0"/>
            </a:endParaRPr>
          </a:p>
          <a:p>
            <a:pPr algn="ctr"/>
            <a:r>
              <a:rPr lang="it-IT" sz="2000" dirty="0" smtClean="0">
                <a:latin typeface="Arial" panose="020B0604020202020204" pitchFamily="34" charset="0"/>
                <a:cs typeface="Arial" panose="020B0604020202020204" pitchFamily="34" charset="0"/>
              </a:rPr>
              <a:t>ma una</a:t>
            </a:r>
          </a:p>
          <a:p>
            <a:pPr algn="ctr"/>
            <a:endParaRPr lang="it-IT" sz="2000" b="1" dirty="0">
              <a:latin typeface="Arial" panose="020B0604020202020204" pitchFamily="34" charset="0"/>
              <a:cs typeface="Arial" panose="020B0604020202020204" pitchFamily="34" charset="0"/>
            </a:endParaRPr>
          </a:p>
          <a:p>
            <a:pPr algn="ctr"/>
            <a:r>
              <a:rPr lang="it-IT" sz="2000" b="1" dirty="0" smtClean="0">
                <a:solidFill>
                  <a:srgbClr val="FFC000"/>
                </a:solidFill>
                <a:latin typeface="Arial" panose="020B0604020202020204" pitchFamily="34" charset="0"/>
                <a:cs typeface="Arial" panose="020B0604020202020204" pitchFamily="34" charset="0"/>
              </a:rPr>
              <a:t>prospettiva </a:t>
            </a:r>
            <a:r>
              <a:rPr lang="it-IT" sz="2000" b="1" dirty="0">
                <a:solidFill>
                  <a:srgbClr val="FFC000"/>
                </a:solidFill>
                <a:latin typeface="Arial" panose="020B0604020202020204" pitchFamily="34" charset="0"/>
                <a:cs typeface="Arial" panose="020B0604020202020204" pitchFamily="34" charset="0"/>
              </a:rPr>
              <a:t>di </a:t>
            </a:r>
            <a:r>
              <a:rPr lang="it-IT" sz="2000" b="1" dirty="0" smtClean="0">
                <a:solidFill>
                  <a:srgbClr val="FFC000"/>
                </a:solidFill>
                <a:latin typeface="Arial" panose="020B0604020202020204" pitchFamily="34" charset="0"/>
                <a:cs typeface="Arial" panose="020B0604020202020204" pitchFamily="34" charset="0"/>
              </a:rPr>
              <a:t>vita</a:t>
            </a:r>
          </a:p>
          <a:p>
            <a:pPr algn="ctr"/>
            <a:r>
              <a:rPr lang="it-IT" sz="2000" b="1" dirty="0" smtClean="0">
                <a:solidFill>
                  <a:srgbClr val="FFC000"/>
                </a:solidFill>
                <a:latin typeface="Arial" panose="020B0604020202020204" pitchFamily="34" charset="0"/>
                <a:cs typeface="Arial" panose="020B0604020202020204" pitchFamily="34" charset="0"/>
              </a:rPr>
              <a:t>maggiormente autonomizzante</a:t>
            </a:r>
            <a:endParaRPr lang="it-IT" sz="2000" dirty="0">
              <a:solidFill>
                <a:srgbClr val="FFC000"/>
              </a:solidFill>
              <a:latin typeface="Arial" panose="020B0604020202020204" pitchFamily="34" charset="0"/>
              <a:cs typeface="Arial" panose="020B0604020202020204" pitchFamily="34" charset="0"/>
            </a:endParaRPr>
          </a:p>
        </p:txBody>
      </p:sp>
      <p:pic>
        <p:nvPicPr>
          <p:cNvPr id="13316" name="Picture 4" descr="Daily Inspiration – Caring … – Wondrlus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77696" y="1701461"/>
            <a:ext cx="4758129" cy="3564000"/>
          </a:xfrm>
          <a:prstGeom prst="rect">
            <a:avLst/>
          </a:prstGeom>
          <a:noFill/>
          <a:extLst>
            <a:ext uri="{909E8E84-426E-40DD-AFC4-6F175D3DCCD1}">
              <a14:hiddenFill xmlns:a14="http://schemas.microsoft.com/office/drawing/2010/main">
                <a:solidFill>
                  <a:srgbClr val="FFFFFF"/>
                </a:solidFill>
              </a14:hiddenFill>
            </a:ext>
          </a:extLst>
        </p:spPr>
      </p:pic>
      <p:sp>
        <p:nvSpPr>
          <p:cNvPr id="2" name="Rettangolo 1"/>
          <p:cNvSpPr/>
          <p:nvPr/>
        </p:nvSpPr>
        <p:spPr>
          <a:xfrm>
            <a:off x="2986086" y="5713356"/>
            <a:ext cx="6162675" cy="707886"/>
          </a:xfrm>
          <a:prstGeom prst="rect">
            <a:avLst/>
          </a:prstGeom>
        </p:spPr>
        <p:txBody>
          <a:bodyPr wrap="square">
            <a:spAutoFit/>
          </a:bodyPr>
          <a:lstStyle/>
          <a:p>
            <a:pPr algn="ctr"/>
            <a:r>
              <a:rPr lang="it-IT" sz="2000" b="1" i="1" dirty="0">
                <a:latin typeface="Arial" panose="020B0604020202020204" pitchFamily="34" charset="0"/>
                <a:cs typeface="Arial" panose="020B0604020202020204" pitchFamily="34" charset="0"/>
              </a:rPr>
              <a:t>il benessere </a:t>
            </a:r>
            <a:r>
              <a:rPr lang="it-IT" sz="2000" i="1" dirty="0">
                <a:latin typeface="Arial" panose="020B0604020202020204" pitchFamily="34" charset="0"/>
                <a:cs typeface="Arial" panose="020B0604020202020204" pitchFamily="34" charset="0"/>
              </a:rPr>
              <a:t>è soprattutto </a:t>
            </a:r>
            <a:r>
              <a:rPr lang="it-IT" sz="2000" i="1" dirty="0" smtClean="0">
                <a:latin typeface="Arial" panose="020B0604020202020204" pitchFamily="34" charset="0"/>
                <a:cs typeface="Arial" panose="020B0604020202020204" pitchFamily="34" charset="0"/>
              </a:rPr>
              <a:t>coincidente con lo sforzo</a:t>
            </a:r>
          </a:p>
          <a:p>
            <a:pPr algn="ctr"/>
            <a:r>
              <a:rPr lang="it-IT" sz="2000" i="1" dirty="0" smtClean="0">
                <a:latin typeface="Arial" panose="020B0604020202020204" pitchFamily="34" charset="0"/>
                <a:cs typeface="Arial" panose="020B0604020202020204" pitchFamily="34" charset="0"/>
              </a:rPr>
              <a:t>di</a:t>
            </a:r>
            <a:r>
              <a:rPr lang="it-IT" sz="2000" b="1" i="1" dirty="0" smtClean="0">
                <a:latin typeface="Arial" panose="020B0604020202020204" pitchFamily="34" charset="0"/>
                <a:cs typeface="Arial" panose="020B0604020202020204" pitchFamily="34" charset="0"/>
              </a:rPr>
              <a:t> </a:t>
            </a:r>
            <a:r>
              <a:rPr lang="it-IT" sz="2000" b="1" i="1" dirty="0">
                <a:latin typeface="Arial" panose="020B0604020202020204" pitchFamily="34" charset="0"/>
                <a:cs typeface="Arial" panose="020B0604020202020204" pitchFamily="34" charset="0"/>
              </a:rPr>
              <a:t>“apprendere a star bene”.</a:t>
            </a:r>
            <a:endParaRPr lang="it-IT" sz="2000" i="1" dirty="0"/>
          </a:p>
        </p:txBody>
      </p:sp>
      <p:sp>
        <p:nvSpPr>
          <p:cNvPr id="3" name="Rettangolo 2"/>
          <p:cNvSpPr/>
          <p:nvPr/>
        </p:nvSpPr>
        <p:spPr>
          <a:xfrm>
            <a:off x="100013" y="545680"/>
            <a:ext cx="11934823" cy="707886"/>
          </a:xfrm>
          <a:prstGeom prst="rect">
            <a:avLst/>
          </a:prstGeom>
        </p:spPr>
        <p:txBody>
          <a:bodyPr wrap="square">
            <a:spAutoFit/>
          </a:bodyPr>
          <a:lstStyle/>
          <a:p>
            <a:r>
              <a:rPr lang="it-IT" sz="2000" dirty="0">
                <a:latin typeface="Arial" panose="020B0604020202020204" pitchFamily="34" charset="0"/>
                <a:cs typeface="Arial" panose="020B0604020202020204" pitchFamily="34" charset="0"/>
              </a:rPr>
              <a:t>Un processo generativo di significati </a:t>
            </a:r>
            <a:r>
              <a:rPr lang="it-IT" sz="2000" dirty="0" smtClean="0">
                <a:latin typeface="Arial" panose="020B0604020202020204" pitchFamily="34" charset="0"/>
                <a:cs typeface="Arial" panose="020B0604020202020204" pitchFamily="34" charset="0"/>
              </a:rPr>
              <a:t>diversificati,</a:t>
            </a:r>
          </a:p>
          <a:p>
            <a:r>
              <a:rPr lang="it-IT" sz="2000" dirty="0" smtClean="0">
                <a:latin typeface="Arial" panose="020B0604020202020204" pitchFamily="34" charset="0"/>
                <a:cs typeface="Arial" panose="020B0604020202020204" pitchFamily="34" charset="0"/>
              </a:rPr>
              <a:t>nella </a:t>
            </a:r>
            <a:r>
              <a:rPr lang="it-IT" sz="2000" dirty="0">
                <a:latin typeface="Arial" panose="020B0604020202020204" pitchFamily="34" charset="0"/>
                <a:cs typeface="Arial" panose="020B0604020202020204" pitchFamily="34" charset="0"/>
              </a:rPr>
              <a:t>storia clinica come nella storia umana, </a:t>
            </a:r>
          </a:p>
        </p:txBody>
      </p:sp>
    </p:spTree>
    <p:extLst>
      <p:ext uri="{BB962C8B-B14F-4D97-AF65-F5344CB8AC3E}">
        <p14:creationId xmlns:p14="http://schemas.microsoft.com/office/powerpoint/2010/main" val="185395658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1183618" y="347507"/>
            <a:ext cx="7497565" cy="727059"/>
          </a:xfrm>
          <a:prstGeom prst="rect">
            <a:avLst/>
          </a:prstGeom>
        </p:spPr>
        <p:txBody>
          <a:bodyPr wrap="none">
            <a:spAutoFit/>
          </a:bodyPr>
          <a:lstStyle/>
          <a:p>
            <a:pPr>
              <a:lnSpc>
                <a:spcPct val="107000"/>
              </a:lnSpc>
            </a:pPr>
            <a:r>
              <a:rPr lang="it-IT" sz="2000" dirty="0">
                <a:latin typeface="Arial" panose="020B0604020202020204" pitchFamily="34" charset="0"/>
                <a:cs typeface="Arial" panose="020B0604020202020204" pitchFamily="34" charset="0"/>
              </a:rPr>
              <a:t>In questo senso</a:t>
            </a:r>
            <a:r>
              <a:rPr lang="it-IT" sz="2000" dirty="0" smtClean="0">
                <a:latin typeface="Arial" panose="020B0604020202020204" pitchFamily="34" charset="0"/>
                <a:cs typeface="Arial" panose="020B0604020202020204" pitchFamily="34" charset="0"/>
              </a:rPr>
              <a:t>,</a:t>
            </a:r>
            <a:r>
              <a:rPr lang="it-IT" sz="2000" b="1" dirty="0">
                <a:solidFill>
                  <a:schemeClr val="accent2"/>
                </a:solidFill>
                <a:latin typeface="Arial" panose="020B0604020202020204" pitchFamily="34" charset="0"/>
                <a:cs typeface="Arial" panose="020B0604020202020204" pitchFamily="34" charset="0"/>
              </a:rPr>
              <a:t> </a:t>
            </a:r>
            <a:r>
              <a:rPr lang="it-IT" sz="2000" b="1" dirty="0" smtClean="0">
                <a:solidFill>
                  <a:schemeClr val="accent2"/>
                </a:solidFill>
                <a:latin typeface="Arial" panose="020B0604020202020204" pitchFamily="34" charset="0"/>
                <a:cs typeface="Arial" panose="020B0604020202020204" pitchFamily="34" charset="0"/>
              </a:rPr>
              <a:t>il </a:t>
            </a:r>
            <a:r>
              <a:rPr lang="it-IT" sz="2000" b="1" dirty="0">
                <a:solidFill>
                  <a:schemeClr val="accent2"/>
                </a:solidFill>
                <a:latin typeface="Arial" panose="020B0604020202020204" pitchFamily="34" charset="0"/>
                <a:cs typeface="Arial" panose="020B0604020202020204" pitchFamily="34" charset="0"/>
              </a:rPr>
              <a:t>“progetto di cura educativa” nella malattia</a:t>
            </a:r>
          </a:p>
          <a:p>
            <a:pPr>
              <a:lnSpc>
                <a:spcPct val="107000"/>
              </a:lnSpc>
            </a:pPr>
            <a:r>
              <a:rPr lang="it-IT" sz="2000" dirty="0" smtClean="0">
                <a:latin typeface="Arial" panose="020B0604020202020204" pitchFamily="34" charset="0"/>
                <a:cs typeface="Arial" panose="020B0604020202020204" pitchFamily="34" charset="0"/>
              </a:rPr>
              <a:t> </a:t>
            </a:r>
            <a:endParaRPr lang="it-IT" sz="2000" dirty="0">
              <a:latin typeface="Arial" panose="020B0604020202020204" pitchFamily="34" charset="0"/>
              <a:cs typeface="Arial" panose="020B0604020202020204" pitchFamily="34" charset="0"/>
            </a:endParaRPr>
          </a:p>
        </p:txBody>
      </p:sp>
      <p:pic>
        <p:nvPicPr>
          <p:cNvPr id="5" name="Picture 2" descr="La 'CURA EDUCATIVA' di un percorso integrato scuola-cooperativa: di cosa è  fatta? - Melting Po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2094" y="1131376"/>
            <a:ext cx="5044088" cy="5580000"/>
          </a:xfrm>
          <a:prstGeom prst="rect">
            <a:avLst/>
          </a:prstGeom>
          <a:noFill/>
          <a:extLst>
            <a:ext uri="{909E8E84-426E-40DD-AFC4-6F175D3DCCD1}">
              <a14:hiddenFill xmlns:a14="http://schemas.microsoft.com/office/drawing/2010/main">
                <a:solidFill>
                  <a:srgbClr val="FFFFFF"/>
                </a:solidFill>
              </a14:hiddenFill>
            </a:ext>
          </a:extLst>
        </p:spPr>
      </p:pic>
      <p:sp>
        <p:nvSpPr>
          <p:cNvPr id="2" name="CasellaDiTesto 1"/>
          <p:cNvSpPr txBox="1"/>
          <p:nvPr/>
        </p:nvSpPr>
        <p:spPr>
          <a:xfrm>
            <a:off x="3797085" y="1280526"/>
            <a:ext cx="5889356" cy="4762266"/>
          </a:xfrm>
          <a:prstGeom prst="rect">
            <a:avLst/>
          </a:prstGeom>
          <a:noFill/>
        </p:spPr>
        <p:txBody>
          <a:bodyPr wrap="square" rtlCol="0">
            <a:spAutoFit/>
          </a:bodyPr>
          <a:lstStyle/>
          <a:p>
            <a:pPr algn="ctr">
              <a:lnSpc>
                <a:spcPct val="107000"/>
              </a:lnSpc>
            </a:pPr>
            <a:r>
              <a:rPr lang="it-IT" sz="1900" b="1" dirty="0">
                <a:latin typeface="Arial" panose="020B0604020202020204" pitchFamily="34" charset="0"/>
                <a:ea typeface="Calibri" panose="020F0502020204030204" pitchFamily="34" charset="0"/>
                <a:cs typeface="Arial" panose="020B0604020202020204" pitchFamily="34" charset="0"/>
              </a:rPr>
              <a:t>si spinge</a:t>
            </a:r>
          </a:p>
          <a:p>
            <a:pPr algn="ctr">
              <a:lnSpc>
                <a:spcPct val="107000"/>
              </a:lnSpc>
            </a:pPr>
            <a:endParaRPr lang="it-IT" sz="1900" dirty="0">
              <a:latin typeface="Arial" panose="020B0604020202020204" pitchFamily="34" charset="0"/>
              <a:ea typeface="Calibri" panose="020F0502020204030204" pitchFamily="34" charset="0"/>
              <a:cs typeface="Arial" panose="020B0604020202020204" pitchFamily="34" charset="0"/>
            </a:endParaRPr>
          </a:p>
          <a:p>
            <a:pPr algn="ctr">
              <a:lnSpc>
                <a:spcPct val="107000"/>
              </a:lnSpc>
            </a:pPr>
            <a:r>
              <a:rPr lang="it-IT" sz="1900" b="1" dirty="0">
                <a:latin typeface="Arial" panose="020B0604020202020204" pitchFamily="34" charset="0"/>
                <a:ea typeface="Calibri" panose="020F0502020204030204" pitchFamily="34" charset="0"/>
                <a:cs typeface="Arial" panose="020B0604020202020204" pitchFamily="34" charset="0"/>
              </a:rPr>
              <a:t>oltre la condizione “contingente”</a:t>
            </a:r>
          </a:p>
          <a:p>
            <a:pPr algn="ctr">
              <a:lnSpc>
                <a:spcPct val="107000"/>
              </a:lnSpc>
              <a:spcAft>
                <a:spcPts val="0"/>
              </a:spcAft>
            </a:pPr>
            <a:endParaRPr lang="it-IT" sz="1900" b="1" dirty="0">
              <a:latin typeface="Arial" panose="020B0604020202020204" pitchFamily="34" charset="0"/>
              <a:ea typeface="Calibri" panose="020F0502020204030204" pitchFamily="34" charset="0"/>
              <a:cs typeface="Arial" panose="020B0604020202020204" pitchFamily="34" charset="0"/>
            </a:endParaRPr>
          </a:p>
          <a:p>
            <a:pPr algn="ctr">
              <a:lnSpc>
                <a:spcPct val="107000"/>
              </a:lnSpc>
              <a:spcAft>
                <a:spcPts val="0"/>
              </a:spcAft>
            </a:pPr>
            <a:r>
              <a:rPr lang="it-IT" sz="1900" b="1" dirty="0">
                <a:latin typeface="Arial" panose="020B0604020202020204" pitchFamily="34" charset="0"/>
                <a:ea typeface="Calibri" panose="020F0502020204030204" pitchFamily="34" charset="0"/>
                <a:cs typeface="Arial" panose="020B0604020202020204" pitchFamily="34" charset="0"/>
              </a:rPr>
              <a:t>per proiettarsi verso una</a:t>
            </a:r>
          </a:p>
          <a:p>
            <a:pPr algn="ctr">
              <a:lnSpc>
                <a:spcPct val="107000"/>
              </a:lnSpc>
              <a:spcAft>
                <a:spcPts val="0"/>
              </a:spcAft>
            </a:pPr>
            <a:endParaRPr lang="it-IT" sz="1900" b="1" dirty="0">
              <a:latin typeface="Arial" panose="020B0604020202020204" pitchFamily="34" charset="0"/>
              <a:ea typeface="Calibri" panose="020F0502020204030204" pitchFamily="34" charset="0"/>
              <a:cs typeface="Arial" panose="020B0604020202020204" pitchFamily="34" charset="0"/>
            </a:endParaRPr>
          </a:p>
          <a:p>
            <a:pPr algn="ctr">
              <a:lnSpc>
                <a:spcPct val="107000"/>
              </a:lnSpc>
              <a:spcAft>
                <a:spcPts val="0"/>
              </a:spcAft>
            </a:pPr>
            <a:r>
              <a:rPr lang="it-IT" sz="1900" b="1" dirty="0">
                <a:solidFill>
                  <a:schemeClr val="accent2"/>
                </a:solidFill>
                <a:latin typeface="Arial" panose="020B0604020202020204" pitchFamily="34" charset="0"/>
                <a:ea typeface="Calibri" panose="020F0502020204030204" pitchFamily="34" charset="0"/>
                <a:cs typeface="Arial" panose="020B0604020202020204" pitchFamily="34" charset="0"/>
              </a:rPr>
              <a:t>condizione</a:t>
            </a:r>
          </a:p>
          <a:p>
            <a:pPr algn="ctr">
              <a:lnSpc>
                <a:spcPct val="107000"/>
              </a:lnSpc>
              <a:spcAft>
                <a:spcPts val="0"/>
              </a:spcAft>
            </a:pPr>
            <a:r>
              <a:rPr lang="it-IT" sz="1900" b="1" dirty="0">
                <a:solidFill>
                  <a:schemeClr val="accent2"/>
                </a:solidFill>
                <a:latin typeface="Arial" panose="020B0604020202020204" pitchFamily="34" charset="0"/>
                <a:ea typeface="Calibri" panose="020F0502020204030204" pitchFamily="34" charset="0"/>
                <a:cs typeface="Arial" panose="020B0604020202020204" pitchFamily="34" charset="0"/>
              </a:rPr>
              <a:t>“desiderabile-sostenibile-ottimizzabile”</a:t>
            </a:r>
          </a:p>
          <a:p>
            <a:pPr algn="ctr">
              <a:lnSpc>
                <a:spcPct val="107000"/>
              </a:lnSpc>
              <a:spcAft>
                <a:spcPts val="0"/>
              </a:spcAft>
            </a:pPr>
            <a:endParaRPr lang="it-IT" sz="1900" b="1" dirty="0">
              <a:latin typeface="Arial" panose="020B0604020202020204" pitchFamily="34" charset="0"/>
              <a:ea typeface="Calibri" panose="020F0502020204030204" pitchFamily="34" charset="0"/>
              <a:cs typeface="Arial" panose="020B0604020202020204" pitchFamily="34" charset="0"/>
            </a:endParaRPr>
          </a:p>
          <a:p>
            <a:pPr algn="ctr">
              <a:lnSpc>
                <a:spcPct val="107000"/>
              </a:lnSpc>
            </a:pPr>
            <a:r>
              <a:rPr lang="it-IT" sz="1900" b="1" dirty="0">
                <a:latin typeface="Arial" panose="020B0604020202020204" pitchFamily="34" charset="0"/>
                <a:cs typeface="Arial" panose="020B0604020202020204" pitchFamily="34" charset="0"/>
              </a:rPr>
              <a:t>contemperando aspetti </a:t>
            </a:r>
          </a:p>
          <a:p>
            <a:pPr algn="ctr">
              <a:lnSpc>
                <a:spcPct val="107000"/>
              </a:lnSpc>
            </a:pPr>
            <a:endParaRPr lang="it-IT" sz="1900" b="1" dirty="0">
              <a:latin typeface="Arial" panose="020B0604020202020204" pitchFamily="34" charset="0"/>
              <a:cs typeface="Arial" panose="020B0604020202020204" pitchFamily="34" charset="0"/>
            </a:endParaRPr>
          </a:p>
          <a:p>
            <a:pPr algn="ctr">
              <a:lnSpc>
                <a:spcPct val="107000"/>
              </a:lnSpc>
            </a:pPr>
            <a:r>
              <a:rPr lang="it-IT" sz="1900" b="1" dirty="0">
                <a:latin typeface="Arial" panose="020B0604020202020204" pitchFamily="34" charset="0"/>
                <a:cs typeface="Arial" panose="020B0604020202020204" pitchFamily="34" charset="0"/>
              </a:rPr>
              <a:t>emotivi e cognitivi</a:t>
            </a:r>
          </a:p>
          <a:p>
            <a:pPr algn="ctr">
              <a:lnSpc>
                <a:spcPct val="107000"/>
              </a:lnSpc>
            </a:pPr>
            <a:endParaRPr lang="it-IT" sz="1900" b="1" dirty="0">
              <a:latin typeface="Arial" panose="020B0604020202020204" pitchFamily="34" charset="0"/>
              <a:cs typeface="Arial" panose="020B0604020202020204" pitchFamily="34" charset="0"/>
            </a:endParaRPr>
          </a:p>
          <a:p>
            <a:pPr algn="ctr">
              <a:lnSpc>
                <a:spcPct val="107000"/>
              </a:lnSpc>
            </a:pPr>
            <a:r>
              <a:rPr lang="it-IT" sz="1900" b="1" dirty="0">
                <a:latin typeface="Arial" panose="020B0604020202020204" pitchFamily="34" charset="0"/>
                <a:cs typeface="Arial" panose="020B0604020202020204" pitchFamily="34" charset="0"/>
              </a:rPr>
              <a:t>nell’</a:t>
            </a:r>
            <a:r>
              <a:rPr lang="it-IT" sz="1900" b="1" dirty="0">
                <a:solidFill>
                  <a:srgbClr val="FFC000"/>
                </a:solidFill>
                <a:latin typeface="Arial" panose="020B0604020202020204" pitchFamily="34" charset="0"/>
                <a:cs typeface="Arial" panose="020B0604020202020204" pitchFamily="34" charset="0"/>
              </a:rPr>
              <a:t>interpretazione</a:t>
            </a:r>
            <a:r>
              <a:rPr lang="it-IT" sz="1900" b="1" dirty="0">
                <a:latin typeface="Arial" panose="020B0604020202020204" pitchFamily="34" charset="0"/>
                <a:cs typeface="Arial" panose="020B0604020202020204" pitchFamily="34" charset="0"/>
              </a:rPr>
              <a:t> </a:t>
            </a:r>
            <a:r>
              <a:rPr lang="it-IT" sz="1900" b="1" dirty="0">
                <a:solidFill>
                  <a:srgbClr val="FFC000"/>
                </a:solidFill>
                <a:latin typeface="Arial" panose="020B0604020202020204" pitchFamily="34" charset="0"/>
                <a:cs typeface="Arial" panose="020B0604020202020204" pitchFamily="34" charset="0"/>
              </a:rPr>
              <a:t>della realtà circostante in termini di bisogni, desideri, volizioni e valori</a:t>
            </a:r>
          </a:p>
        </p:txBody>
      </p:sp>
    </p:spTree>
    <p:extLst>
      <p:ext uri="{BB962C8B-B14F-4D97-AF65-F5344CB8AC3E}">
        <p14:creationId xmlns:p14="http://schemas.microsoft.com/office/powerpoint/2010/main" val="127702005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4943854" y="173983"/>
            <a:ext cx="6096000" cy="981423"/>
          </a:xfrm>
          <a:prstGeom prst="rect">
            <a:avLst/>
          </a:prstGeom>
        </p:spPr>
        <p:txBody>
          <a:bodyPr>
            <a:spAutoFit/>
          </a:bodyPr>
          <a:lstStyle/>
          <a:p>
            <a:pPr algn="r">
              <a:lnSpc>
                <a:spcPct val="107000"/>
              </a:lnSpc>
            </a:pPr>
            <a:r>
              <a:rPr lang="it-IT" b="1" i="1" dirty="0">
                <a:solidFill>
                  <a:srgbClr val="FFC000"/>
                </a:solidFill>
                <a:latin typeface="Ubuntu Condensed"/>
              </a:rPr>
              <a:t>“Per tutto questo tempo ho vissuto per fare la terapia,</a:t>
            </a:r>
            <a:r>
              <a:rPr lang="it-IT" b="1" i="1" dirty="0">
                <a:solidFill>
                  <a:srgbClr val="FFC000"/>
                </a:solidFill>
                <a:latin typeface="Arial" panose="020B0604020202020204" pitchFamily="34" charset="0"/>
                <a:cs typeface="Arial" panose="020B0604020202020204" pitchFamily="34" charset="0"/>
              </a:rPr>
              <a:t> </a:t>
            </a:r>
            <a:r>
              <a:rPr lang="it-IT" b="1" i="1" dirty="0" smtClean="0">
                <a:solidFill>
                  <a:srgbClr val="FFC000"/>
                </a:solidFill>
                <a:latin typeface="Ubuntu Condensed"/>
              </a:rPr>
              <a:t>invece </a:t>
            </a:r>
            <a:r>
              <a:rPr lang="it-IT" b="1" i="1" dirty="0">
                <a:solidFill>
                  <a:srgbClr val="FFC000"/>
                </a:solidFill>
                <a:latin typeface="Ubuntu Condensed"/>
              </a:rPr>
              <a:t>di fare la terapia per poter vivere.”</a:t>
            </a:r>
            <a:r>
              <a:rPr lang="it-IT" b="1" i="1" dirty="0">
                <a:solidFill>
                  <a:srgbClr val="FFC000"/>
                </a:solidFill>
              </a:rPr>
              <a:t/>
            </a:r>
            <a:br>
              <a:rPr lang="it-IT" b="1" i="1" dirty="0">
                <a:solidFill>
                  <a:srgbClr val="FFC000"/>
                </a:solidFill>
              </a:rPr>
            </a:br>
            <a:r>
              <a:rPr lang="it-IT" sz="1600" cap="all" dirty="0">
                <a:latin typeface="Ubuntu Condensed"/>
              </a:rPr>
              <a:t>HALEY LU RICHARDSON</a:t>
            </a:r>
            <a:r>
              <a:rPr lang="it-IT" i="1" dirty="0">
                <a:latin typeface="Ubuntu Condensed"/>
              </a:rPr>
              <a:t> </a:t>
            </a:r>
            <a:endParaRPr lang="it-IT" dirty="0"/>
          </a:p>
        </p:txBody>
      </p:sp>
      <p:sp>
        <p:nvSpPr>
          <p:cNvPr id="5" name="Rettangolo 4"/>
          <p:cNvSpPr/>
          <p:nvPr/>
        </p:nvSpPr>
        <p:spPr>
          <a:xfrm>
            <a:off x="172560" y="573011"/>
            <a:ext cx="6135249" cy="5337551"/>
          </a:xfrm>
          <a:prstGeom prst="rect">
            <a:avLst/>
          </a:prstGeom>
        </p:spPr>
        <p:txBody>
          <a:bodyPr wrap="square">
            <a:spAutoFit/>
          </a:bodyPr>
          <a:lstStyle/>
          <a:p>
            <a:pPr>
              <a:lnSpc>
                <a:spcPct val="107000"/>
              </a:lnSpc>
              <a:spcAft>
                <a:spcPts val="0"/>
              </a:spcAft>
            </a:pPr>
            <a:r>
              <a:rPr lang="it-IT" sz="2000" dirty="0">
                <a:latin typeface="Arial" panose="020B0604020202020204" pitchFamily="34" charset="0"/>
                <a:ea typeface="Calibri" panose="020F0502020204030204" pitchFamily="34" charset="0"/>
                <a:cs typeface="Arial" panose="020B0604020202020204" pitchFamily="34" charset="0"/>
              </a:rPr>
              <a:t>in termini specifici</a:t>
            </a:r>
            <a:r>
              <a:rPr lang="it-IT" sz="2000" dirty="0" smtClean="0">
                <a:latin typeface="Arial" panose="020B0604020202020204" pitchFamily="34" charset="0"/>
                <a:ea typeface="Calibri" panose="020F0502020204030204" pitchFamily="34" charset="0"/>
                <a:cs typeface="Arial" panose="020B0604020202020204" pitchFamily="34" charset="0"/>
              </a:rPr>
              <a:t>,</a:t>
            </a:r>
            <a:r>
              <a:rPr lang="it-IT" sz="2000" dirty="0">
                <a:latin typeface="Arial" panose="020B0604020202020204" pitchFamily="34" charset="0"/>
                <a:ea typeface="Calibri" panose="020F0502020204030204" pitchFamily="34" charset="0"/>
                <a:cs typeface="Arial" panose="020B0604020202020204" pitchFamily="34" charset="0"/>
              </a:rPr>
              <a:t> il paziente, </a:t>
            </a:r>
          </a:p>
          <a:p>
            <a:pPr>
              <a:lnSpc>
                <a:spcPct val="107000"/>
              </a:lnSpc>
              <a:spcAft>
                <a:spcPts val="0"/>
              </a:spcAft>
            </a:pPr>
            <a:endParaRPr lang="it-IT" sz="2000" dirty="0">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it-IT" sz="2000" dirty="0" smtClean="0">
                <a:latin typeface="Arial" panose="020B0604020202020204" pitchFamily="34" charset="0"/>
                <a:ea typeface="Calibri" panose="020F0502020204030204" pitchFamily="34" charset="0"/>
                <a:cs typeface="Arial" panose="020B0604020202020204" pitchFamily="34" charset="0"/>
              </a:rPr>
              <a:t>lasciato </a:t>
            </a:r>
            <a:r>
              <a:rPr lang="it-IT" sz="2000" dirty="0">
                <a:latin typeface="Arial" panose="020B0604020202020204" pitchFamily="34" charset="0"/>
                <a:ea typeface="Calibri" panose="020F0502020204030204" pitchFamily="34" charset="0"/>
                <a:cs typeface="Arial" panose="020B0604020202020204" pitchFamily="34" charset="0"/>
              </a:rPr>
              <a:t>troppe volte a gestire la malattia </a:t>
            </a:r>
            <a:r>
              <a:rPr lang="it-IT" sz="2000" dirty="0" smtClean="0">
                <a:latin typeface="Arial" panose="020B0604020202020204" pitchFamily="34" charset="0"/>
                <a:ea typeface="Calibri" panose="020F0502020204030204" pitchFamily="34" charset="0"/>
                <a:cs typeface="Arial" panose="020B0604020202020204" pitchFamily="34" charset="0"/>
              </a:rPr>
              <a:t>in un </a:t>
            </a:r>
          </a:p>
          <a:p>
            <a:pPr>
              <a:lnSpc>
                <a:spcPct val="107000"/>
              </a:lnSpc>
            </a:pPr>
            <a:r>
              <a:rPr lang="it-IT" sz="2000" b="1" dirty="0" smtClean="0">
                <a:solidFill>
                  <a:srgbClr val="FFC000"/>
                </a:solidFill>
                <a:latin typeface="Arial" panose="020B0604020202020204" pitchFamily="34" charset="0"/>
                <a:ea typeface="Calibri" panose="020F0502020204030204" pitchFamily="34" charset="0"/>
                <a:cs typeface="Arial" panose="020B0604020202020204" pitchFamily="34" charset="0"/>
              </a:rPr>
              <a:t>“tempo sospeso”</a:t>
            </a:r>
            <a:endParaRPr lang="it-IT" sz="2000" dirty="0" smtClean="0">
              <a:solidFill>
                <a:srgbClr val="FFC000"/>
              </a:solidFill>
              <a:latin typeface="Arial" panose="020B0604020202020204" pitchFamily="34" charset="0"/>
              <a:ea typeface="Calibri" panose="020F0502020204030204" pitchFamily="34" charset="0"/>
              <a:cs typeface="Arial" panose="020B0604020202020204" pitchFamily="34" charset="0"/>
            </a:endParaRPr>
          </a:p>
          <a:p>
            <a:pPr>
              <a:lnSpc>
                <a:spcPct val="107000"/>
              </a:lnSpc>
            </a:pPr>
            <a:endParaRPr lang="it-IT" sz="2000" dirty="0">
              <a:solidFill>
                <a:srgbClr val="FF0000"/>
              </a:solidFill>
              <a:latin typeface="Arial" panose="020B0604020202020204" pitchFamily="34" charset="0"/>
              <a:cs typeface="Arial" panose="020B0604020202020204" pitchFamily="34" charset="0"/>
            </a:endParaRPr>
          </a:p>
          <a:p>
            <a:pPr>
              <a:lnSpc>
                <a:spcPct val="107000"/>
              </a:lnSpc>
            </a:pPr>
            <a:r>
              <a:rPr lang="it-IT" sz="2000" dirty="0" smtClean="0">
                <a:latin typeface="Arial" panose="020B0604020202020204" pitchFamily="34" charset="0"/>
                <a:cs typeface="Arial" panose="020B0604020202020204" pitchFamily="34" charset="0"/>
              </a:rPr>
              <a:t> </a:t>
            </a:r>
            <a:endParaRPr lang="it-IT" sz="2000" dirty="0">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0"/>
              </a:spcAft>
            </a:pPr>
            <a:r>
              <a:rPr lang="it-IT" sz="2000" dirty="0">
                <a:latin typeface="Arial" panose="020B0604020202020204" pitchFamily="34" charset="0"/>
                <a:ea typeface="Calibri" panose="020F0502020204030204" pitchFamily="34" charset="0"/>
                <a:cs typeface="Arial" panose="020B0604020202020204" pitchFamily="34" charset="0"/>
              </a:rPr>
              <a:t>va aiutato a riappropriarsi di </a:t>
            </a:r>
            <a:r>
              <a:rPr lang="it-IT" sz="2000" dirty="0" smtClean="0">
                <a:latin typeface="Arial" panose="020B0604020202020204" pitchFamily="34" charset="0"/>
                <a:ea typeface="Calibri" panose="020F0502020204030204" pitchFamily="34" charset="0"/>
                <a:cs typeface="Arial" panose="020B0604020202020204" pitchFamily="34" charset="0"/>
              </a:rPr>
              <a:t>un</a:t>
            </a:r>
          </a:p>
          <a:p>
            <a:pPr>
              <a:lnSpc>
                <a:spcPct val="107000"/>
              </a:lnSpc>
              <a:spcAft>
                <a:spcPts val="0"/>
              </a:spcAft>
            </a:pPr>
            <a:r>
              <a:rPr lang="it-IT" sz="2000" b="1" dirty="0" smtClean="0">
                <a:solidFill>
                  <a:srgbClr val="FFC000"/>
                </a:solidFill>
                <a:latin typeface="Arial" panose="020B0604020202020204" pitchFamily="34" charset="0"/>
                <a:ea typeface="Calibri" panose="020F0502020204030204" pitchFamily="34" charset="0"/>
                <a:cs typeface="Arial" panose="020B0604020202020204" pitchFamily="34" charset="0"/>
              </a:rPr>
              <a:t>“tempo vissuto”</a:t>
            </a:r>
            <a:r>
              <a:rPr lang="it-IT" sz="2000" dirty="0" smtClean="0">
                <a:solidFill>
                  <a:srgbClr val="FFC000"/>
                </a:solidFill>
                <a:latin typeface="Arial" panose="020B0604020202020204" pitchFamily="34" charset="0"/>
                <a:ea typeface="Calibri" panose="020F0502020204030204" pitchFamily="34" charset="0"/>
                <a:cs typeface="Arial" panose="020B0604020202020204" pitchFamily="34" charset="0"/>
              </a:rPr>
              <a:t>,</a:t>
            </a:r>
          </a:p>
          <a:p>
            <a:pPr>
              <a:lnSpc>
                <a:spcPct val="107000"/>
              </a:lnSpc>
              <a:spcAft>
                <a:spcPts val="0"/>
              </a:spcAft>
            </a:pPr>
            <a:endParaRPr lang="it-IT" sz="2000" b="1" dirty="0">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0"/>
              </a:spcAft>
            </a:pPr>
            <a:r>
              <a:rPr lang="it-IT" sz="2000" dirty="0">
                <a:latin typeface="Arial" panose="020B0604020202020204" pitchFamily="34" charset="0"/>
                <a:ea typeface="Calibri" panose="020F0502020204030204" pitchFamily="34" charset="0"/>
                <a:cs typeface="Arial" panose="020B0604020202020204" pitchFamily="34" charset="0"/>
              </a:rPr>
              <a:t>quale occasione utile per </a:t>
            </a:r>
            <a:endParaRPr lang="it-IT" sz="2000" dirty="0" smtClean="0">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0"/>
              </a:spcAft>
            </a:pPr>
            <a:endParaRPr lang="it-IT" sz="2000" dirty="0">
              <a:solidFill>
                <a:schemeClr val="accent2"/>
              </a:solidFill>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0"/>
              </a:spcAft>
            </a:pPr>
            <a:r>
              <a:rPr lang="it-IT" sz="2000" dirty="0" smtClean="0">
                <a:solidFill>
                  <a:schemeClr val="accent2"/>
                </a:solidFill>
                <a:latin typeface="Arial" panose="020B0604020202020204" pitchFamily="34" charset="0"/>
                <a:ea typeface="Calibri" panose="020F0502020204030204" pitchFamily="34" charset="0"/>
                <a:cs typeface="Arial" panose="020B0604020202020204" pitchFamily="34" charset="0"/>
              </a:rPr>
              <a:t>“</a:t>
            </a:r>
            <a:r>
              <a:rPr lang="it-IT" sz="2000" b="1" dirty="0">
                <a:solidFill>
                  <a:schemeClr val="accent2"/>
                </a:solidFill>
                <a:latin typeface="Arial" panose="020B0604020202020204" pitchFamily="34" charset="0"/>
                <a:ea typeface="Calibri" panose="020F0502020204030204" pitchFamily="34" charset="0"/>
                <a:cs typeface="Arial" panose="020B0604020202020204" pitchFamily="34" charset="0"/>
              </a:rPr>
              <a:t>apprendere a progettare la </a:t>
            </a:r>
            <a:r>
              <a:rPr lang="it-IT" sz="2000" b="1" dirty="0" smtClean="0">
                <a:solidFill>
                  <a:schemeClr val="accent2"/>
                </a:solidFill>
                <a:latin typeface="Arial" panose="020B0604020202020204" pitchFamily="34" charset="0"/>
                <a:ea typeface="Calibri" panose="020F0502020204030204" pitchFamily="34" charset="0"/>
                <a:cs typeface="Arial" panose="020B0604020202020204" pitchFamily="34" charset="0"/>
              </a:rPr>
              <a:t>propria</a:t>
            </a:r>
          </a:p>
          <a:p>
            <a:pPr>
              <a:lnSpc>
                <a:spcPct val="107000"/>
              </a:lnSpc>
              <a:spcAft>
                <a:spcPts val="0"/>
              </a:spcAft>
            </a:pPr>
            <a:r>
              <a:rPr lang="it-IT" sz="2000" b="1" dirty="0" smtClean="0">
                <a:solidFill>
                  <a:schemeClr val="accent2"/>
                </a:solidFill>
                <a:latin typeface="Arial" panose="020B0604020202020204" pitchFamily="34" charset="0"/>
                <a:ea typeface="Calibri" panose="020F0502020204030204" pitchFamily="34" charset="0"/>
                <a:cs typeface="Arial" panose="020B0604020202020204" pitchFamily="34" charset="0"/>
              </a:rPr>
              <a:t>condizione </a:t>
            </a:r>
            <a:r>
              <a:rPr lang="it-IT" sz="2000" b="1" dirty="0">
                <a:solidFill>
                  <a:schemeClr val="accent2"/>
                </a:solidFill>
                <a:latin typeface="Arial" panose="020B0604020202020204" pitchFamily="34" charset="0"/>
                <a:ea typeface="Calibri" panose="020F0502020204030204" pitchFamily="34" charset="0"/>
                <a:cs typeface="Arial" panose="020B0604020202020204" pitchFamily="34" charset="0"/>
              </a:rPr>
              <a:t>di </a:t>
            </a:r>
            <a:r>
              <a:rPr lang="it-IT" sz="2000" b="1" dirty="0" smtClean="0">
                <a:solidFill>
                  <a:schemeClr val="accent2"/>
                </a:solidFill>
                <a:latin typeface="Arial" panose="020B0604020202020204" pitchFamily="34" charset="0"/>
                <a:ea typeface="Calibri" panose="020F0502020204030204" pitchFamily="34" charset="0"/>
                <a:cs typeface="Arial" panose="020B0604020202020204" pitchFamily="34" charset="0"/>
              </a:rPr>
              <a:t>“benessere</a:t>
            </a:r>
            <a:r>
              <a:rPr lang="it-IT" sz="2000" b="1" dirty="0">
                <a:solidFill>
                  <a:schemeClr val="accent2"/>
                </a:solidFill>
                <a:latin typeface="Arial" panose="020B0604020202020204" pitchFamily="34" charset="0"/>
                <a:ea typeface="Calibri" panose="020F0502020204030204" pitchFamily="34" charset="0"/>
                <a:cs typeface="Arial" panose="020B0604020202020204" pitchFamily="34" charset="0"/>
              </a:rPr>
              <a:t>” </a:t>
            </a:r>
            <a:endParaRPr lang="it-IT" sz="2000" b="1" dirty="0" smtClean="0">
              <a:solidFill>
                <a:schemeClr val="accent2"/>
              </a:solidFill>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0"/>
              </a:spcAft>
            </a:pPr>
            <a:endParaRPr lang="it-IT" sz="2000" b="1" dirty="0">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0"/>
              </a:spcAft>
            </a:pPr>
            <a:r>
              <a:rPr lang="it-IT" sz="2000" b="1" dirty="0" smtClean="0">
                <a:latin typeface="Arial" panose="020B0604020202020204" pitchFamily="34" charset="0"/>
                <a:ea typeface="Calibri" panose="020F0502020204030204" pitchFamily="34" charset="0"/>
                <a:cs typeface="Arial" panose="020B0604020202020204" pitchFamily="34" charset="0"/>
              </a:rPr>
              <a:t>verso </a:t>
            </a:r>
            <a:r>
              <a:rPr lang="it-IT" sz="2000" b="1" dirty="0">
                <a:latin typeface="Arial" panose="020B0604020202020204" pitchFamily="34" charset="0"/>
                <a:ea typeface="Calibri" panose="020F0502020204030204" pitchFamily="34" charset="0"/>
                <a:cs typeface="Arial" panose="020B0604020202020204" pitchFamily="34" charset="0"/>
              </a:rPr>
              <a:t>un traguardo possibile </a:t>
            </a:r>
            <a:r>
              <a:rPr lang="it-IT" sz="2000" b="1" dirty="0" smtClean="0">
                <a:latin typeface="Arial" panose="020B0604020202020204" pitchFamily="34" charset="0"/>
                <a:ea typeface="Calibri" panose="020F0502020204030204" pitchFamily="34" charset="0"/>
                <a:cs typeface="Arial" panose="020B0604020202020204" pitchFamily="34" charset="0"/>
              </a:rPr>
              <a:t>anche</a:t>
            </a:r>
          </a:p>
          <a:p>
            <a:pPr>
              <a:lnSpc>
                <a:spcPct val="107000"/>
              </a:lnSpc>
              <a:spcAft>
                <a:spcPts val="0"/>
              </a:spcAft>
            </a:pPr>
            <a:r>
              <a:rPr lang="it-IT" sz="2000" b="1" dirty="0" smtClean="0">
                <a:latin typeface="Arial" panose="020B0604020202020204" pitchFamily="34" charset="0"/>
                <a:ea typeface="Calibri" panose="020F0502020204030204" pitchFamily="34" charset="0"/>
                <a:cs typeface="Arial" panose="020B0604020202020204" pitchFamily="34" charset="0"/>
              </a:rPr>
              <a:t>nelle condizioni più estreme</a:t>
            </a:r>
            <a:endParaRPr lang="it-IT" sz="2000" dirty="0">
              <a:latin typeface="Arial" panose="020B0604020202020204" pitchFamily="34" charset="0"/>
              <a:ea typeface="Calibri" panose="020F0502020204030204" pitchFamily="34" charset="0"/>
              <a:cs typeface="Arial" panose="020B0604020202020204" pitchFamily="34" charset="0"/>
            </a:endParaRPr>
          </a:p>
        </p:txBody>
      </p:sp>
      <p:sp>
        <p:nvSpPr>
          <p:cNvPr id="6" name="Rettangolo 5"/>
          <p:cNvSpPr/>
          <p:nvPr/>
        </p:nvSpPr>
        <p:spPr>
          <a:xfrm>
            <a:off x="5780867" y="5748629"/>
            <a:ext cx="4076132" cy="685059"/>
          </a:xfrm>
          <a:prstGeom prst="rect">
            <a:avLst/>
          </a:prstGeom>
        </p:spPr>
        <p:txBody>
          <a:bodyPr wrap="square">
            <a:spAutoFit/>
          </a:bodyPr>
          <a:lstStyle/>
          <a:p>
            <a:pPr algn="ctr">
              <a:lnSpc>
                <a:spcPct val="107000"/>
              </a:lnSpc>
            </a:pPr>
            <a:r>
              <a:rPr lang="it-IT" dirty="0">
                <a:latin typeface="Arial" panose="020B0604020202020204" pitchFamily="34" charset="0"/>
                <a:ea typeface="Calibri" panose="020F0502020204030204" pitchFamily="34" charset="0"/>
                <a:cs typeface="Arial" panose="020B0604020202020204" pitchFamily="34" charset="0"/>
              </a:rPr>
              <a:t>I</a:t>
            </a:r>
            <a:r>
              <a:rPr lang="it-IT" dirty="0" smtClean="0">
                <a:latin typeface="Arial" panose="020B0604020202020204" pitchFamily="34" charset="0"/>
                <a:ea typeface="Calibri" panose="020F0502020204030204" pitchFamily="34" charset="0"/>
                <a:cs typeface="Arial" panose="020B0604020202020204" pitchFamily="34" charset="0"/>
              </a:rPr>
              <a:t>l </a:t>
            </a:r>
            <a:r>
              <a:rPr lang="it-IT" dirty="0">
                <a:latin typeface="Arial" panose="020B0604020202020204" pitchFamily="34" charset="0"/>
                <a:ea typeface="Calibri" panose="020F0502020204030204" pitchFamily="34" charset="0"/>
                <a:cs typeface="Arial" panose="020B0604020202020204" pitchFamily="34" charset="0"/>
              </a:rPr>
              <a:t>paziente oncologico</a:t>
            </a:r>
          </a:p>
          <a:p>
            <a:pPr algn="ctr">
              <a:lnSpc>
                <a:spcPct val="107000"/>
              </a:lnSpc>
            </a:pPr>
            <a:r>
              <a:rPr lang="it-IT" dirty="0">
                <a:latin typeface="Arial" panose="020B0604020202020204" pitchFamily="34" charset="0"/>
                <a:ea typeface="Calibri" panose="020F0502020204030204" pitchFamily="34" charset="0"/>
                <a:cs typeface="Arial" panose="020B0604020202020204" pitchFamily="34" charset="0"/>
              </a:rPr>
              <a:t>«ostaggio</a:t>
            </a:r>
            <a:r>
              <a:rPr lang="it-IT" dirty="0" smtClean="0">
                <a:latin typeface="Arial" panose="020B0604020202020204" pitchFamily="34" charset="0"/>
                <a:ea typeface="Calibri" panose="020F0502020204030204" pitchFamily="34" charset="0"/>
                <a:cs typeface="Arial" panose="020B0604020202020204" pitchFamily="34" charset="0"/>
              </a:rPr>
              <a:t>» delle </a:t>
            </a:r>
            <a:r>
              <a:rPr lang="it-IT" dirty="0">
                <a:latin typeface="Arial" panose="020B0604020202020204" pitchFamily="34" charset="0"/>
                <a:ea typeface="Calibri" panose="020F0502020204030204" pitchFamily="34" charset="0"/>
                <a:cs typeface="Arial" panose="020B0604020202020204" pitchFamily="34" charset="0"/>
              </a:rPr>
              <a:t>agende </a:t>
            </a:r>
            <a:r>
              <a:rPr lang="it-IT" dirty="0" smtClean="0">
                <a:latin typeface="Arial" panose="020B0604020202020204" pitchFamily="34" charset="0"/>
                <a:ea typeface="Calibri" panose="020F0502020204030204" pitchFamily="34" charset="0"/>
                <a:cs typeface="Arial" panose="020B0604020202020204" pitchFamily="34" charset="0"/>
              </a:rPr>
              <a:t>terapeutiche</a:t>
            </a:r>
            <a:endParaRPr lang="it-IT" dirty="0">
              <a:latin typeface="Arial" panose="020B0604020202020204" pitchFamily="34" charset="0"/>
              <a:ea typeface="Calibri" panose="020F0502020204030204" pitchFamily="34" charset="0"/>
              <a:cs typeface="Arial" panose="020B0604020202020204" pitchFamily="34" charset="0"/>
            </a:endParaRPr>
          </a:p>
        </p:txBody>
      </p:sp>
      <p:pic>
        <p:nvPicPr>
          <p:cNvPr id="2050" name="Picture 2" descr="Cronofobia: La Paura Del Tempo Che Scorre Vi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80867" y="1135530"/>
            <a:ext cx="3895032" cy="450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258676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90584" y="239837"/>
            <a:ext cx="9199075" cy="3170099"/>
          </a:xfrm>
          <a:prstGeom prst="rect">
            <a:avLst/>
          </a:prstGeom>
        </p:spPr>
        <p:txBody>
          <a:bodyPr wrap="square">
            <a:spAutoFit/>
          </a:bodyPr>
          <a:lstStyle/>
          <a:p>
            <a:r>
              <a:rPr lang="it-IT" sz="2000" b="1" dirty="0" smtClean="0">
                <a:solidFill>
                  <a:schemeClr val="accent2"/>
                </a:solidFill>
                <a:latin typeface="Arial" panose="020B0604020202020204" pitchFamily="34" charset="0"/>
                <a:cs typeface="Arial" panose="020B0604020202020204" pitchFamily="34" charset="0"/>
              </a:rPr>
              <a:t>Il </a:t>
            </a:r>
            <a:r>
              <a:rPr lang="it-IT" sz="2000" b="1" dirty="0">
                <a:solidFill>
                  <a:schemeClr val="accent2"/>
                </a:solidFill>
                <a:latin typeface="Arial" panose="020B0604020202020204" pitchFamily="34" charset="0"/>
                <a:cs typeface="Arial" panose="020B0604020202020204" pitchFamily="34" charset="0"/>
              </a:rPr>
              <a:t>traguardo educativo di riportare il soggetto all’attenzione </a:t>
            </a:r>
            <a:r>
              <a:rPr lang="it-IT" sz="2000" b="1" dirty="0" smtClean="0">
                <a:solidFill>
                  <a:schemeClr val="accent2"/>
                </a:solidFill>
                <a:latin typeface="Arial" panose="020B0604020202020204" pitchFamily="34" charset="0"/>
                <a:cs typeface="Arial" panose="020B0604020202020204" pitchFamily="34" charset="0"/>
              </a:rPr>
              <a:t>educativa di sé </a:t>
            </a:r>
          </a:p>
          <a:p>
            <a:endParaRPr lang="it-IT" sz="2000" dirty="0">
              <a:latin typeface="Arial" panose="020B0604020202020204" pitchFamily="34" charset="0"/>
              <a:cs typeface="Arial" panose="020B0604020202020204" pitchFamily="34" charset="0"/>
            </a:endParaRPr>
          </a:p>
          <a:p>
            <a:r>
              <a:rPr lang="it-IT" sz="2000" dirty="0" smtClean="0">
                <a:latin typeface="Arial" panose="020B0604020202020204" pitchFamily="34" charset="0"/>
                <a:cs typeface="Arial" panose="020B0604020202020204" pitchFamily="34" charset="0"/>
              </a:rPr>
              <a:t>si </a:t>
            </a:r>
            <a:r>
              <a:rPr lang="it-IT" sz="2000" dirty="0">
                <a:latin typeface="Arial" panose="020B0604020202020204" pitchFamily="34" charset="0"/>
                <a:cs typeface="Arial" panose="020B0604020202020204" pitchFamily="34" charset="0"/>
              </a:rPr>
              <a:t>ritiene possa </a:t>
            </a:r>
            <a:r>
              <a:rPr lang="it-IT" sz="2000" dirty="0">
                <a:solidFill>
                  <a:srgbClr val="FFC000"/>
                </a:solidFill>
                <a:latin typeface="Arial" panose="020B0604020202020204" pitchFamily="34" charset="0"/>
                <a:cs typeface="Arial" panose="020B0604020202020204" pitchFamily="34" charset="0"/>
              </a:rPr>
              <a:t>spingersi oltre la prefigurazione di un impegno motivato </a:t>
            </a:r>
            <a:r>
              <a:rPr lang="it-IT" sz="2000" dirty="0" smtClean="0">
                <a:solidFill>
                  <a:srgbClr val="FFC000"/>
                </a:solidFill>
                <a:latin typeface="Arial" panose="020B0604020202020204" pitchFamily="34" charset="0"/>
                <a:cs typeface="Arial" panose="020B0604020202020204" pitchFamily="34" charset="0"/>
              </a:rPr>
              <a:t>verso</a:t>
            </a:r>
          </a:p>
          <a:p>
            <a:r>
              <a:rPr lang="it-IT" sz="2000" dirty="0" smtClean="0">
                <a:latin typeface="Arial" panose="020B0604020202020204" pitchFamily="34" charset="0"/>
                <a:cs typeface="Arial" panose="020B0604020202020204" pitchFamily="34" charset="0"/>
              </a:rPr>
              <a:t>il </a:t>
            </a:r>
            <a:r>
              <a:rPr lang="it-IT" sz="2000" dirty="0">
                <a:latin typeface="Arial" panose="020B0604020202020204" pitchFamily="34" charset="0"/>
                <a:cs typeface="Arial" panose="020B0604020202020204" pitchFamily="34" charset="0"/>
              </a:rPr>
              <a:t>perseguimento </a:t>
            </a:r>
            <a:r>
              <a:rPr lang="it-IT" sz="2000" dirty="0" smtClean="0">
                <a:latin typeface="Arial" panose="020B0604020202020204" pitchFamily="34" charset="0"/>
                <a:cs typeface="Arial" panose="020B0604020202020204" pitchFamily="34" charset="0"/>
              </a:rPr>
              <a:t>della </a:t>
            </a:r>
            <a:r>
              <a:rPr lang="it-IT" sz="2000" dirty="0" smtClean="0">
                <a:solidFill>
                  <a:srgbClr val="FFC000"/>
                </a:solidFill>
                <a:latin typeface="Arial" panose="020B0604020202020204" pitchFamily="34" charset="0"/>
                <a:cs typeface="Arial" panose="020B0604020202020204" pitchFamily="34" charset="0"/>
              </a:rPr>
              <a:t>guarigione o </a:t>
            </a:r>
            <a:r>
              <a:rPr lang="it-IT" sz="2000" dirty="0">
                <a:solidFill>
                  <a:srgbClr val="FFC000"/>
                </a:solidFill>
                <a:latin typeface="Arial" panose="020B0604020202020204" pitchFamily="34" charset="0"/>
                <a:cs typeface="Arial" panose="020B0604020202020204" pitchFamily="34" charset="0"/>
              </a:rPr>
              <a:t>cronicizzazione della </a:t>
            </a:r>
            <a:r>
              <a:rPr lang="it-IT" sz="2000" dirty="0" smtClean="0">
                <a:solidFill>
                  <a:srgbClr val="FFC000"/>
                </a:solidFill>
                <a:latin typeface="Arial" panose="020B0604020202020204" pitchFamily="34" charset="0"/>
                <a:cs typeface="Arial" panose="020B0604020202020204" pitchFamily="34" charset="0"/>
              </a:rPr>
              <a:t>patologia.</a:t>
            </a:r>
          </a:p>
          <a:p>
            <a:endParaRPr lang="it-IT" sz="2000" dirty="0">
              <a:latin typeface="Arial" panose="020B0604020202020204" pitchFamily="34" charset="0"/>
              <a:cs typeface="Arial" panose="020B0604020202020204" pitchFamily="34" charset="0"/>
            </a:endParaRPr>
          </a:p>
          <a:p>
            <a:endParaRPr lang="it-IT" sz="2000" dirty="0" smtClean="0">
              <a:latin typeface="Arial" panose="020B0604020202020204" pitchFamily="34" charset="0"/>
              <a:cs typeface="Arial" panose="020B0604020202020204" pitchFamily="34" charset="0"/>
            </a:endParaRPr>
          </a:p>
          <a:p>
            <a:r>
              <a:rPr lang="it-IT" sz="2000" dirty="0" smtClean="0">
                <a:latin typeface="Arial" panose="020B0604020202020204" pitchFamily="34" charset="0"/>
                <a:cs typeface="Arial" panose="020B0604020202020204" pitchFamily="34" charset="0"/>
              </a:rPr>
              <a:t>Si </a:t>
            </a:r>
            <a:r>
              <a:rPr lang="it-IT" sz="2000" dirty="0">
                <a:latin typeface="Arial" panose="020B0604020202020204" pitchFamily="34" charset="0"/>
                <a:cs typeface="Arial" panose="020B0604020202020204" pitchFamily="34" charset="0"/>
              </a:rPr>
              <a:t>intende </a:t>
            </a:r>
            <a:r>
              <a:rPr lang="it-IT" sz="2000" dirty="0" smtClean="0">
                <a:latin typeface="Arial" panose="020B0604020202020204" pitchFamily="34" charset="0"/>
                <a:cs typeface="Arial" panose="020B0604020202020204" pitchFamily="34" charset="0"/>
              </a:rPr>
              <a:t>ancora </a:t>
            </a:r>
            <a:r>
              <a:rPr lang="it-IT" sz="2000" dirty="0" smtClean="0">
                <a:solidFill>
                  <a:srgbClr val="FFC000"/>
                </a:solidFill>
                <a:latin typeface="Arial" panose="020B0604020202020204" pitchFamily="34" charset="0"/>
                <a:cs typeface="Arial" panose="020B0604020202020204" pitchFamily="34" charset="0"/>
              </a:rPr>
              <a:t>più utile per </a:t>
            </a:r>
            <a:r>
              <a:rPr lang="it-IT" sz="2000" dirty="0">
                <a:solidFill>
                  <a:srgbClr val="FFC000"/>
                </a:solidFill>
                <a:latin typeface="Arial" panose="020B0604020202020204" pitchFamily="34" charset="0"/>
                <a:cs typeface="Arial" panose="020B0604020202020204" pitchFamily="34" charset="0"/>
              </a:rPr>
              <a:t>coloro costretti a </a:t>
            </a:r>
            <a:r>
              <a:rPr lang="it-IT" sz="2000" dirty="0">
                <a:latin typeface="Arial" panose="020B0604020202020204" pitchFamily="34" charset="0"/>
                <a:cs typeface="Arial" panose="020B0604020202020204" pitchFamily="34" charset="0"/>
              </a:rPr>
              <a:t>conoscere la malattia nel suo completo ed estremo sviluppo, quale possibile aiuto per </a:t>
            </a:r>
            <a:endParaRPr lang="it-IT" sz="2000" dirty="0" smtClean="0">
              <a:latin typeface="Arial" panose="020B0604020202020204" pitchFamily="34" charset="0"/>
              <a:cs typeface="Arial" panose="020B0604020202020204" pitchFamily="34" charset="0"/>
            </a:endParaRPr>
          </a:p>
          <a:p>
            <a:endParaRPr lang="it-IT" sz="2000" dirty="0">
              <a:latin typeface="Arial" panose="020B0604020202020204" pitchFamily="34" charset="0"/>
              <a:cs typeface="Arial" panose="020B0604020202020204" pitchFamily="34" charset="0"/>
            </a:endParaRPr>
          </a:p>
          <a:p>
            <a:r>
              <a:rPr lang="it-IT" sz="2000" dirty="0" smtClean="0">
                <a:solidFill>
                  <a:srgbClr val="FFC000"/>
                </a:solidFill>
                <a:latin typeface="Arial" panose="020B0604020202020204" pitchFamily="34" charset="0"/>
                <a:cs typeface="Arial" panose="020B0604020202020204" pitchFamily="34" charset="0"/>
              </a:rPr>
              <a:t>attraversare, con maggiore serenità, il percorso di </a:t>
            </a:r>
            <a:r>
              <a:rPr lang="it-IT" sz="2000" dirty="0">
                <a:solidFill>
                  <a:srgbClr val="FFC000"/>
                </a:solidFill>
                <a:latin typeface="Arial" panose="020B0604020202020204" pitchFamily="34" charset="0"/>
                <a:cs typeface="Arial" panose="020B0604020202020204" pitchFamily="34" charset="0"/>
              </a:rPr>
              <a:t>avvicinamento alla morte </a:t>
            </a:r>
            <a:endParaRPr lang="it-IT" sz="2000" dirty="0" smtClean="0">
              <a:solidFill>
                <a:srgbClr val="FFC000"/>
              </a:solidFill>
              <a:latin typeface="Arial" panose="020B0604020202020204" pitchFamily="34" charset="0"/>
              <a:cs typeface="Arial" panose="020B0604020202020204" pitchFamily="34" charset="0"/>
            </a:endParaRPr>
          </a:p>
        </p:txBody>
      </p:sp>
      <p:pic>
        <p:nvPicPr>
          <p:cNvPr id="3" name="Picture 2" descr="Le 5 fasi del lutto"/>
          <p:cNvPicPr>
            <a:picLocks noChangeAspect="1" noChangeArrowheads="1"/>
          </p:cNvPicPr>
          <p:nvPr/>
        </p:nvPicPr>
        <p:blipFill rotWithShape="1">
          <a:blip r:embed="rId3">
            <a:extLst>
              <a:ext uri="{28A0092B-C50C-407E-A947-70E740481C1C}">
                <a14:useLocalDpi xmlns:a14="http://schemas.microsoft.com/office/drawing/2010/main" val="0"/>
              </a:ext>
            </a:extLst>
          </a:blip>
          <a:srcRect l="2621" t="8054" r="2995" b="14814"/>
          <a:stretch/>
        </p:blipFill>
        <p:spPr bwMode="auto">
          <a:xfrm>
            <a:off x="4767752" y="3845155"/>
            <a:ext cx="6019954" cy="2628000"/>
          </a:xfrm>
          <a:prstGeom prst="rect">
            <a:avLst/>
          </a:prstGeom>
          <a:noFill/>
          <a:extLst>
            <a:ext uri="{909E8E84-426E-40DD-AFC4-6F175D3DCCD1}">
              <a14:hiddenFill xmlns:a14="http://schemas.microsoft.com/office/drawing/2010/main">
                <a:solidFill>
                  <a:srgbClr val="FFFFFF"/>
                </a:solidFill>
              </a14:hiddenFill>
            </a:ext>
          </a:extLst>
        </p:spPr>
      </p:pic>
      <p:sp>
        <p:nvSpPr>
          <p:cNvPr id="4" name="Rettangolo 3"/>
          <p:cNvSpPr/>
          <p:nvPr/>
        </p:nvSpPr>
        <p:spPr>
          <a:xfrm>
            <a:off x="190585" y="5457492"/>
            <a:ext cx="4918130" cy="1015663"/>
          </a:xfrm>
          <a:prstGeom prst="rect">
            <a:avLst/>
          </a:prstGeom>
        </p:spPr>
        <p:txBody>
          <a:bodyPr wrap="square">
            <a:spAutoFit/>
          </a:bodyPr>
          <a:lstStyle/>
          <a:p>
            <a:r>
              <a:rPr lang="it-IT" sz="2000" dirty="0">
                <a:latin typeface="Arial" panose="020B0604020202020204" pitchFamily="34" charset="0"/>
                <a:cs typeface="Arial" panose="020B0604020202020204" pitchFamily="34" charset="0"/>
              </a:rPr>
              <a:t>In questi spazi </a:t>
            </a:r>
            <a:r>
              <a:rPr lang="it-IT" sz="2000" dirty="0" smtClean="0">
                <a:latin typeface="Arial" panose="020B0604020202020204" pitchFamily="34" charset="0"/>
                <a:cs typeface="Arial" panose="020B0604020202020204" pitchFamily="34" charset="0"/>
              </a:rPr>
              <a:t>fondamentale è un</a:t>
            </a:r>
          </a:p>
          <a:p>
            <a:r>
              <a:rPr lang="it-IT" sz="2000" dirty="0" smtClean="0">
                <a:latin typeface="Arial" panose="020B0604020202020204" pitchFamily="34" charset="0"/>
                <a:cs typeface="Arial" panose="020B0604020202020204" pitchFamily="34" charset="0"/>
              </a:rPr>
              <a:t>attento lavoro pedagogico</a:t>
            </a:r>
          </a:p>
          <a:p>
            <a:r>
              <a:rPr lang="it-IT" sz="2000" dirty="0" smtClean="0">
                <a:latin typeface="Arial" panose="020B0604020202020204" pitchFamily="34" charset="0"/>
                <a:cs typeface="Arial" panose="020B0604020202020204" pitchFamily="34" charset="0"/>
              </a:rPr>
              <a:t>(non </a:t>
            </a:r>
            <a:r>
              <a:rPr lang="it-IT" sz="2000" dirty="0">
                <a:latin typeface="Arial" panose="020B0604020202020204" pitchFamily="34" charset="0"/>
                <a:cs typeface="Arial" panose="020B0604020202020204" pitchFamily="34" charset="0"/>
              </a:rPr>
              <a:t>solo </a:t>
            </a:r>
            <a:r>
              <a:rPr lang="it-IT" sz="2000" dirty="0" smtClean="0">
                <a:latin typeface="Arial" panose="020B0604020202020204" pitchFamily="34" charset="0"/>
                <a:cs typeface="Arial" panose="020B0604020202020204" pitchFamily="34" charset="0"/>
              </a:rPr>
              <a:t>mero </a:t>
            </a:r>
            <a:r>
              <a:rPr lang="it-IT" sz="2000" dirty="0">
                <a:latin typeface="Arial" panose="020B0604020202020204" pitchFamily="34" charset="0"/>
                <a:cs typeface="Arial" panose="020B0604020202020204" pitchFamily="34" charset="0"/>
              </a:rPr>
              <a:t>intervento psicologico)</a:t>
            </a:r>
          </a:p>
        </p:txBody>
      </p:sp>
      <p:sp>
        <p:nvSpPr>
          <p:cNvPr id="6" name="Rettangolo 5"/>
          <p:cNvSpPr/>
          <p:nvPr/>
        </p:nvSpPr>
        <p:spPr>
          <a:xfrm>
            <a:off x="190585" y="3860654"/>
            <a:ext cx="5234687" cy="707886"/>
          </a:xfrm>
          <a:prstGeom prst="rect">
            <a:avLst/>
          </a:prstGeom>
        </p:spPr>
        <p:txBody>
          <a:bodyPr wrap="square">
            <a:spAutoFit/>
          </a:bodyPr>
          <a:lstStyle/>
          <a:p>
            <a:r>
              <a:rPr lang="it-IT" sz="2000" dirty="0" smtClean="0">
                <a:solidFill>
                  <a:srgbClr val="FFC000"/>
                </a:solidFill>
                <a:latin typeface="Arial" panose="020B0604020202020204" pitchFamily="34" charset="0"/>
                <a:cs typeface="Arial" panose="020B0604020202020204" pitchFamily="34" charset="0"/>
              </a:rPr>
              <a:t>e </a:t>
            </a:r>
            <a:r>
              <a:rPr lang="it-IT" sz="2000" dirty="0">
                <a:solidFill>
                  <a:srgbClr val="FFC000"/>
                </a:solidFill>
                <a:latin typeface="Arial" panose="020B0604020202020204" pitchFamily="34" charset="0"/>
                <a:cs typeface="Arial" panose="020B0604020202020204" pitchFamily="34" charset="0"/>
              </a:rPr>
              <a:t>di separazione dal </a:t>
            </a:r>
            <a:r>
              <a:rPr lang="it-IT" sz="2000" dirty="0" smtClean="0">
                <a:solidFill>
                  <a:srgbClr val="FFC000"/>
                </a:solidFill>
                <a:latin typeface="Arial" panose="020B0604020202020204" pitchFamily="34" charset="0"/>
                <a:cs typeface="Arial" panose="020B0604020202020204" pitchFamily="34" charset="0"/>
              </a:rPr>
              <a:t>sé</a:t>
            </a:r>
          </a:p>
          <a:p>
            <a:r>
              <a:rPr lang="it-IT" sz="2000" dirty="0" smtClean="0">
                <a:latin typeface="Arial" panose="020B0604020202020204" pitchFamily="34" charset="0"/>
                <a:cs typeface="Arial" panose="020B0604020202020204" pitchFamily="34" charset="0"/>
              </a:rPr>
              <a:t>che </a:t>
            </a:r>
            <a:r>
              <a:rPr lang="it-IT" sz="2000" dirty="0">
                <a:latin typeface="Arial" panose="020B0604020202020204" pitchFamily="34" charset="0"/>
                <a:cs typeface="Arial" panose="020B0604020202020204" pitchFamily="34" charset="0"/>
              </a:rPr>
              <a:t>essa inevitabilmente comporta.</a:t>
            </a:r>
          </a:p>
        </p:txBody>
      </p:sp>
    </p:spTree>
    <p:extLst>
      <p:ext uri="{BB962C8B-B14F-4D97-AF65-F5344CB8AC3E}">
        <p14:creationId xmlns:p14="http://schemas.microsoft.com/office/powerpoint/2010/main" val="247985967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419371" y="1068886"/>
            <a:ext cx="6609226" cy="2246769"/>
          </a:xfrm>
          <a:prstGeom prst="rect">
            <a:avLst/>
          </a:prstGeom>
        </p:spPr>
        <p:txBody>
          <a:bodyPr wrap="square">
            <a:spAutoFit/>
          </a:bodyPr>
          <a:lstStyle/>
          <a:p>
            <a:r>
              <a:rPr lang="it-IT" sz="2000" dirty="0" smtClean="0">
                <a:latin typeface="Arial" panose="020B0604020202020204" pitchFamily="34" charset="0"/>
                <a:ea typeface="Calibri" panose="020F0502020204030204" pitchFamily="34" charset="0"/>
                <a:cs typeface="Arial" panose="020B0604020202020204" pitchFamily="34" charset="0"/>
              </a:rPr>
              <a:t>Va intesa, </a:t>
            </a:r>
            <a:r>
              <a:rPr lang="it-IT" sz="2000" dirty="0">
                <a:latin typeface="Arial" panose="020B0604020202020204" pitchFamily="34" charset="0"/>
                <a:ea typeface="Calibri" panose="020F0502020204030204" pitchFamily="34" charset="0"/>
                <a:cs typeface="Arial" panose="020B0604020202020204" pitchFamily="34" charset="0"/>
              </a:rPr>
              <a:t>quindi, come </a:t>
            </a:r>
            <a:r>
              <a:rPr lang="it-IT" sz="2000" dirty="0">
                <a:solidFill>
                  <a:schemeClr val="accent2"/>
                </a:solidFill>
                <a:latin typeface="Arial" panose="020B0604020202020204" pitchFamily="34" charset="0"/>
                <a:ea typeface="Calibri" panose="020F0502020204030204" pitchFamily="34" charset="0"/>
                <a:cs typeface="Arial" panose="020B0604020202020204" pitchFamily="34" charset="0"/>
              </a:rPr>
              <a:t>un percorso </a:t>
            </a:r>
            <a:r>
              <a:rPr lang="it-IT" sz="2000" dirty="0" smtClean="0">
                <a:solidFill>
                  <a:schemeClr val="accent2"/>
                </a:solidFill>
                <a:latin typeface="Arial" panose="020B0604020202020204" pitchFamily="34" charset="0"/>
                <a:ea typeface="Calibri" panose="020F0502020204030204" pitchFamily="34" charset="0"/>
                <a:cs typeface="Arial" panose="020B0604020202020204" pitchFamily="34" charset="0"/>
              </a:rPr>
              <a:t>educativo </a:t>
            </a:r>
            <a:r>
              <a:rPr lang="it-IT" sz="2000" dirty="0" smtClean="0">
                <a:latin typeface="Arial" panose="020B0604020202020204" pitchFamily="34" charset="0"/>
                <a:ea typeface="Calibri" panose="020F0502020204030204" pitchFamily="34" charset="0"/>
                <a:cs typeface="Arial" panose="020B0604020202020204" pitchFamily="34" charset="0"/>
              </a:rPr>
              <a:t>grazie </a:t>
            </a:r>
            <a:r>
              <a:rPr lang="it-IT" sz="2000" dirty="0">
                <a:latin typeface="Arial" panose="020B0604020202020204" pitchFamily="34" charset="0"/>
                <a:ea typeface="Calibri" panose="020F0502020204030204" pitchFamily="34" charset="0"/>
                <a:cs typeface="Arial" panose="020B0604020202020204" pitchFamily="34" charset="0"/>
              </a:rPr>
              <a:t>al quale al </a:t>
            </a:r>
            <a:r>
              <a:rPr lang="it-IT" sz="2000" dirty="0">
                <a:solidFill>
                  <a:schemeClr val="accent2"/>
                </a:solidFill>
                <a:latin typeface="Arial" panose="020B0604020202020204" pitchFamily="34" charset="0"/>
                <a:ea typeface="Calibri" panose="020F0502020204030204" pitchFamily="34" charset="0"/>
                <a:cs typeface="Arial" panose="020B0604020202020204" pitchFamily="34" charset="0"/>
              </a:rPr>
              <a:t>paziente</a:t>
            </a:r>
            <a:r>
              <a:rPr lang="it-IT" sz="2000" dirty="0">
                <a:latin typeface="Arial" panose="020B0604020202020204" pitchFamily="34" charset="0"/>
                <a:ea typeface="Calibri" panose="020F0502020204030204" pitchFamily="34" charset="0"/>
                <a:cs typeface="Arial" panose="020B0604020202020204" pitchFamily="34" charset="0"/>
              </a:rPr>
              <a:t> è </a:t>
            </a:r>
            <a:r>
              <a:rPr lang="it-IT" sz="2000" dirty="0" smtClean="0">
                <a:latin typeface="Arial" panose="020B0604020202020204" pitchFamily="34" charset="0"/>
                <a:ea typeface="Calibri" panose="020F0502020204030204" pitchFamily="34" charset="0"/>
                <a:cs typeface="Arial" panose="020B0604020202020204" pitchFamily="34" charset="0"/>
              </a:rPr>
              <a:t>consegnato</a:t>
            </a:r>
          </a:p>
          <a:p>
            <a:endParaRPr lang="it-IT" sz="2000" dirty="0">
              <a:latin typeface="Arial" panose="020B0604020202020204" pitchFamily="34" charset="0"/>
              <a:ea typeface="Calibri" panose="020F0502020204030204" pitchFamily="34" charset="0"/>
              <a:cs typeface="Arial" panose="020B0604020202020204" pitchFamily="34" charset="0"/>
            </a:endParaRPr>
          </a:p>
          <a:p>
            <a:r>
              <a:rPr lang="it-IT" sz="2000" dirty="0" smtClean="0">
                <a:latin typeface="Arial" panose="020B0604020202020204" pitchFamily="34" charset="0"/>
                <a:ea typeface="Calibri" panose="020F0502020204030204" pitchFamily="34" charset="0"/>
                <a:cs typeface="Arial" panose="020B0604020202020204" pitchFamily="34" charset="0"/>
              </a:rPr>
              <a:t>il diritto e la possibilità di </a:t>
            </a:r>
            <a:r>
              <a:rPr lang="it-IT" sz="2000" dirty="0" smtClean="0">
                <a:solidFill>
                  <a:schemeClr val="accent2"/>
                </a:solidFill>
                <a:latin typeface="Arial" panose="020B0604020202020204" pitchFamily="34" charset="0"/>
                <a:ea typeface="Calibri" panose="020F0502020204030204" pitchFamily="34" charset="0"/>
                <a:cs typeface="Arial" panose="020B0604020202020204" pitchFamily="34" charset="0"/>
              </a:rPr>
              <a:t>autodeterminarsi in maniera </a:t>
            </a:r>
            <a:r>
              <a:rPr lang="it-IT" sz="2000" i="1" dirty="0" smtClean="0">
                <a:solidFill>
                  <a:schemeClr val="accent2"/>
                </a:solidFill>
                <a:latin typeface="Arial" panose="020B0604020202020204" pitchFamily="34" charset="0"/>
                <a:ea typeface="Calibri" panose="020F0502020204030204" pitchFamily="34" charset="0"/>
                <a:cs typeface="Arial" panose="020B0604020202020204" pitchFamily="34" charset="0"/>
              </a:rPr>
              <a:t>proattiva </a:t>
            </a:r>
            <a:r>
              <a:rPr lang="it-IT" sz="2000" dirty="0">
                <a:solidFill>
                  <a:schemeClr val="accent2"/>
                </a:solidFill>
                <a:latin typeface="Arial" panose="020B0604020202020204" pitchFamily="34" charset="0"/>
                <a:ea typeface="Calibri" panose="020F0502020204030204" pitchFamily="34" charset="0"/>
                <a:cs typeface="Arial" panose="020B0604020202020204" pitchFamily="34" charset="0"/>
              </a:rPr>
              <a:t>grazie a relazioni positive di </a:t>
            </a:r>
            <a:r>
              <a:rPr lang="it-IT" sz="2000" dirty="0" smtClean="0">
                <a:solidFill>
                  <a:schemeClr val="accent2"/>
                </a:solidFill>
                <a:latin typeface="Arial" panose="020B0604020202020204" pitchFamily="34" charset="0"/>
                <a:ea typeface="Calibri" panose="020F0502020204030204" pitchFamily="34" charset="0"/>
                <a:cs typeface="Arial" panose="020B0604020202020204" pitchFamily="34" charset="0"/>
              </a:rPr>
              <a:t>supporto,</a:t>
            </a:r>
          </a:p>
          <a:p>
            <a:endParaRPr lang="it-IT" sz="2000" dirty="0">
              <a:solidFill>
                <a:schemeClr val="accent2"/>
              </a:solidFill>
              <a:latin typeface="Arial" panose="020B0604020202020204" pitchFamily="34" charset="0"/>
              <a:ea typeface="Calibri" panose="020F0502020204030204" pitchFamily="34" charset="0"/>
              <a:cs typeface="Arial" panose="020B0604020202020204" pitchFamily="34" charset="0"/>
            </a:endParaRPr>
          </a:p>
          <a:p>
            <a:r>
              <a:rPr lang="it-IT" sz="2000" dirty="0">
                <a:latin typeface="Arial" panose="020B0604020202020204" pitchFamily="34" charset="0"/>
                <a:ea typeface="Calibri" panose="020F0502020204030204" pitchFamily="34" charset="0"/>
                <a:cs typeface="Arial" panose="020B0604020202020204" pitchFamily="34" charset="0"/>
              </a:rPr>
              <a:t>a</a:t>
            </a:r>
            <a:r>
              <a:rPr lang="it-IT" sz="2000" dirty="0" smtClean="0">
                <a:latin typeface="Arial" panose="020B0604020202020204" pitchFamily="34" charset="0"/>
                <a:ea typeface="Calibri" panose="020F0502020204030204" pitchFamily="34" charset="0"/>
                <a:cs typeface="Arial" panose="020B0604020202020204" pitchFamily="34" charset="0"/>
              </a:rPr>
              <a:t>l fine di:</a:t>
            </a:r>
            <a:endParaRPr lang="it-IT" sz="2000" dirty="0" smtClean="0">
              <a:solidFill>
                <a:schemeClr val="accent2"/>
              </a:solidFill>
              <a:latin typeface="Arial" panose="020B0604020202020204" pitchFamily="34" charset="0"/>
              <a:ea typeface="Calibri" panose="020F0502020204030204" pitchFamily="34" charset="0"/>
              <a:cs typeface="Arial" panose="020B0604020202020204" pitchFamily="34" charset="0"/>
            </a:endParaRPr>
          </a:p>
        </p:txBody>
      </p:sp>
      <p:sp>
        <p:nvSpPr>
          <p:cNvPr id="5" name="Rettangolo 4"/>
          <p:cNvSpPr/>
          <p:nvPr/>
        </p:nvSpPr>
        <p:spPr>
          <a:xfrm>
            <a:off x="295385" y="3770383"/>
            <a:ext cx="6418156" cy="2862322"/>
          </a:xfrm>
          <a:prstGeom prst="rect">
            <a:avLst/>
          </a:prstGeom>
        </p:spPr>
        <p:txBody>
          <a:bodyPr wrap="square">
            <a:spAutoFit/>
          </a:bodyPr>
          <a:lstStyle/>
          <a:p>
            <a:pPr marL="285750" indent="-285750">
              <a:buFont typeface="Arial" panose="020B0604020202020204" pitchFamily="34" charset="0"/>
              <a:buChar char="•"/>
            </a:pPr>
            <a:r>
              <a:rPr lang="it-IT" sz="2000" dirty="0" smtClean="0">
                <a:solidFill>
                  <a:srgbClr val="FFC000"/>
                </a:solidFill>
                <a:latin typeface="Arial" panose="020B0604020202020204" pitchFamily="34" charset="0"/>
                <a:cs typeface="Arial" panose="020B0604020202020204" pitchFamily="34" charset="0"/>
              </a:rPr>
              <a:t>riappropriarsi </a:t>
            </a:r>
            <a:r>
              <a:rPr lang="it-IT" sz="2000" dirty="0">
                <a:latin typeface="Arial" panose="020B0604020202020204" pitchFamily="34" charset="0"/>
                <a:cs typeface="Arial" panose="020B0604020202020204" pitchFamily="34" charset="0"/>
              </a:rPr>
              <a:t>della propria </a:t>
            </a:r>
            <a:r>
              <a:rPr lang="it-IT" sz="2000" dirty="0" smtClean="0">
                <a:latin typeface="Arial" panose="020B0604020202020204" pitchFamily="34" charset="0"/>
                <a:cs typeface="Arial" panose="020B0604020202020204" pitchFamily="34" charset="0"/>
              </a:rPr>
              <a:t>esistenza</a:t>
            </a:r>
          </a:p>
          <a:p>
            <a:pPr marL="285750" indent="-285750">
              <a:buFont typeface="Arial" panose="020B0604020202020204" pitchFamily="34" charset="0"/>
              <a:buChar char="•"/>
            </a:pPr>
            <a:endParaRPr lang="it-IT" sz="2000"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it-IT" sz="2000" dirty="0" smtClean="0">
                <a:solidFill>
                  <a:srgbClr val="FFC000"/>
                </a:solidFill>
                <a:latin typeface="Arial" panose="020B0604020202020204" pitchFamily="34" charset="0"/>
                <a:cs typeface="Arial" panose="020B0604020202020204" pitchFamily="34" charset="0"/>
              </a:rPr>
              <a:t>padroneggiare</a:t>
            </a:r>
            <a:r>
              <a:rPr lang="it-IT" sz="2000" dirty="0" smtClean="0">
                <a:latin typeface="Arial" panose="020B0604020202020204" pitchFamily="34" charset="0"/>
                <a:cs typeface="Arial" panose="020B0604020202020204" pitchFamily="34" charset="0"/>
              </a:rPr>
              <a:t> </a:t>
            </a:r>
            <a:r>
              <a:rPr lang="it-IT" sz="2000" dirty="0">
                <a:latin typeface="Arial" panose="020B0604020202020204" pitchFamily="34" charset="0"/>
                <a:cs typeface="Arial" panose="020B0604020202020204" pitchFamily="34" charset="0"/>
              </a:rPr>
              <a:t>le situazioni da cui dipende </a:t>
            </a:r>
            <a:r>
              <a:rPr lang="it-IT" sz="2000" dirty="0" smtClean="0">
                <a:latin typeface="Arial" panose="020B0604020202020204" pitchFamily="34" charset="0"/>
                <a:cs typeface="Arial" panose="020B0604020202020204" pitchFamily="34" charset="0"/>
              </a:rPr>
              <a:t>il</a:t>
            </a:r>
          </a:p>
          <a:p>
            <a:r>
              <a:rPr lang="it-IT" sz="2000" dirty="0" smtClean="0">
                <a:latin typeface="Arial" panose="020B0604020202020204" pitchFamily="34" charset="0"/>
                <a:cs typeface="Arial" panose="020B0604020202020204" pitchFamily="34" charset="0"/>
              </a:rPr>
              <a:t>    proprio benessere</a:t>
            </a:r>
          </a:p>
          <a:p>
            <a:endParaRPr lang="it-IT" sz="2000"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it-IT" sz="2000" dirty="0" smtClean="0">
                <a:solidFill>
                  <a:srgbClr val="FFC000"/>
                </a:solidFill>
                <a:latin typeface="Arial" panose="020B0604020202020204" pitchFamily="34" charset="0"/>
                <a:cs typeface="Arial" panose="020B0604020202020204" pitchFamily="34" charset="0"/>
              </a:rPr>
              <a:t>gestire</a:t>
            </a:r>
            <a:r>
              <a:rPr lang="it-IT" sz="2000" dirty="0" smtClean="0">
                <a:latin typeface="Arial" panose="020B0604020202020204" pitchFamily="34" charset="0"/>
                <a:cs typeface="Arial" panose="020B0604020202020204" pitchFamily="34" charset="0"/>
              </a:rPr>
              <a:t> </a:t>
            </a:r>
            <a:r>
              <a:rPr lang="it-IT" sz="2000" dirty="0">
                <a:latin typeface="Arial" panose="020B0604020202020204" pitchFamily="34" charset="0"/>
                <a:cs typeface="Arial" panose="020B0604020202020204" pitchFamily="34" charset="0"/>
              </a:rPr>
              <a:t>i cambiamenti di </a:t>
            </a:r>
            <a:r>
              <a:rPr lang="it-IT" sz="2000" dirty="0" smtClean="0">
                <a:latin typeface="Arial" panose="020B0604020202020204" pitchFamily="34" charset="0"/>
                <a:cs typeface="Arial" panose="020B0604020202020204" pitchFamily="34" charset="0"/>
              </a:rPr>
              <a:t>stato nel </a:t>
            </a:r>
            <a:r>
              <a:rPr lang="it-IT" sz="2000" dirty="0">
                <a:latin typeface="Arial" panose="020B0604020202020204" pitchFamily="34" charset="0"/>
                <a:cs typeface="Arial" panose="020B0604020202020204" pitchFamily="34" charset="0"/>
              </a:rPr>
              <a:t>corso della </a:t>
            </a:r>
            <a:r>
              <a:rPr lang="it-IT" sz="2000" dirty="0" smtClean="0">
                <a:latin typeface="Arial" panose="020B0604020202020204" pitchFamily="34" charset="0"/>
                <a:cs typeface="Arial" panose="020B0604020202020204" pitchFamily="34" charset="0"/>
              </a:rPr>
              <a:t>malattia</a:t>
            </a:r>
          </a:p>
          <a:p>
            <a:pPr marL="285750" indent="-285750">
              <a:buFont typeface="Arial" panose="020B0604020202020204" pitchFamily="34" charset="0"/>
              <a:buChar char="•"/>
            </a:pPr>
            <a:endParaRPr lang="it-IT"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it-IT" sz="2000" dirty="0" smtClean="0">
                <a:solidFill>
                  <a:srgbClr val="FFC000"/>
                </a:solidFill>
                <a:latin typeface="Arial" panose="020B0604020202020204" pitchFamily="34" charset="0"/>
                <a:cs typeface="Arial" panose="020B0604020202020204" pitchFamily="34" charset="0"/>
              </a:rPr>
              <a:t>imparare</a:t>
            </a:r>
            <a:r>
              <a:rPr lang="it-IT" sz="2000" dirty="0" smtClean="0">
                <a:latin typeface="Arial" panose="020B0604020202020204" pitchFamily="34" charset="0"/>
                <a:cs typeface="Arial" panose="020B0604020202020204" pitchFamily="34" charset="0"/>
              </a:rPr>
              <a:t> </a:t>
            </a:r>
            <a:r>
              <a:rPr lang="it-IT" sz="2000" dirty="0">
                <a:latin typeface="Arial" panose="020B0604020202020204" pitchFamily="34" charset="0"/>
                <a:cs typeface="Arial" panose="020B0604020202020204" pitchFamily="34" charset="0"/>
              </a:rPr>
              <a:t>a chiedere e a darsi </a:t>
            </a:r>
            <a:r>
              <a:rPr lang="it-IT" sz="2000" dirty="0" smtClean="0">
                <a:latin typeface="Arial" panose="020B0604020202020204" pitchFamily="34" charset="0"/>
                <a:cs typeface="Arial" panose="020B0604020202020204" pitchFamily="34" charset="0"/>
              </a:rPr>
              <a:t>aiuto</a:t>
            </a:r>
            <a:endParaRPr lang="it-IT" sz="2000" dirty="0">
              <a:latin typeface="AGaramond-Regular"/>
              <a:ea typeface="Calibri" panose="020F0502020204030204" pitchFamily="34" charset="0"/>
              <a:cs typeface="AGaramond-Regular"/>
            </a:endParaRPr>
          </a:p>
        </p:txBody>
      </p:sp>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89555" y="1628705"/>
            <a:ext cx="4036190" cy="5004000"/>
          </a:xfrm>
          <a:prstGeom prst="rect">
            <a:avLst/>
          </a:prstGeom>
        </p:spPr>
      </p:pic>
      <p:sp>
        <p:nvSpPr>
          <p:cNvPr id="3" name="Rettangolo 2"/>
          <p:cNvSpPr/>
          <p:nvPr/>
        </p:nvSpPr>
        <p:spPr>
          <a:xfrm>
            <a:off x="568936" y="210613"/>
            <a:ext cx="9857953" cy="430887"/>
          </a:xfrm>
          <a:prstGeom prst="rect">
            <a:avLst/>
          </a:prstGeom>
        </p:spPr>
        <p:txBody>
          <a:bodyPr wrap="square">
            <a:spAutoFit/>
          </a:bodyPr>
          <a:lstStyle/>
          <a:p>
            <a:r>
              <a:rPr lang="it-IT" sz="2200" dirty="0">
                <a:latin typeface="Arial" panose="020B0604020202020204" pitchFamily="34" charset="0"/>
                <a:ea typeface="Calibri" panose="020F0502020204030204" pitchFamily="34" charset="0"/>
                <a:cs typeface="Arial" panose="020B0604020202020204" pitchFamily="34" charset="0"/>
              </a:rPr>
              <a:t>La </a:t>
            </a:r>
            <a:r>
              <a:rPr lang="it-IT" sz="2200" dirty="0" smtClean="0">
                <a:latin typeface="Arial" panose="020B0604020202020204" pitchFamily="34" charset="0"/>
                <a:ea typeface="Calibri" panose="020F0502020204030204" pitchFamily="34" charset="0"/>
                <a:cs typeface="Arial" panose="020B0604020202020204" pitchFamily="34" charset="0"/>
              </a:rPr>
              <a:t>prospettiva </a:t>
            </a:r>
            <a:r>
              <a:rPr lang="it-IT" sz="2200" dirty="0">
                <a:latin typeface="Arial" panose="020B0604020202020204" pitchFamily="34" charset="0"/>
                <a:ea typeface="Calibri" panose="020F0502020204030204" pitchFamily="34" charset="0"/>
                <a:cs typeface="Arial" panose="020B0604020202020204" pitchFamily="34" charset="0"/>
              </a:rPr>
              <a:t>di una </a:t>
            </a:r>
            <a:r>
              <a:rPr lang="it-IT" sz="2200" b="1" dirty="0">
                <a:solidFill>
                  <a:schemeClr val="accent2"/>
                </a:solidFill>
                <a:latin typeface="Arial" panose="020B0604020202020204" pitchFamily="34" charset="0"/>
                <a:ea typeface="Calibri" panose="020F0502020204030204" pitchFamily="34" charset="0"/>
                <a:cs typeface="Arial" panose="020B0604020202020204" pitchFamily="34" charset="0"/>
              </a:rPr>
              <a:t>“cura educativa” </a:t>
            </a:r>
            <a:r>
              <a:rPr lang="it-IT" sz="2200" dirty="0">
                <a:latin typeface="Arial" panose="020B0604020202020204" pitchFamily="34" charset="0"/>
                <a:ea typeface="Calibri" panose="020F0502020204030204" pitchFamily="34" charset="0"/>
                <a:cs typeface="Arial" panose="020B0604020202020204" pitchFamily="34" charset="0"/>
              </a:rPr>
              <a:t>nella malattia grave</a:t>
            </a:r>
          </a:p>
        </p:txBody>
      </p:sp>
    </p:spTree>
    <p:extLst>
      <p:ext uri="{BB962C8B-B14F-4D97-AF65-F5344CB8AC3E}">
        <p14:creationId xmlns:p14="http://schemas.microsoft.com/office/powerpoint/2010/main" val="201304357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262596" y="469231"/>
            <a:ext cx="8013499" cy="1938992"/>
          </a:xfrm>
          <a:prstGeom prst="rect">
            <a:avLst/>
          </a:prstGeom>
        </p:spPr>
        <p:txBody>
          <a:bodyPr wrap="square">
            <a:spAutoFit/>
          </a:bodyPr>
          <a:lstStyle/>
          <a:p>
            <a:pPr>
              <a:spcAft>
                <a:spcPts val="0"/>
              </a:spcAft>
            </a:pPr>
            <a:r>
              <a:rPr lang="it-IT" sz="2000" dirty="0">
                <a:latin typeface="Arial" panose="020B0604020202020204" pitchFamily="34" charset="0"/>
                <a:ea typeface="Times New Roman" panose="02020603050405020304" pitchFamily="18" charset="0"/>
                <a:cs typeface="Arial" panose="020B0604020202020204" pitchFamily="34" charset="0"/>
              </a:rPr>
              <a:t>La maggior parte delle </a:t>
            </a:r>
            <a:r>
              <a:rPr lang="it-IT" sz="2000" b="1" dirty="0">
                <a:solidFill>
                  <a:schemeClr val="accent3"/>
                </a:solidFill>
                <a:latin typeface="Arial" panose="020B0604020202020204" pitchFamily="34" charset="0"/>
                <a:ea typeface="Times New Roman" panose="02020603050405020304" pitchFamily="18" charset="0"/>
                <a:cs typeface="Arial" panose="020B0604020202020204" pitchFamily="34" charset="0"/>
              </a:rPr>
              <a:t>critiche alla definizione </a:t>
            </a:r>
            <a:r>
              <a:rPr lang="it-IT" sz="2000" b="1" dirty="0" smtClean="0">
                <a:solidFill>
                  <a:schemeClr val="accent3"/>
                </a:solidFill>
                <a:latin typeface="Arial" panose="020B0604020202020204" pitchFamily="34" charset="0"/>
                <a:ea typeface="Times New Roman" panose="02020603050405020304" pitchFamily="18" charset="0"/>
                <a:cs typeface="Arial" panose="020B0604020202020204" pitchFamily="34" charset="0"/>
              </a:rPr>
              <a:t>dell'OMS</a:t>
            </a:r>
            <a:endParaRPr lang="it-IT" sz="2000" dirty="0" smtClean="0">
              <a:solidFill>
                <a:schemeClr val="accent3"/>
              </a:solidFill>
              <a:latin typeface="Arial" panose="020B0604020202020204" pitchFamily="34" charset="0"/>
              <a:ea typeface="Times New Roman" panose="02020603050405020304" pitchFamily="18" charset="0"/>
              <a:cs typeface="Arial" panose="020B0604020202020204" pitchFamily="34" charset="0"/>
            </a:endParaRPr>
          </a:p>
          <a:p>
            <a:pPr algn="r">
              <a:spcAft>
                <a:spcPts val="0"/>
              </a:spcAft>
            </a:pPr>
            <a:r>
              <a:rPr lang="it-IT" sz="2000" dirty="0" smtClean="0">
                <a:latin typeface="Arial" panose="020B0604020202020204" pitchFamily="34" charset="0"/>
                <a:ea typeface="Times New Roman" panose="02020603050405020304" pitchFamily="18" charset="0"/>
                <a:cs typeface="Arial" panose="020B0604020202020204" pitchFamily="34" charset="0"/>
              </a:rPr>
              <a:t>(</a:t>
            </a:r>
            <a:r>
              <a:rPr lang="it-IT" sz="2000" dirty="0" err="1" smtClean="0">
                <a:latin typeface="Arial" panose="020B0604020202020204" pitchFamily="34" charset="0"/>
                <a:ea typeface="Times New Roman" panose="02020603050405020304" pitchFamily="18" charset="0"/>
                <a:cs typeface="Arial" panose="020B0604020202020204" pitchFamily="34" charset="0"/>
              </a:rPr>
              <a:t>Machteld</a:t>
            </a:r>
            <a:r>
              <a:rPr lang="it-IT" sz="2000" dirty="0" smtClean="0">
                <a:latin typeface="Arial" panose="020B0604020202020204" pitchFamily="34" charset="0"/>
                <a:ea typeface="Times New Roman" panose="02020603050405020304" pitchFamily="18" charset="0"/>
                <a:cs typeface="Arial" panose="020B0604020202020204" pitchFamily="34" charset="0"/>
              </a:rPr>
              <a:t>, </a:t>
            </a:r>
            <a:r>
              <a:rPr lang="it-IT" sz="2000" dirty="0" err="1">
                <a:latin typeface="Arial" panose="020B0604020202020204" pitchFamily="34" charset="0"/>
                <a:ea typeface="Times New Roman" panose="02020603050405020304" pitchFamily="18" charset="0"/>
                <a:cs typeface="Arial" panose="020B0604020202020204" pitchFamily="34" charset="0"/>
              </a:rPr>
              <a:t>Huber</a:t>
            </a:r>
            <a:r>
              <a:rPr lang="it-IT" sz="2000" dirty="0">
                <a:latin typeface="Arial" panose="020B0604020202020204" pitchFamily="34" charset="0"/>
                <a:ea typeface="Times New Roman" panose="02020603050405020304" pitchFamily="18" charset="0"/>
                <a:cs typeface="Arial" panose="020B0604020202020204" pitchFamily="34" charset="0"/>
              </a:rPr>
              <a:t> et ali,</a:t>
            </a:r>
            <a:r>
              <a:rPr lang="it-IT" sz="2000" b="1" dirty="0">
                <a:latin typeface="Arial" panose="020B0604020202020204" pitchFamily="34" charset="0"/>
                <a:ea typeface="Times New Roman" panose="02020603050405020304" pitchFamily="18" charset="0"/>
                <a:cs typeface="Arial" panose="020B0604020202020204" pitchFamily="34" charset="0"/>
              </a:rPr>
              <a:t> </a:t>
            </a:r>
            <a:r>
              <a:rPr lang="it-IT" sz="2000" dirty="0" smtClean="0">
                <a:latin typeface="Arial" panose="020B0604020202020204" pitchFamily="34" charset="0"/>
                <a:ea typeface="Times New Roman" panose="02020603050405020304" pitchFamily="18" charset="0"/>
                <a:cs typeface="Arial" panose="020B0604020202020204" pitchFamily="34" charset="0"/>
              </a:rPr>
              <a:t>2011)</a:t>
            </a:r>
          </a:p>
          <a:p>
            <a:pPr>
              <a:spcAft>
                <a:spcPts val="0"/>
              </a:spcAft>
            </a:pPr>
            <a:endParaRPr lang="it-IT" sz="2000" dirty="0">
              <a:latin typeface="Arial" panose="020B0604020202020204" pitchFamily="34" charset="0"/>
              <a:ea typeface="Times New Roman" panose="02020603050405020304" pitchFamily="18" charset="0"/>
              <a:cs typeface="Arial" panose="020B0604020202020204" pitchFamily="34" charset="0"/>
            </a:endParaRPr>
          </a:p>
          <a:p>
            <a:pPr>
              <a:spcAft>
                <a:spcPts val="0"/>
              </a:spcAft>
            </a:pPr>
            <a:r>
              <a:rPr lang="it-IT" sz="2000" dirty="0" smtClean="0">
                <a:latin typeface="Arial" panose="020B0604020202020204" pitchFamily="34" charset="0"/>
                <a:ea typeface="Times New Roman" panose="02020603050405020304" pitchFamily="18" charset="0"/>
                <a:cs typeface="Arial" panose="020B0604020202020204" pitchFamily="34" charset="0"/>
              </a:rPr>
              <a:t>Riguarda</a:t>
            </a:r>
          </a:p>
          <a:p>
            <a:pPr>
              <a:spcAft>
                <a:spcPts val="0"/>
              </a:spcAft>
            </a:pPr>
            <a:endParaRPr lang="it-IT" sz="2000" b="1" dirty="0">
              <a:latin typeface="Arial" panose="020B0604020202020204" pitchFamily="34" charset="0"/>
              <a:ea typeface="Times New Roman" panose="02020603050405020304" pitchFamily="18" charset="0"/>
              <a:cs typeface="Arial" panose="020B0604020202020204" pitchFamily="34" charset="0"/>
            </a:endParaRPr>
          </a:p>
          <a:p>
            <a:pPr>
              <a:spcAft>
                <a:spcPts val="0"/>
              </a:spcAft>
            </a:pPr>
            <a:r>
              <a:rPr lang="it-IT" sz="2000" b="1" dirty="0" smtClean="0">
                <a:latin typeface="Arial" panose="020B0604020202020204" pitchFamily="34" charset="0"/>
                <a:ea typeface="Times New Roman" panose="02020603050405020304" pitchFamily="18" charset="0"/>
                <a:cs typeface="Arial" panose="020B0604020202020204" pitchFamily="34" charset="0"/>
              </a:rPr>
              <a:t>l'assolutezza </a:t>
            </a:r>
            <a:r>
              <a:rPr lang="it-IT" sz="2000" b="1" dirty="0">
                <a:latin typeface="Arial" panose="020B0604020202020204" pitchFamily="34" charset="0"/>
                <a:ea typeface="Times New Roman" panose="02020603050405020304" pitchFamily="18" charset="0"/>
                <a:cs typeface="Arial" panose="020B0604020202020204" pitchFamily="34" charset="0"/>
              </a:rPr>
              <a:t>della </a:t>
            </a:r>
            <a:r>
              <a:rPr lang="it-IT" sz="2000" b="1" dirty="0" smtClean="0">
                <a:latin typeface="Arial" panose="020B0604020202020204" pitchFamily="34" charset="0"/>
                <a:ea typeface="Times New Roman" panose="02020603050405020304" pitchFamily="18" charset="0"/>
                <a:cs typeface="Arial" panose="020B0604020202020204" pitchFamily="34" charset="0"/>
              </a:rPr>
              <a:t>parola </a:t>
            </a:r>
            <a:r>
              <a:rPr lang="it-IT" sz="2000" b="1" dirty="0" smtClean="0">
                <a:solidFill>
                  <a:schemeClr val="accent3"/>
                </a:solidFill>
                <a:latin typeface="Arial" panose="020B0604020202020204" pitchFamily="34" charset="0"/>
                <a:ea typeface="Times New Roman" panose="02020603050405020304" pitchFamily="18" charset="0"/>
                <a:cs typeface="Arial" panose="020B0604020202020204" pitchFamily="34" charset="0"/>
              </a:rPr>
              <a:t>"completo</a:t>
            </a:r>
            <a:r>
              <a:rPr lang="it-IT" sz="2000" b="1" dirty="0">
                <a:solidFill>
                  <a:schemeClr val="accent3"/>
                </a:solidFill>
                <a:latin typeface="Arial" panose="020B0604020202020204" pitchFamily="34" charset="0"/>
                <a:ea typeface="Times New Roman" panose="02020603050405020304" pitchFamily="18" charset="0"/>
                <a:cs typeface="Arial" panose="020B0604020202020204" pitchFamily="34" charset="0"/>
              </a:rPr>
              <a:t>" </a:t>
            </a:r>
            <a:r>
              <a:rPr lang="it-IT" sz="2000" b="1" dirty="0">
                <a:latin typeface="Arial" panose="020B0604020202020204" pitchFamily="34" charset="0"/>
                <a:ea typeface="Times New Roman" panose="02020603050405020304" pitchFamily="18" charset="0"/>
                <a:cs typeface="Arial" panose="020B0604020202020204" pitchFamily="34" charset="0"/>
              </a:rPr>
              <a:t>in relazione al benessere</a:t>
            </a:r>
            <a:r>
              <a:rPr lang="it-IT" sz="2000" dirty="0" smtClean="0">
                <a:latin typeface="Arial" panose="020B0604020202020204" pitchFamily="34" charset="0"/>
                <a:ea typeface="Times New Roman" panose="02020603050405020304" pitchFamily="18" charset="0"/>
                <a:cs typeface="Arial" panose="020B0604020202020204" pitchFamily="34" charset="0"/>
              </a:rPr>
              <a:t>.</a:t>
            </a:r>
            <a:endParaRPr lang="it-IT" sz="2000" dirty="0">
              <a:latin typeface="Arial" panose="020B0604020202020204" pitchFamily="34" charset="0"/>
              <a:ea typeface="Times New Roman" panose="02020603050405020304" pitchFamily="18" charset="0"/>
              <a:cs typeface="Arial" panose="020B0604020202020204" pitchFamily="34" charset="0"/>
            </a:endParaRPr>
          </a:p>
        </p:txBody>
      </p:sp>
      <p:sp>
        <p:nvSpPr>
          <p:cNvPr id="5" name="Rettangolo 4"/>
          <p:cNvSpPr/>
          <p:nvPr/>
        </p:nvSpPr>
        <p:spPr>
          <a:xfrm>
            <a:off x="262596" y="2781649"/>
            <a:ext cx="5037824" cy="3170099"/>
          </a:xfrm>
          <a:prstGeom prst="rect">
            <a:avLst/>
          </a:prstGeom>
        </p:spPr>
        <p:txBody>
          <a:bodyPr wrap="square">
            <a:spAutoFit/>
          </a:bodyPr>
          <a:lstStyle/>
          <a:p>
            <a:r>
              <a:rPr lang="it-IT" sz="2000" dirty="0" smtClean="0">
                <a:latin typeface="Arial" panose="020B0604020202020204" pitchFamily="34" charset="0"/>
                <a:ea typeface="Times New Roman" panose="02020603050405020304" pitchFamily="18" charset="0"/>
                <a:cs typeface="Arial" panose="020B0604020202020204" pitchFamily="34" charset="0"/>
              </a:rPr>
              <a:t>Ciò avrebbe ingenerato </a:t>
            </a:r>
            <a:r>
              <a:rPr lang="it-IT" sz="2000" dirty="0">
                <a:latin typeface="Arial" panose="020B0604020202020204" pitchFamily="34" charset="0"/>
                <a:ea typeface="Times New Roman" panose="02020603050405020304" pitchFamily="18" charset="0"/>
                <a:cs typeface="Arial" panose="020B0604020202020204" pitchFamily="34" charset="0"/>
              </a:rPr>
              <a:t>l’esasperata </a:t>
            </a:r>
            <a:r>
              <a:rPr lang="it-IT" sz="2000" dirty="0" smtClean="0">
                <a:latin typeface="Arial" panose="020B0604020202020204" pitchFamily="34" charset="0"/>
                <a:ea typeface="Times New Roman" panose="02020603050405020304" pitchFamily="18" charset="0"/>
                <a:cs typeface="Arial" panose="020B0604020202020204" pitchFamily="34" charset="0"/>
              </a:rPr>
              <a:t>aspirazione ad </a:t>
            </a:r>
            <a:r>
              <a:rPr lang="it-IT" sz="2000" dirty="0">
                <a:latin typeface="Arial" panose="020B0604020202020204" pitchFamily="34" charset="0"/>
                <a:ea typeface="Times New Roman" panose="02020603050405020304" pitchFamily="18" charset="0"/>
                <a:cs typeface="Arial" panose="020B0604020202020204" pitchFamily="34" charset="0"/>
              </a:rPr>
              <a:t>un</a:t>
            </a:r>
          </a:p>
          <a:p>
            <a:pPr>
              <a:spcAft>
                <a:spcPts val="0"/>
              </a:spcAft>
            </a:pPr>
            <a:endParaRPr lang="it-IT" sz="2000" dirty="0" smtClean="0">
              <a:latin typeface="Arial" panose="020B0604020202020204" pitchFamily="34" charset="0"/>
              <a:ea typeface="Times New Roman" panose="02020603050405020304" pitchFamily="18" charset="0"/>
              <a:cs typeface="Arial" panose="020B0604020202020204" pitchFamily="34" charset="0"/>
            </a:endParaRPr>
          </a:p>
          <a:p>
            <a:pPr>
              <a:spcAft>
                <a:spcPts val="0"/>
              </a:spcAft>
            </a:pPr>
            <a:endParaRPr lang="it-IT" sz="2000" b="1" dirty="0">
              <a:latin typeface="Arial" panose="020B0604020202020204" pitchFamily="34" charset="0"/>
              <a:ea typeface="Times New Roman" panose="02020603050405020304" pitchFamily="18" charset="0"/>
              <a:cs typeface="Arial" panose="020B0604020202020204" pitchFamily="34" charset="0"/>
            </a:endParaRPr>
          </a:p>
          <a:p>
            <a:pPr>
              <a:spcAft>
                <a:spcPts val="0"/>
              </a:spcAft>
            </a:pPr>
            <a:r>
              <a:rPr lang="it-IT" sz="2000" b="1" dirty="0" smtClean="0">
                <a:latin typeface="Arial" panose="020B0604020202020204" pitchFamily="34" charset="0"/>
                <a:ea typeface="Times New Roman" panose="02020603050405020304" pitchFamily="18" charset="0"/>
                <a:cs typeface="Arial" panose="020B0604020202020204" pitchFamily="34" charset="0"/>
              </a:rPr>
              <a:t>diritto assoluto alla </a:t>
            </a:r>
            <a:r>
              <a:rPr lang="it-IT" sz="2000" b="1" dirty="0">
                <a:latin typeface="Arial" panose="020B0604020202020204" pitchFamily="34" charset="0"/>
                <a:ea typeface="Times New Roman" panose="02020603050405020304" pitchFamily="18" charset="0"/>
                <a:cs typeface="Arial" panose="020B0604020202020204" pitchFamily="34" charset="0"/>
              </a:rPr>
              <a:t>“</a:t>
            </a:r>
            <a:r>
              <a:rPr lang="it-IT" sz="2000" b="1" dirty="0" smtClean="0">
                <a:solidFill>
                  <a:schemeClr val="accent3"/>
                </a:solidFill>
                <a:latin typeface="Arial" panose="020B0604020202020204" pitchFamily="34" charset="0"/>
                <a:ea typeface="Times New Roman" panose="02020603050405020304" pitchFamily="18" charset="0"/>
                <a:cs typeface="Arial" panose="020B0604020202020204" pitchFamily="34" charset="0"/>
              </a:rPr>
              <a:t>salute perfetta</a:t>
            </a:r>
            <a:r>
              <a:rPr lang="it-IT" sz="2000" b="1" dirty="0" smtClean="0">
                <a:latin typeface="Arial" panose="020B0604020202020204" pitchFamily="34" charset="0"/>
                <a:ea typeface="Times New Roman" panose="02020603050405020304" pitchFamily="18" charset="0"/>
                <a:cs typeface="Arial" panose="020B0604020202020204" pitchFamily="34" charset="0"/>
              </a:rPr>
              <a:t>”</a:t>
            </a:r>
            <a:endParaRPr lang="it-IT" sz="2000" dirty="0" smtClean="0">
              <a:latin typeface="Arial" panose="020B0604020202020204" pitchFamily="34" charset="0"/>
              <a:ea typeface="Times New Roman" panose="02020603050405020304" pitchFamily="18" charset="0"/>
              <a:cs typeface="Arial" panose="020B0604020202020204" pitchFamily="34" charset="0"/>
            </a:endParaRPr>
          </a:p>
          <a:p>
            <a:pPr>
              <a:spcAft>
                <a:spcPts val="0"/>
              </a:spcAft>
            </a:pPr>
            <a:endParaRPr lang="it-IT" sz="2000" dirty="0">
              <a:latin typeface="Arial" panose="020B0604020202020204" pitchFamily="34" charset="0"/>
              <a:ea typeface="Times New Roman" panose="02020603050405020304" pitchFamily="18" charset="0"/>
              <a:cs typeface="Arial" panose="020B0604020202020204" pitchFamily="34" charset="0"/>
            </a:endParaRPr>
          </a:p>
          <a:p>
            <a:pPr>
              <a:spcAft>
                <a:spcPts val="0"/>
              </a:spcAft>
            </a:pPr>
            <a:r>
              <a:rPr lang="it-IT" sz="2000" dirty="0" smtClean="0">
                <a:latin typeface="Arial" panose="020B0604020202020204" pitchFamily="34" charset="0"/>
                <a:ea typeface="Times New Roman" panose="02020603050405020304" pitchFamily="18" charset="0"/>
                <a:cs typeface="Arial" panose="020B0604020202020204" pitchFamily="34" charset="0"/>
              </a:rPr>
              <a:t>che</a:t>
            </a:r>
            <a:r>
              <a:rPr lang="it-IT" sz="2000" dirty="0">
                <a:latin typeface="Arial" panose="020B0604020202020204" pitchFamily="34" charset="0"/>
                <a:ea typeface="Times New Roman" panose="02020603050405020304" pitchFamily="18" charset="0"/>
                <a:cs typeface="Arial" panose="020B0604020202020204" pitchFamily="34" charset="0"/>
              </a:rPr>
              <a:t>, </a:t>
            </a:r>
            <a:r>
              <a:rPr lang="it-IT" sz="2000" dirty="0" smtClean="0">
                <a:latin typeface="Arial" panose="020B0604020202020204" pitchFamily="34" charset="0"/>
                <a:ea typeface="Times New Roman" panose="02020603050405020304" pitchFamily="18" charset="0"/>
                <a:cs typeface="Arial" panose="020B0604020202020204" pitchFamily="34" charset="0"/>
              </a:rPr>
              <a:t>paradossalmente,</a:t>
            </a:r>
          </a:p>
          <a:p>
            <a:pPr>
              <a:spcAft>
                <a:spcPts val="0"/>
              </a:spcAft>
            </a:pPr>
            <a:endParaRPr lang="it-IT" sz="2000" dirty="0" smtClean="0">
              <a:latin typeface="Arial" panose="020B0604020202020204" pitchFamily="34" charset="0"/>
              <a:ea typeface="Times New Roman" panose="02020603050405020304" pitchFamily="18" charset="0"/>
              <a:cs typeface="Arial" panose="020B0604020202020204" pitchFamily="34" charset="0"/>
            </a:endParaRPr>
          </a:p>
          <a:p>
            <a:pPr>
              <a:spcAft>
                <a:spcPts val="0"/>
              </a:spcAft>
            </a:pPr>
            <a:r>
              <a:rPr lang="it-IT" sz="2000" dirty="0" smtClean="0">
                <a:latin typeface="Arial" panose="020B0604020202020204" pitchFamily="34" charset="0"/>
                <a:ea typeface="Times New Roman" panose="02020603050405020304" pitchFamily="18" charset="0"/>
                <a:cs typeface="Arial" panose="020B0604020202020204" pitchFamily="34" charset="0"/>
              </a:rPr>
              <a:t>ha </a:t>
            </a:r>
            <a:r>
              <a:rPr lang="it-IT" sz="2000" dirty="0">
                <a:latin typeface="Arial" panose="020B0604020202020204" pitchFamily="34" charset="0"/>
                <a:ea typeface="Times New Roman" panose="02020603050405020304" pitchFamily="18" charset="0"/>
                <a:cs typeface="Arial" panose="020B0604020202020204" pitchFamily="34" charset="0"/>
              </a:rPr>
              <a:t>favorito il diffondersi di </a:t>
            </a:r>
            <a:r>
              <a:rPr lang="it-IT" sz="2000" dirty="0" smtClean="0">
                <a:latin typeface="Arial" panose="020B0604020202020204" pitchFamily="34" charset="0"/>
                <a:ea typeface="Times New Roman" panose="02020603050405020304" pitchFamily="18" charset="0"/>
                <a:cs typeface="Arial" panose="020B0604020202020204" pitchFamily="34" charset="0"/>
              </a:rPr>
              <a:t>una</a:t>
            </a:r>
          </a:p>
          <a:p>
            <a:pPr>
              <a:spcAft>
                <a:spcPts val="0"/>
              </a:spcAft>
            </a:pPr>
            <a:endParaRPr lang="it-IT" sz="2000" dirty="0">
              <a:latin typeface="Arial" panose="020B0604020202020204" pitchFamily="34" charset="0"/>
              <a:ea typeface="Times New Roman" panose="02020603050405020304" pitchFamily="18" charset="0"/>
              <a:cs typeface="Arial" panose="020B0604020202020204" pitchFamily="34" charset="0"/>
            </a:endParaRPr>
          </a:p>
        </p:txBody>
      </p:sp>
      <p:pic>
        <p:nvPicPr>
          <p:cNvPr id="6" name="Immagin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73139" y="2970573"/>
            <a:ext cx="5183330" cy="2700000"/>
          </a:xfrm>
          <a:prstGeom prst="rect">
            <a:avLst/>
          </a:prstGeom>
        </p:spPr>
      </p:pic>
      <p:sp>
        <p:nvSpPr>
          <p:cNvPr id="2" name="Rettangolo 1"/>
          <p:cNvSpPr/>
          <p:nvPr/>
        </p:nvSpPr>
        <p:spPr>
          <a:xfrm>
            <a:off x="1804037" y="6232923"/>
            <a:ext cx="6138204" cy="400110"/>
          </a:xfrm>
          <a:prstGeom prst="rect">
            <a:avLst/>
          </a:prstGeom>
        </p:spPr>
        <p:txBody>
          <a:bodyPr wrap="square">
            <a:spAutoFit/>
          </a:bodyPr>
          <a:lstStyle/>
          <a:p>
            <a:pPr>
              <a:spcAft>
                <a:spcPts val="0"/>
              </a:spcAft>
            </a:pPr>
            <a:r>
              <a:rPr lang="it-IT" sz="2000" dirty="0">
                <a:latin typeface="Arial" panose="020B0604020202020204" pitchFamily="34" charset="0"/>
                <a:ea typeface="Times New Roman" panose="02020603050405020304" pitchFamily="18" charset="0"/>
                <a:cs typeface="Arial" panose="020B0604020202020204" pitchFamily="34" charset="0"/>
              </a:rPr>
              <a:t>prospettiva </a:t>
            </a:r>
            <a:r>
              <a:rPr lang="it-IT" sz="2000" dirty="0" smtClean="0">
                <a:latin typeface="Arial" panose="020B0604020202020204" pitchFamily="34" charset="0"/>
                <a:ea typeface="Times New Roman" panose="02020603050405020304" pitchFamily="18" charset="0"/>
                <a:cs typeface="Arial" panose="020B0604020202020204" pitchFamily="34" charset="0"/>
              </a:rPr>
              <a:t>di </a:t>
            </a:r>
            <a:r>
              <a:rPr lang="it-IT" sz="2000" b="1" dirty="0" smtClean="0">
                <a:latin typeface="Arial" panose="020B0604020202020204" pitchFamily="34" charset="0"/>
                <a:ea typeface="Times New Roman" panose="02020603050405020304" pitchFamily="18" charset="0"/>
                <a:cs typeface="Arial" panose="020B0604020202020204" pitchFamily="34" charset="0"/>
              </a:rPr>
              <a:t>“</a:t>
            </a:r>
            <a:r>
              <a:rPr lang="it-IT" sz="2000" b="1" dirty="0" smtClean="0">
                <a:solidFill>
                  <a:schemeClr val="accent3"/>
                </a:solidFill>
                <a:latin typeface="Arial" panose="020B0604020202020204" pitchFamily="34" charset="0"/>
                <a:ea typeface="Times New Roman" panose="02020603050405020304" pitchFamily="18" charset="0"/>
                <a:cs typeface="Arial" panose="020B0604020202020204" pitchFamily="34" charset="0"/>
              </a:rPr>
              <a:t>medicalizzazione </a:t>
            </a:r>
            <a:r>
              <a:rPr lang="it-IT" sz="2000" b="1" dirty="0">
                <a:solidFill>
                  <a:schemeClr val="accent3"/>
                </a:solidFill>
                <a:latin typeface="Arial" panose="020B0604020202020204" pitchFamily="34" charset="0"/>
                <a:ea typeface="Times New Roman" panose="02020603050405020304" pitchFamily="18" charset="0"/>
                <a:cs typeface="Arial" panose="020B0604020202020204" pitchFamily="34" charset="0"/>
              </a:rPr>
              <a:t>della società</a:t>
            </a:r>
            <a:r>
              <a:rPr lang="it-IT" sz="2000" b="1" dirty="0">
                <a:latin typeface="Arial" panose="020B0604020202020204" pitchFamily="34" charset="0"/>
                <a:ea typeface="Times New Roman" panose="02020603050405020304" pitchFamily="18" charset="0"/>
                <a:cs typeface="Arial" panose="020B0604020202020204" pitchFamily="34" charset="0"/>
              </a:rPr>
              <a:t>”. </a:t>
            </a:r>
            <a:endParaRPr lang="it-IT" sz="2000" dirty="0">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145224715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137858" y="2738782"/>
            <a:ext cx="7518306" cy="4001095"/>
          </a:xfrm>
          <a:prstGeom prst="rect">
            <a:avLst/>
          </a:prstGeom>
        </p:spPr>
        <p:txBody>
          <a:bodyPr wrap="square">
            <a:spAutoFit/>
          </a:bodyPr>
          <a:lstStyle/>
          <a:p>
            <a:pPr>
              <a:lnSpc>
                <a:spcPct val="107000"/>
              </a:lnSpc>
              <a:spcAft>
                <a:spcPts val="0"/>
              </a:spcAft>
            </a:pPr>
            <a:r>
              <a:rPr lang="it-IT" sz="2000" dirty="0" smtClean="0">
                <a:latin typeface="Arial" panose="020B0604020202020204" pitchFamily="34" charset="0"/>
                <a:ea typeface="Calibri" panose="020F0502020204030204" pitchFamily="34" charset="0"/>
                <a:cs typeface="Arial" panose="020B0604020202020204" pitchFamily="34" charset="0"/>
              </a:rPr>
              <a:t>In questa visione è possibile </a:t>
            </a:r>
            <a:r>
              <a:rPr lang="it-IT" sz="2000" dirty="0" smtClean="0">
                <a:solidFill>
                  <a:srgbClr val="FFC000"/>
                </a:solidFill>
                <a:latin typeface="Arial" panose="020B0604020202020204" pitchFamily="34" charset="0"/>
                <a:ea typeface="Calibri" panose="020F0502020204030204" pitchFamily="34" charset="0"/>
                <a:cs typeface="Arial" panose="020B0604020202020204" pitchFamily="34" charset="0"/>
              </a:rPr>
              <a:t>restituire al “soggetto accudito”</a:t>
            </a:r>
          </a:p>
          <a:p>
            <a:pPr>
              <a:lnSpc>
                <a:spcPct val="107000"/>
              </a:lnSpc>
              <a:spcAft>
                <a:spcPts val="0"/>
              </a:spcAft>
            </a:pPr>
            <a:r>
              <a:rPr lang="it-IT" sz="2000" dirty="0" smtClean="0">
                <a:solidFill>
                  <a:srgbClr val="FFC000"/>
                </a:solidFill>
                <a:latin typeface="Arial" panose="020B0604020202020204" pitchFamily="34" charset="0"/>
                <a:ea typeface="Calibri" panose="020F0502020204030204" pitchFamily="34" charset="0"/>
                <a:cs typeface="Arial" panose="020B0604020202020204" pitchFamily="34" charset="0"/>
              </a:rPr>
              <a:t>una capacità di “agire”</a:t>
            </a:r>
            <a:r>
              <a:rPr lang="it-IT" sz="2000" dirty="0" smtClean="0">
                <a:latin typeface="Arial" panose="020B0604020202020204" pitchFamily="34" charset="0"/>
                <a:ea typeface="Calibri" panose="020F0502020204030204" pitchFamily="34" charset="0"/>
                <a:cs typeface="Arial" panose="020B0604020202020204" pitchFamily="34" charset="0"/>
              </a:rPr>
              <a:t> e quindi di prendersi cura di se</a:t>
            </a:r>
          </a:p>
          <a:p>
            <a:pPr>
              <a:lnSpc>
                <a:spcPct val="107000"/>
              </a:lnSpc>
              <a:spcAft>
                <a:spcPts val="0"/>
              </a:spcAft>
            </a:pPr>
            <a:r>
              <a:rPr lang="it-IT" sz="2000" dirty="0" smtClean="0">
                <a:latin typeface="Arial" panose="020B0604020202020204" pitchFamily="34" charset="0"/>
                <a:ea typeface="Calibri" panose="020F0502020204030204" pitchFamily="34" charset="0"/>
                <a:cs typeface="Arial" panose="020B0604020202020204" pitchFamily="34" charset="0"/>
              </a:rPr>
              <a:t>stesso aiutandolo a “potenziare” le sue risorse.</a:t>
            </a:r>
          </a:p>
          <a:p>
            <a:pPr>
              <a:lnSpc>
                <a:spcPct val="107000"/>
              </a:lnSpc>
              <a:spcAft>
                <a:spcPts val="0"/>
              </a:spcAft>
            </a:pPr>
            <a:endParaRPr lang="it-IT" sz="2000" dirty="0" smtClean="0">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0"/>
              </a:spcAft>
            </a:pPr>
            <a:endParaRPr lang="it-IT" sz="2000" dirty="0" smtClean="0">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0"/>
              </a:spcAft>
            </a:pPr>
            <a:r>
              <a:rPr lang="it-IT" sz="2000" dirty="0" smtClean="0">
                <a:solidFill>
                  <a:srgbClr val="FFC000"/>
                </a:solidFill>
                <a:latin typeface="Arial" panose="020B0604020202020204" pitchFamily="34" charset="0"/>
                <a:ea typeface="Calibri" panose="020F0502020204030204" pitchFamily="34" charset="0"/>
                <a:cs typeface="Arial" panose="020B0604020202020204" pitchFamily="34" charset="0"/>
              </a:rPr>
              <a:t>Il processo di </a:t>
            </a:r>
            <a:r>
              <a:rPr lang="it-IT" sz="2000" i="1" dirty="0" err="1" smtClean="0">
                <a:solidFill>
                  <a:srgbClr val="FFC000"/>
                </a:solidFill>
                <a:latin typeface="Arial" panose="020B0604020202020204" pitchFamily="34" charset="0"/>
                <a:ea typeface="Calibri" panose="020F0502020204030204" pitchFamily="34" charset="0"/>
                <a:cs typeface="Arial" panose="020B0604020202020204" pitchFamily="34" charset="0"/>
              </a:rPr>
              <a:t>empowerment</a:t>
            </a:r>
            <a:r>
              <a:rPr lang="it-IT" sz="2000" i="1" dirty="0" smtClean="0">
                <a:solidFill>
                  <a:srgbClr val="FFC000"/>
                </a:solidFill>
                <a:latin typeface="Arial" panose="020B0604020202020204" pitchFamily="34" charset="0"/>
                <a:ea typeface="Calibri" panose="020F0502020204030204" pitchFamily="34" charset="0"/>
                <a:cs typeface="Arial" panose="020B0604020202020204" pitchFamily="34" charset="0"/>
              </a:rPr>
              <a:t> </a:t>
            </a:r>
            <a:r>
              <a:rPr lang="it-IT" sz="2000" dirty="0" smtClean="0">
                <a:latin typeface="Arial" panose="020B0604020202020204" pitchFamily="34" charset="0"/>
                <a:ea typeface="Calibri" panose="020F0502020204030204" pitchFamily="34" charset="0"/>
                <a:cs typeface="Arial" panose="020B0604020202020204" pitchFamily="34" charset="0"/>
              </a:rPr>
              <a:t>va sostenuto attraverso lo</a:t>
            </a:r>
          </a:p>
          <a:p>
            <a:pPr>
              <a:lnSpc>
                <a:spcPct val="107000"/>
              </a:lnSpc>
              <a:spcAft>
                <a:spcPts val="0"/>
              </a:spcAft>
            </a:pPr>
            <a:r>
              <a:rPr lang="it-IT" sz="2000" dirty="0" smtClean="0">
                <a:latin typeface="Arial" panose="020B0604020202020204" pitchFamily="34" charset="0"/>
                <a:ea typeface="Calibri" panose="020F0502020204030204" pitchFamily="34" charset="0"/>
                <a:cs typeface="Arial" panose="020B0604020202020204" pitchFamily="34" charset="0"/>
              </a:rPr>
              <a:t>sviluppo di abilità esistenziali</a:t>
            </a:r>
            <a:r>
              <a:rPr lang="it-IT" sz="2000" dirty="0" smtClean="0">
                <a:solidFill>
                  <a:schemeClr val="accent2"/>
                </a:solidFill>
                <a:latin typeface="Arial" panose="020B0604020202020204" pitchFamily="34" charset="0"/>
                <a:ea typeface="Calibri" panose="020F0502020204030204" pitchFamily="34" charset="0"/>
                <a:cs typeface="Arial" panose="020B0604020202020204" pitchFamily="34" charset="0"/>
              </a:rPr>
              <a:t> </a:t>
            </a:r>
            <a:r>
              <a:rPr lang="it-IT" sz="2000" dirty="0" smtClean="0">
                <a:solidFill>
                  <a:srgbClr val="FF0000"/>
                </a:solidFill>
                <a:latin typeface="Arial" panose="020B0604020202020204" pitchFamily="34" charset="0"/>
                <a:ea typeface="Calibri" panose="020F0502020204030204" pitchFamily="34" charset="0"/>
                <a:cs typeface="Arial" panose="020B0604020202020204" pitchFamily="34" charset="0"/>
              </a:rPr>
              <a:t>(life </a:t>
            </a:r>
            <a:r>
              <a:rPr lang="it-IT" sz="2000" dirty="0" err="1" smtClean="0">
                <a:solidFill>
                  <a:srgbClr val="FF0000"/>
                </a:solidFill>
                <a:latin typeface="Arial" panose="020B0604020202020204" pitchFamily="34" charset="0"/>
                <a:ea typeface="Calibri" panose="020F0502020204030204" pitchFamily="34" charset="0"/>
                <a:cs typeface="Arial" panose="020B0604020202020204" pitchFamily="34" charset="0"/>
              </a:rPr>
              <a:t>skills</a:t>
            </a:r>
            <a:r>
              <a:rPr lang="it-IT" sz="2000" dirty="0" smtClean="0">
                <a:solidFill>
                  <a:srgbClr val="FF0000"/>
                </a:solidFill>
                <a:latin typeface="Arial" panose="020B0604020202020204" pitchFamily="34" charset="0"/>
                <a:ea typeface="Calibri" panose="020F0502020204030204" pitchFamily="34" charset="0"/>
                <a:cs typeface="Arial" panose="020B0604020202020204" pitchFamily="34" charset="0"/>
              </a:rPr>
              <a:t>)</a:t>
            </a:r>
            <a:endParaRPr lang="it-IT" sz="2000" i="1" dirty="0" smtClean="0">
              <a:solidFill>
                <a:srgbClr val="FF0000"/>
              </a:solidFill>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0"/>
              </a:spcAft>
            </a:pPr>
            <a:endParaRPr lang="it-IT" sz="2000" dirty="0" smtClean="0">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0"/>
              </a:spcAft>
            </a:pPr>
            <a:r>
              <a:rPr lang="it-IT" sz="2000" dirty="0" smtClean="0">
                <a:latin typeface="Arial" panose="020B0604020202020204" pitchFamily="34" charset="0"/>
                <a:ea typeface="Calibri" panose="020F0502020204030204" pitchFamily="34" charset="0"/>
                <a:cs typeface="Arial" panose="020B0604020202020204" pitchFamily="34" charset="0"/>
              </a:rPr>
              <a:t>che portino il paziente-cliente a </a:t>
            </a:r>
            <a:r>
              <a:rPr lang="it-IT" sz="2000" dirty="0" smtClean="0">
                <a:solidFill>
                  <a:srgbClr val="FFC000"/>
                </a:solidFill>
                <a:latin typeface="Arial" panose="020B0604020202020204" pitchFamily="34" charset="0"/>
                <a:ea typeface="Calibri" panose="020F0502020204030204" pitchFamily="34" charset="0"/>
                <a:cs typeface="Arial" panose="020B0604020202020204" pitchFamily="34" charset="0"/>
              </a:rPr>
              <a:t>condotte di</a:t>
            </a:r>
            <a:endParaRPr lang="it-IT" sz="2000" dirty="0">
              <a:solidFill>
                <a:srgbClr val="FFC000"/>
              </a:solidFill>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0"/>
              </a:spcAft>
            </a:pPr>
            <a:r>
              <a:rPr lang="it-IT" sz="2000" dirty="0" smtClean="0">
                <a:solidFill>
                  <a:srgbClr val="FFC000"/>
                </a:solidFill>
                <a:latin typeface="Arial" panose="020B0604020202020204" pitchFamily="34" charset="0"/>
                <a:ea typeface="Calibri" panose="020F0502020204030204" pitchFamily="34" charset="0"/>
                <a:cs typeface="Arial" panose="020B0604020202020204" pitchFamily="34" charset="0"/>
              </a:rPr>
              <a:t>Autoefficacia nel rapporto con la patologia e con la terapia,</a:t>
            </a:r>
          </a:p>
          <a:p>
            <a:endParaRPr lang="it-IT" sz="2000" dirty="0" smtClean="0">
              <a:latin typeface="Arial" panose="020B0604020202020204" pitchFamily="34" charset="0"/>
              <a:ea typeface="Calibri" panose="020F0502020204030204" pitchFamily="34" charset="0"/>
              <a:cs typeface="Arial" panose="020B0604020202020204" pitchFamily="34" charset="0"/>
            </a:endParaRPr>
          </a:p>
          <a:p>
            <a:r>
              <a:rPr lang="it-IT" sz="2000" b="1" dirty="0" smtClean="0">
                <a:solidFill>
                  <a:schemeClr val="accent2"/>
                </a:solidFill>
                <a:latin typeface="Arial" panose="020B0604020202020204" pitchFamily="34" charset="0"/>
                <a:ea typeface="Calibri" panose="020F0502020204030204" pitchFamily="34" charset="0"/>
                <a:cs typeface="Arial" panose="020B0604020202020204" pitchFamily="34" charset="0"/>
              </a:rPr>
              <a:t>ma anche oltre le stesse</a:t>
            </a:r>
            <a:endParaRPr lang="it-IT" sz="2000" b="1" dirty="0">
              <a:solidFill>
                <a:schemeClr val="accent2"/>
              </a:solidFill>
              <a:latin typeface="Arial" panose="020B0604020202020204" pitchFamily="34" charset="0"/>
              <a:cs typeface="Arial" panose="020B0604020202020204" pitchFamily="34" charset="0"/>
            </a:endParaRPr>
          </a:p>
        </p:txBody>
      </p:sp>
      <p:pic>
        <p:nvPicPr>
          <p:cNvPr id="3" name="Immagine 2"/>
          <p:cNvPicPr>
            <a:picLocks noChangeAspect="1"/>
          </p:cNvPicPr>
          <p:nvPr/>
        </p:nvPicPr>
        <p:blipFill rotWithShape="1">
          <a:blip r:embed="rId2">
            <a:extLst>
              <a:ext uri="{28A0092B-C50C-407E-A947-70E740481C1C}">
                <a14:useLocalDpi xmlns:a14="http://schemas.microsoft.com/office/drawing/2010/main" val="0"/>
              </a:ext>
            </a:extLst>
          </a:blip>
          <a:srcRect l="13126" t="19078" r="20859" b="3816"/>
          <a:stretch/>
        </p:blipFill>
        <p:spPr>
          <a:xfrm>
            <a:off x="7144719" y="2076773"/>
            <a:ext cx="3642101" cy="2805193"/>
          </a:xfrm>
          <a:prstGeom prst="rect">
            <a:avLst/>
          </a:prstGeom>
        </p:spPr>
      </p:pic>
      <p:sp>
        <p:nvSpPr>
          <p:cNvPr id="2" name="Rettangolo 1"/>
          <p:cNvSpPr/>
          <p:nvPr/>
        </p:nvSpPr>
        <p:spPr>
          <a:xfrm>
            <a:off x="291129" y="178005"/>
            <a:ext cx="11633982" cy="1813060"/>
          </a:xfrm>
          <a:prstGeom prst="rect">
            <a:avLst/>
          </a:prstGeom>
        </p:spPr>
        <p:txBody>
          <a:bodyPr wrap="square">
            <a:spAutoFit/>
          </a:bodyPr>
          <a:lstStyle/>
          <a:p>
            <a:pPr>
              <a:lnSpc>
                <a:spcPct val="107000"/>
              </a:lnSpc>
              <a:spcAft>
                <a:spcPts val="0"/>
              </a:spcAft>
            </a:pPr>
            <a:r>
              <a:rPr lang="it-IT" sz="2200" dirty="0" smtClean="0">
                <a:latin typeface="Arial" panose="020B0604020202020204" pitchFamily="34" charset="0"/>
                <a:ea typeface="Calibri" panose="020F0502020204030204" pitchFamily="34" charset="0"/>
                <a:cs typeface="Arial" panose="020B0604020202020204" pitchFamily="34" charset="0"/>
              </a:rPr>
              <a:t>In tale </a:t>
            </a:r>
            <a:r>
              <a:rPr lang="it-IT" sz="2200" dirty="0">
                <a:latin typeface="Arial" panose="020B0604020202020204" pitchFamily="34" charset="0"/>
                <a:ea typeface="Calibri" panose="020F0502020204030204" pitchFamily="34" charset="0"/>
                <a:cs typeface="Arial" panose="020B0604020202020204" pitchFamily="34" charset="0"/>
              </a:rPr>
              <a:t>prospettiva il </a:t>
            </a:r>
            <a:r>
              <a:rPr lang="it-IT" sz="2200" i="1" dirty="0" err="1">
                <a:solidFill>
                  <a:srgbClr val="FFC000"/>
                </a:solidFill>
                <a:latin typeface="Arial" panose="020B0604020202020204" pitchFamily="34" charset="0"/>
                <a:ea typeface="Calibri" panose="020F0502020204030204" pitchFamily="34" charset="0"/>
                <a:cs typeface="Arial" panose="020B0604020202020204" pitchFamily="34" charset="0"/>
              </a:rPr>
              <a:t>caring</a:t>
            </a:r>
            <a:r>
              <a:rPr lang="it-IT" sz="2200" dirty="0">
                <a:solidFill>
                  <a:srgbClr val="FFC000"/>
                </a:solidFill>
                <a:latin typeface="Arial" panose="020B0604020202020204" pitchFamily="34" charset="0"/>
                <a:ea typeface="Calibri" panose="020F0502020204030204" pitchFamily="34" charset="0"/>
                <a:cs typeface="Arial" panose="020B0604020202020204" pitchFamily="34" charset="0"/>
              </a:rPr>
              <a:t> </a:t>
            </a:r>
            <a:r>
              <a:rPr lang="it-IT" sz="2200" dirty="0" smtClean="0">
                <a:latin typeface="Arial" panose="020B0604020202020204" pitchFamily="34" charset="0"/>
                <a:ea typeface="Calibri" panose="020F0502020204030204" pitchFamily="34" charset="0"/>
                <a:cs typeface="Arial" panose="020B0604020202020204" pitchFamily="34" charset="0"/>
              </a:rPr>
              <a:t>si prefigura</a:t>
            </a:r>
          </a:p>
          <a:p>
            <a:pPr>
              <a:lnSpc>
                <a:spcPct val="107000"/>
              </a:lnSpc>
              <a:spcAft>
                <a:spcPts val="0"/>
              </a:spcAft>
            </a:pPr>
            <a:endParaRPr lang="it-IT" sz="2250" dirty="0" smtClean="0">
              <a:latin typeface="Arial" panose="020B0604020202020204" pitchFamily="34" charset="0"/>
              <a:ea typeface="Calibri" panose="020F0502020204030204" pitchFamily="34" charset="0"/>
              <a:cs typeface="Arial" panose="020B0604020202020204" pitchFamily="34" charset="0"/>
            </a:endParaRPr>
          </a:p>
          <a:p>
            <a:pPr algn="ctr">
              <a:lnSpc>
                <a:spcPct val="107000"/>
              </a:lnSpc>
              <a:spcAft>
                <a:spcPts val="0"/>
              </a:spcAft>
            </a:pPr>
            <a:r>
              <a:rPr lang="it-IT" sz="2000" dirty="0" smtClean="0">
                <a:latin typeface="Arial" panose="020B0604020202020204" pitchFamily="34" charset="0"/>
                <a:ea typeface="Calibri" panose="020F0502020204030204" pitchFamily="34" charset="0"/>
                <a:cs typeface="Arial" panose="020B0604020202020204" pitchFamily="34" charset="0"/>
              </a:rPr>
              <a:t>come </a:t>
            </a:r>
            <a:r>
              <a:rPr lang="it-IT" sz="2000" dirty="0">
                <a:solidFill>
                  <a:srgbClr val="FFC000"/>
                </a:solidFill>
                <a:latin typeface="Arial" panose="020B0604020202020204" pitchFamily="34" charset="0"/>
                <a:ea typeface="Calibri" panose="020F0502020204030204" pitchFamily="34" charset="0"/>
                <a:cs typeface="Arial" panose="020B0604020202020204" pitchFamily="34" charset="0"/>
              </a:rPr>
              <a:t>attività relazionale ed educativa </a:t>
            </a:r>
            <a:r>
              <a:rPr lang="it-IT" sz="2000" dirty="0" smtClean="0">
                <a:solidFill>
                  <a:srgbClr val="FFC000"/>
                </a:solidFill>
                <a:latin typeface="Arial" panose="020B0604020202020204" pitchFamily="34" charset="0"/>
                <a:ea typeface="Calibri" panose="020F0502020204030204" pitchFamily="34" charset="0"/>
                <a:cs typeface="Arial" panose="020B0604020202020204" pitchFamily="34" charset="0"/>
              </a:rPr>
              <a:t>che </a:t>
            </a:r>
            <a:r>
              <a:rPr lang="it-IT" sz="2000" dirty="0">
                <a:solidFill>
                  <a:srgbClr val="FFC000"/>
                </a:solidFill>
                <a:latin typeface="Arial" panose="020B0604020202020204" pitchFamily="34" charset="0"/>
                <a:ea typeface="Calibri" panose="020F0502020204030204" pitchFamily="34" charset="0"/>
                <a:cs typeface="Arial" panose="020B0604020202020204" pitchFamily="34" charset="0"/>
              </a:rPr>
              <a:t>abbraccia tutti</a:t>
            </a:r>
            <a:r>
              <a:rPr lang="it-IT" sz="2000" dirty="0" smtClean="0">
                <a:latin typeface="Arial" panose="020B0604020202020204" pitchFamily="34" charset="0"/>
                <a:ea typeface="Calibri" panose="020F0502020204030204" pitchFamily="34" charset="0"/>
                <a:cs typeface="Arial" panose="020B0604020202020204" pitchFamily="34" charset="0"/>
              </a:rPr>
              <a:t>,</a:t>
            </a:r>
            <a:r>
              <a:rPr lang="it-IT" sz="2000" dirty="0">
                <a:latin typeface="Arial" panose="020B0604020202020204" pitchFamily="34" charset="0"/>
                <a:ea typeface="Calibri" panose="020F0502020204030204" pitchFamily="34" charset="0"/>
                <a:cs typeface="Arial" panose="020B0604020202020204" pitchFamily="34" charset="0"/>
              </a:rPr>
              <a:t> </a:t>
            </a:r>
            <a:endParaRPr lang="it-IT" sz="2000" dirty="0" smtClean="0">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0"/>
              </a:spcAft>
            </a:pPr>
            <a:endParaRPr lang="it-IT" sz="2000" dirty="0">
              <a:latin typeface="Arial" panose="020B0604020202020204" pitchFamily="34" charset="0"/>
              <a:ea typeface="Calibri" panose="020F0502020204030204" pitchFamily="34" charset="0"/>
              <a:cs typeface="Arial" panose="020B0604020202020204" pitchFamily="34" charset="0"/>
            </a:endParaRPr>
          </a:p>
          <a:p>
            <a:pPr algn="ctr">
              <a:lnSpc>
                <a:spcPct val="107000"/>
              </a:lnSpc>
              <a:spcAft>
                <a:spcPts val="0"/>
              </a:spcAft>
            </a:pPr>
            <a:r>
              <a:rPr lang="it-IT" sz="2000" dirty="0" smtClean="0">
                <a:latin typeface="Arial" panose="020B0604020202020204" pitchFamily="34" charset="0"/>
                <a:ea typeface="Calibri" panose="020F0502020204030204" pitchFamily="34" charset="0"/>
                <a:cs typeface="Arial" panose="020B0604020202020204" pitchFamily="34" charset="0"/>
              </a:rPr>
              <a:t>non </a:t>
            </a:r>
            <a:r>
              <a:rPr lang="it-IT" sz="2000" dirty="0">
                <a:latin typeface="Arial" panose="020B0604020202020204" pitchFamily="34" charset="0"/>
                <a:ea typeface="Calibri" panose="020F0502020204030204" pitchFamily="34" charset="0"/>
                <a:cs typeface="Arial" panose="020B0604020202020204" pitchFamily="34" charset="0"/>
              </a:rPr>
              <a:t>uno “spazio speciale” delimitato </a:t>
            </a:r>
            <a:r>
              <a:rPr lang="it-IT" sz="2000" dirty="0" smtClean="0">
                <a:latin typeface="Arial" panose="020B0604020202020204" pitchFamily="34" charset="0"/>
                <a:ea typeface="Calibri" panose="020F0502020204030204" pitchFamily="34" charset="0"/>
                <a:cs typeface="Arial" panose="020B0604020202020204" pitchFamily="34" charset="0"/>
              </a:rPr>
              <a:t>da una </a:t>
            </a:r>
            <a:r>
              <a:rPr lang="it-IT" sz="2000" dirty="0">
                <a:latin typeface="Arial" panose="020B0604020202020204" pitchFamily="34" charset="0"/>
                <a:ea typeface="Calibri" panose="020F0502020204030204" pitchFamily="34" charset="0"/>
                <a:cs typeface="Arial" panose="020B0604020202020204" pitchFamily="34" charset="0"/>
              </a:rPr>
              <a:t>condizione di “dipendenza</a:t>
            </a:r>
            <a:r>
              <a:rPr lang="it-IT" sz="2000" dirty="0" smtClean="0">
                <a:latin typeface="Arial" panose="020B0604020202020204" pitchFamily="34" charset="0"/>
                <a:ea typeface="Calibri" panose="020F0502020204030204" pitchFamily="34" charset="0"/>
                <a:cs typeface="Arial" panose="020B0604020202020204" pitchFamily="34" charset="0"/>
              </a:rPr>
              <a:t>”.</a:t>
            </a:r>
            <a:endParaRPr lang="it-IT" sz="2000" dirty="0">
              <a:latin typeface="Arial" panose="020B0604020202020204" pitchFamily="34" charset="0"/>
              <a:ea typeface="Calibri" panose="020F0502020204030204" pitchFamily="34" charset="0"/>
              <a:cs typeface="Arial" panose="020B0604020202020204" pitchFamily="34" charset="0"/>
            </a:endParaRPr>
          </a:p>
        </p:txBody>
      </p:sp>
      <p:pic>
        <p:nvPicPr>
          <p:cNvPr id="5" name="Picture 6" descr="Le 10 Life Skills - Life Skills Itali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74238" y="4014000"/>
            <a:ext cx="2840728" cy="284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062887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Productivity Archivi - La Content"/>
          <p:cNvPicPr>
            <a:picLocks noChangeAspect="1" noChangeArrowheads="1"/>
          </p:cNvPicPr>
          <p:nvPr/>
        </p:nvPicPr>
        <p:blipFill rotWithShape="1">
          <a:blip r:embed="rId2">
            <a:extLst>
              <a:ext uri="{28A0092B-C50C-407E-A947-70E740481C1C}">
                <a14:useLocalDpi xmlns:a14="http://schemas.microsoft.com/office/drawing/2010/main" val="0"/>
              </a:ext>
            </a:extLst>
          </a:blip>
          <a:srcRect l="21763" t="19314" r="8163" b="879"/>
          <a:stretch/>
        </p:blipFill>
        <p:spPr bwMode="auto">
          <a:xfrm>
            <a:off x="732153" y="2394000"/>
            <a:ext cx="5876489" cy="4464000"/>
          </a:xfrm>
          <a:prstGeom prst="rect">
            <a:avLst/>
          </a:prstGeom>
          <a:noFill/>
          <a:extLst>
            <a:ext uri="{909E8E84-426E-40DD-AFC4-6F175D3DCCD1}">
              <a14:hiddenFill xmlns:a14="http://schemas.microsoft.com/office/drawing/2010/main">
                <a:solidFill>
                  <a:srgbClr val="FFFFFF"/>
                </a:solidFill>
              </a14:hiddenFill>
            </a:ext>
          </a:extLst>
        </p:spPr>
      </p:pic>
      <p:sp>
        <p:nvSpPr>
          <p:cNvPr id="5" name="Rettangolo 4"/>
          <p:cNvSpPr/>
          <p:nvPr/>
        </p:nvSpPr>
        <p:spPr>
          <a:xfrm>
            <a:off x="164408" y="355818"/>
            <a:ext cx="9554447" cy="1015663"/>
          </a:xfrm>
          <a:prstGeom prst="rect">
            <a:avLst/>
          </a:prstGeom>
        </p:spPr>
        <p:txBody>
          <a:bodyPr wrap="square">
            <a:spAutoFit/>
          </a:bodyPr>
          <a:lstStyle/>
          <a:p>
            <a:r>
              <a:rPr lang="it-IT" sz="2000" b="1" dirty="0" smtClean="0">
                <a:solidFill>
                  <a:srgbClr val="FFC000"/>
                </a:solidFill>
                <a:latin typeface="Arial" panose="020B0604020202020204" pitchFamily="34" charset="0"/>
                <a:ea typeface="Calibri" panose="020F0502020204030204" pitchFamily="34" charset="0"/>
                <a:cs typeface="Arial" panose="020B0604020202020204" pitchFamily="34" charset="0"/>
              </a:rPr>
              <a:t>L’obiettivo formativo di un progetto di “cura educativa”</a:t>
            </a:r>
            <a:endParaRPr lang="it-IT" sz="2000" b="1" dirty="0">
              <a:latin typeface="Arial" panose="020B0604020202020204" pitchFamily="34" charset="0"/>
              <a:ea typeface="Calibri" panose="020F0502020204030204" pitchFamily="34" charset="0"/>
              <a:cs typeface="Arial" panose="020B0604020202020204" pitchFamily="34" charset="0"/>
            </a:endParaRPr>
          </a:p>
          <a:p>
            <a:endParaRPr lang="it-IT" sz="2000" b="1" dirty="0" smtClean="0">
              <a:latin typeface="Arial" panose="020B0604020202020204" pitchFamily="34" charset="0"/>
              <a:ea typeface="Calibri" panose="020F0502020204030204" pitchFamily="34" charset="0"/>
              <a:cs typeface="Arial" panose="020B0604020202020204" pitchFamily="34" charset="0"/>
            </a:endParaRPr>
          </a:p>
          <a:p>
            <a:r>
              <a:rPr lang="it-IT" sz="2000" dirty="0" smtClean="0">
                <a:latin typeface="Arial" panose="020B0604020202020204" pitchFamily="34" charset="0"/>
                <a:ea typeface="Calibri" panose="020F0502020204030204" pitchFamily="34" charset="0"/>
                <a:cs typeface="Arial" panose="020B0604020202020204" pitchFamily="34" charset="0"/>
              </a:rPr>
              <a:t>che ne discende, dovrebbe</a:t>
            </a:r>
            <a:endParaRPr lang="it-IT" sz="2000" dirty="0">
              <a:latin typeface="Arial" panose="020B0604020202020204" pitchFamily="34" charset="0"/>
              <a:ea typeface="Calibri" panose="020F0502020204030204" pitchFamily="34" charset="0"/>
              <a:cs typeface="Arial" panose="020B0604020202020204" pitchFamily="34" charset="0"/>
            </a:endParaRPr>
          </a:p>
        </p:txBody>
      </p:sp>
      <p:sp>
        <p:nvSpPr>
          <p:cNvPr id="6" name="Rettangolo 5"/>
          <p:cNvSpPr/>
          <p:nvPr/>
        </p:nvSpPr>
        <p:spPr>
          <a:xfrm>
            <a:off x="387458" y="1616260"/>
            <a:ext cx="9331397" cy="707886"/>
          </a:xfrm>
          <a:prstGeom prst="rect">
            <a:avLst/>
          </a:prstGeom>
        </p:spPr>
        <p:txBody>
          <a:bodyPr wrap="square">
            <a:spAutoFit/>
          </a:bodyPr>
          <a:lstStyle/>
          <a:p>
            <a:r>
              <a:rPr lang="it-IT" sz="2000" dirty="0" smtClean="0">
                <a:latin typeface="Arial" panose="020B0604020202020204" pitchFamily="34" charset="0"/>
                <a:ea typeface="Calibri" panose="020F0502020204030204" pitchFamily="34" charset="0"/>
                <a:cs typeface="Arial" panose="020B0604020202020204" pitchFamily="34" charset="0"/>
              </a:rPr>
              <a:t>consistere </a:t>
            </a:r>
            <a:r>
              <a:rPr lang="it-IT" sz="2000" dirty="0">
                <a:latin typeface="Arial" panose="020B0604020202020204" pitchFamily="34" charset="0"/>
                <a:ea typeface="Calibri" panose="020F0502020204030204" pitchFamily="34" charset="0"/>
                <a:cs typeface="Arial" panose="020B0604020202020204" pitchFamily="34" charset="0"/>
              </a:rPr>
              <a:t>non solo nell’acquisizione da parte del soggetto </a:t>
            </a:r>
            <a:r>
              <a:rPr lang="it-IT" sz="2000" dirty="0" smtClean="0">
                <a:latin typeface="Arial" panose="020B0604020202020204" pitchFamily="34" charset="0"/>
                <a:ea typeface="Calibri" panose="020F0502020204030204" pitchFamily="34" charset="0"/>
                <a:cs typeface="Arial" panose="020B0604020202020204" pitchFamily="34" charset="0"/>
              </a:rPr>
              <a:t>della consapevolezza di agire comportamenti </a:t>
            </a:r>
            <a:r>
              <a:rPr lang="it-IT" sz="2000" dirty="0">
                <a:latin typeface="Arial" panose="020B0604020202020204" pitchFamily="34" charset="0"/>
                <a:ea typeface="Calibri" panose="020F0502020204030204" pitchFamily="34" charset="0"/>
                <a:cs typeface="Arial" panose="020B0604020202020204" pitchFamily="34" charset="0"/>
              </a:rPr>
              <a:t>aderenti alle indicazioni </a:t>
            </a:r>
            <a:r>
              <a:rPr lang="it-IT" sz="2000" dirty="0" smtClean="0">
                <a:latin typeface="Arial" panose="020B0604020202020204" pitchFamily="34" charset="0"/>
                <a:ea typeface="Calibri" panose="020F0502020204030204" pitchFamily="34" charset="0"/>
                <a:cs typeface="Arial" panose="020B0604020202020204" pitchFamily="34" charset="0"/>
              </a:rPr>
              <a:t>mediche, ma </a:t>
            </a:r>
            <a:r>
              <a:rPr lang="it-IT" sz="2000" dirty="0">
                <a:latin typeface="Arial" panose="020B0604020202020204" pitchFamily="34" charset="0"/>
                <a:ea typeface="Calibri" panose="020F0502020204030204" pitchFamily="34" charset="0"/>
                <a:cs typeface="Arial" panose="020B0604020202020204" pitchFamily="34" charset="0"/>
              </a:rPr>
              <a:t>anche nell’</a:t>
            </a:r>
          </a:p>
        </p:txBody>
      </p:sp>
      <p:sp>
        <p:nvSpPr>
          <p:cNvPr id="7" name="Rettangolo 6"/>
          <p:cNvSpPr/>
          <p:nvPr/>
        </p:nvSpPr>
        <p:spPr>
          <a:xfrm>
            <a:off x="2296432" y="3194839"/>
            <a:ext cx="4312210" cy="2862322"/>
          </a:xfrm>
          <a:prstGeom prst="rect">
            <a:avLst/>
          </a:prstGeom>
        </p:spPr>
        <p:txBody>
          <a:bodyPr wrap="square">
            <a:spAutoFit/>
          </a:bodyPr>
          <a:lstStyle/>
          <a:p>
            <a:r>
              <a:rPr lang="it-IT" sz="2000" b="1" dirty="0" smtClean="0">
                <a:solidFill>
                  <a:srgbClr val="CC6600"/>
                </a:solidFill>
                <a:latin typeface="Arial" panose="020B0604020202020204" pitchFamily="34" charset="0"/>
                <a:ea typeface="Calibri" panose="020F0502020204030204" pitchFamily="34" charset="0"/>
                <a:cs typeface="Arial" panose="020B0604020202020204" pitchFamily="34" charset="0"/>
              </a:rPr>
              <a:t>ingenerare la capacità di cogliere,</a:t>
            </a:r>
          </a:p>
          <a:p>
            <a:r>
              <a:rPr lang="it-IT" sz="2000" b="1" dirty="0" smtClean="0">
                <a:solidFill>
                  <a:srgbClr val="CC6600"/>
                </a:solidFill>
                <a:latin typeface="Arial" panose="020B0604020202020204" pitchFamily="34" charset="0"/>
                <a:ea typeface="Calibri" panose="020F0502020204030204" pitchFamily="34" charset="0"/>
                <a:cs typeface="Arial" panose="020B0604020202020204" pitchFamily="34" charset="0"/>
              </a:rPr>
              <a:t>nel percorso di cura,</a:t>
            </a:r>
          </a:p>
          <a:p>
            <a:endParaRPr lang="it-IT" sz="2000" b="1" dirty="0" smtClean="0">
              <a:solidFill>
                <a:srgbClr val="CC6600"/>
              </a:solidFill>
              <a:latin typeface="Arial" panose="020B0604020202020204" pitchFamily="34" charset="0"/>
              <a:ea typeface="Calibri" panose="020F0502020204030204" pitchFamily="34" charset="0"/>
              <a:cs typeface="Arial" panose="020B0604020202020204" pitchFamily="34" charset="0"/>
            </a:endParaRPr>
          </a:p>
          <a:p>
            <a:r>
              <a:rPr lang="it-IT" sz="2000" b="1" dirty="0" smtClean="0">
                <a:solidFill>
                  <a:srgbClr val="CC6600"/>
                </a:solidFill>
                <a:latin typeface="Arial" panose="020B0604020202020204" pitchFamily="34" charset="0"/>
                <a:ea typeface="Calibri" panose="020F0502020204030204" pitchFamily="34" charset="0"/>
                <a:cs typeface="Arial" panose="020B0604020202020204" pitchFamily="34" charset="0"/>
              </a:rPr>
              <a:t>significati utili a costruire</a:t>
            </a:r>
          </a:p>
          <a:p>
            <a:pPr algn="ctr"/>
            <a:endParaRPr lang="it-IT" sz="2000" b="1" dirty="0" smtClean="0">
              <a:solidFill>
                <a:srgbClr val="CC6600"/>
              </a:solidFill>
              <a:latin typeface="Arial" panose="020B0604020202020204" pitchFamily="34" charset="0"/>
              <a:ea typeface="Calibri" panose="020F0502020204030204" pitchFamily="34" charset="0"/>
              <a:cs typeface="Arial" panose="020B0604020202020204" pitchFamily="34" charset="0"/>
            </a:endParaRPr>
          </a:p>
          <a:p>
            <a:pPr algn="ctr"/>
            <a:r>
              <a:rPr lang="it-IT" sz="2000" b="1" dirty="0" smtClean="0">
                <a:solidFill>
                  <a:srgbClr val="CC6600"/>
                </a:solidFill>
                <a:latin typeface="Arial" panose="020B0604020202020204" pitchFamily="34" charset="0"/>
                <a:ea typeface="Calibri" panose="020F0502020204030204" pitchFamily="34" charset="0"/>
                <a:cs typeface="Arial" panose="020B0604020202020204" pitchFamily="34" charset="0"/>
              </a:rPr>
              <a:t>conoscenze e competenze</a:t>
            </a:r>
          </a:p>
          <a:p>
            <a:pPr algn="ctr"/>
            <a:r>
              <a:rPr lang="it-IT" sz="2000" b="1" dirty="0" smtClean="0">
                <a:solidFill>
                  <a:srgbClr val="CC6600"/>
                </a:solidFill>
                <a:latin typeface="Arial" panose="020B0604020202020204" pitchFamily="34" charset="0"/>
                <a:ea typeface="Calibri" panose="020F0502020204030204" pitchFamily="34" charset="0"/>
                <a:cs typeface="Arial" panose="020B0604020202020204" pitchFamily="34" charset="0"/>
              </a:rPr>
              <a:t>valevoli</a:t>
            </a:r>
          </a:p>
          <a:p>
            <a:pPr algn="ctr"/>
            <a:r>
              <a:rPr lang="it-IT" sz="2000" dirty="0" smtClean="0">
                <a:latin typeface="Arial" panose="020B0604020202020204" pitchFamily="34" charset="0"/>
                <a:ea typeface="Calibri" panose="020F0502020204030204" pitchFamily="34" charset="0"/>
                <a:cs typeface="Arial" panose="020B0604020202020204" pitchFamily="34" charset="0"/>
              </a:rPr>
              <a:t>oltre il limite della particolare</a:t>
            </a:r>
          </a:p>
          <a:p>
            <a:pPr algn="ctr"/>
            <a:r>
              <a:rPr lang="it-IT" sz="2000" dirty="0" smtClean="0">
                <a:latin typeface="Arial" panose="020B0604020202020204" pitchFamily="34" charset="0"/>
                <a:ea typeface="Calibri" panose="020F0502020204030204" pitchFamily="34" charset="0"/>
                <a:cs typeface="Arial" panose="020B0604020202020204" pitchFamily="34" charset="0"/>
              </a:rPr>
              <a:t>circostanza patologica,</a:t>
            </a:r>
          </a:p>
        </p:txBody>
      </p:sp>
      <p:sp>
        <p:nvSpPr>
          <p:cNvPr id="2" name="Rettangolo 1"/>
          <p:cNvSpPr/>
          <p:nvPr/>
        </p:nvSpPr>
        <p:spPr>
          <a:xfrm>
            <a:off x="6786063" y="5811346"/>
            <a:ext cx="2508062" cy="923330"/>
          </a:xfrm>
          <a:prstGeom prst="rect">
            <a:avLst/>
          </a:prstGeom>
        </p:spPr>
        <p:txBody>
          <a:bodyPr wrap="square">
            <a:spAutoFit/>
          </a:bodyPr>
          <a:lstStyle/>
          <a:p>
            <a:r>
              <a:rPr lang="it-IT" b="1" dirty="0">
                <a:solidFill>
                  <a:srgbClr val="CC6600"/>
                </a:solidFill>
                <a:latin typeface="Arial" panose="020B0604020202020204" pitchFamily="34" charset="0"/>
                <a:cs typeface="Arial" panose="020B0604020202020204" pitchFamily="34" charset="0"/>
              </a:rPr>
              <a:t>al di là </a:t>
            </a:r>
            <a:r>
              <a:rPr lang="it-IT" b="1" dirty="0" smtClean="0">
                <a:solidFill>
                  <a:srgbClr val="CC6600"/>
                </a:solidFill>
                <a:latin typeface="Arial" panose="020B0604020202020204" pitchFamily="34" charset="0"/>
                <a:cs typeface="Arial" panose="020B0604020202020204" pitchFamily="34" charset="0"/>
              </a:rPr>
              <a:t>della</a:t>
            </a:r>
          </a:p>
          <a:p>
            <a:r>
              <a:rPr lang="it-IT" b="1" dirty="0" smtClean="0">
                <a:solidFill>
                  <a:srgbClr val="CC6600"/>
                </a:solidFill>
                <a:latin typeface="Arial" panose="020B0604020202020204" pitchFamily="34" charset="0"/>
                <a:cs typeface="Arial" panose="020B0604020202020204" pitchFamily="34" charset="0"/>
              </a:rPr>
              <a:t>“manutenzione</a:t>
            </a:r>
            <a:r>
              <a:rPr lang="it-IT" b="1" dirty="0">
                <a:solidFill>
                  <a:srgbClr val="CC6600"/>
                </a:solidFill>
                <a:latin typeface="Arial" panose="020B0604020202020204" pitchFamily="34" charset="0"/>
                <a:cs typeface="Arial" panose="020B0604020202020204" pitchFamily="34" charset="0"/>
              </a:rPr>
              <a:t>”</a:t>
            </a:r>
          </a:p>
          <a:p>
            <a:r>
              <a:rPr lang="it-IT" b="1" dirty="0">
                <a:solidFill>
                  <a:srgbClr val="CC6600"/>
                </a:solidFill>
                <a:latin typeface="Arial" panose="020B0604020202020204" pitchFamily="34" charset="0"/>
                <a:cs typeface="Arial" panose="020B0604020202020204" pitchFamily="34" charset="0"/>
              </a:rPr>
              <a:t>della propria salute</a:t>
            </a:r>
            <a:endParaRPr lang="it-IT" b="1" dirty="0">
              <a:solidFill>
                <a:srgbClr val="CC6600"/>
              </a:solidFill>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79487756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155575" y="160338"/>
            <a:ext cx="9531458" cy="5016758"/>
          </a:xfrm>
          <a:prstGeom prst="rect">
            <a:avLst/>
          </a:prstGeom>
        </p:spPr>
        <p:txBody>
          <a:bodyPr wrap="square">
            <a:spAutoFit/>
          </a:bodyPr>
          <a:lstStyle/>
          <a:p>
            <a:r>
              <a:rPr lang="it-IT" sz="2000" b="1" dirty="0">
                <a:solidFill>
                  <a:schemeClr val="accent2"/>
                </a:solidFill>
                <a:latin typeface="Arial" panose="020B0604020202020204" pitchFamily="34" charset="0"/>
                <a:ea typeface="Calibri" panose="020F0502020204030204" pitchFamily="34" charset="0"/>
                <a:cs typeface="Arial" panose="020B0604020202020204" pitchFamily="34" charset="0"/>
              </a:rPr>
              <a:t>Un processo educativo per la malattia e oltre la </a:t>
            </a:r>
            <a:r>
              <a:rPr lang="it-IT" sz="2000" b="1" dirty="0" smtClean="0">
                <a:solidFill>
                  <a:schemeClr val="accent2"/>
                </a:solidFill>
                <a:latin typeface="Arial" panose="020B0604020202020204" pitchFamily="34" charset="0"/>
                <a:ea typeface="Calibri" panose="020F0502020204030204" pitchFamily="34" charset="0"/>
                <a:cs typeface="Arial" panose="020B0604020202020204" pitchFamily="34" charset="0"/>
              </a:rPr>
              <a:t>malattia</a:t>
            </a:r>
            <a:r>
              <a:rPr lang="it-IT" sz="2000" dirty="0" smtClean="0">
                <a:latin typeface="Arial" panose="020B0604020202020204" pitchFamily="34" charset="0"/>
                <a:ea typeface="Calibri" panose="020F0502020204030204" pitchFamily="34" charset="0"/>
                <a:cs typeface="Arial" panose="020B0604020202020204" pitchFamily="34" charset="0"/>
              </a:rPr>
              <a:t>,</a:t>
            </a:r>
          </a:p>
          <a:p>
            <a:r>
              <a:rPr lang="it-IT" sz="2000" dirty="0" smtClean="0">
                <a:latin typeface="Arial" panose="020B0604020202020204" pitchFamily="34" charset="0"/>
                <a:ea typeface="Calibri" panose="020F0502020204030204" pitchFamily="34" charset="0"/>
                <a:cs typeface="Arial" panose="020B0604020202020204" pitchFamily="34" charset="0"/>
              </a:rPr>
              <a:t>assume </a:t>
            </a:r>
            <a:r>
              <a:rPr lang="it-IT" sz="2000" dirty="0">
                <a:latin typeface="Arial" panose="020B0604020202020204" pitchFamily="34" charset="0"/>
                <a:ea typeface="Calibri" panose="020F0502020204030204" pitchFamily="34" charset="0"/>
                <a:cs typeface="Arial" panose="020B0604020202020204" pitchFamily="34" charset="0"/>
              </a:rPr>
              <a:t>caratteristiche di </a:t>
            </a:r>
            <a:endParaRPr lang="it-IT" sz="2000" dirty="0" smtClean="0">
              <a:latin typeface="Arial" panose="020B0604020202020204" pitchFamily="34" charset="0"/>
              <a:ea typeface="Calibri" panose="020F0502020204030204" pitchFamily="34" charset="0"/>
              <a:cs typeface="Arial" panose="020B0604020202020204" pitchFamily="34" charset="0"/>
            </a:endParaRPr>
          </a:p>
          <a:p>
            <a:endParaRPr lang="it-IT" sz="2000" dirty="0">
              <a:latin typeface="Arial" panose="020B0604020202020204" pitchFamily="34" charset="0"/>
              <a:ea typeface="Calibri" panose="020F0502020204030204" pitchFamily="34" charset="0"/>
              <a:cs typeface="Arial" panose="020B0604020202020204" pitchFamily="34" charset="0"/>
            </a:endParaRPr>
          </a:p>
          <a:p>
            <a:pPr algn="ctr"/>
            <a:r>
              <a:rPr lang="it-IT" sz="2000" b="1" dirty="0" smtClean="0">
                <a:solidFill>
                  <a:srgbClr val="FFC000"/>
                </a:solidFill>
                <a:latin typeface="Arial" panose="020B0604020202020204" pitchFamily="34" charset="0"/>
                <a:ea typeface="Calibri" panose="020F0502020204030204" pitchFamily="34" charset="0"/>
                <a:cs typeface="Arial" panose="020B0604020202020204" pitchFamily="34" charset="0"/>
              </a:rPr>
              <a:t>efficacia </a:t>
            </a:r>
            <a:r>
              <a:rPr lang="it-IT" sz="2000" b="1" dirty="0">
                <a:solidFill>
                  <a:srgbClr val="FFC000"/>
                </a:solidFill>
                <a:latin typeface="Arial" panose="020B0604020202020204" pitchFamily="34" charset="0"/>
                <a:ea typeface="Calibri" panose="020F0502020204030204" pitchFamily="34" charset="0"/>
                <a:cs typeface="Arial" panose="020B0604020202020204" pitchFamily="34" charset="0"/>
              </a:rPr>
              <a:t>esistenziale </a:t>
            </a:r>
            <a:r>
              <a:rPr lang="it-IT" sz="2000" dirty="0" smtClean="0">
                <a:latin typeface="Arial" panose="020B0604020202020204" pitchFamily="34" charset="0"/>
                <a:ea typeface="Calibri" panose="020F0502020204030204" pitchFamily="34" charset="0"/>
                <a:cs typeface="Arial" panose="020B0604020202020204" pitchFamily="34" charset="0"/>
              </a:rPr>
              <a:t>(non </a:t>
            </a:r>
            <a:r>
              <a:rPr lang="it-IT" sz="2000" dirty="0">
                <a:latin typeface="Arial" panose="020B0604020202020204" pitchFamily="34" charset="0"/>
                <a:ea typeface="Calibri" panose="020F0502020204030204" pitchFamily="34" charset="0"/>
                <a:cs typeface="Arial" panose="020B0604020202020204" pitchFamily="34" charset="0"/>
              </a:rPr>
              <a:t>solo </a:t>
            </a:r>
            <a:r>
              <a:rPr lang="it-IT" sz="2000" dirty="0" smtClean="0">
                <a:latin typeface="Arial" panose="020B0604020202020204" pitchFamily="34" charset="0"/>
                <a:ea typeface="Calibri" panose="020F0502020204030204" pitchFamily="34" charset="0"/>
                <a:cs typeface="Arial" panose="020B0604020202020204" pitchFamily="34" charset="0"/>
              </a:rPr>
              <a:t>adesione </a:t>
            </a:r>
            <a:r>
              <a:rPr lang="it-IT" sz="2000" dirty="0">
                <a:latin typeface="Arial" panose="020B0604020202020204" pitchFamily="34" charset="0"/>
                <a:ea typeface="Calibri" panose="020F0502020204030204" pitchFamily="34" charset="0"/>
                <a:cs typeface="Arial" panose="020B0604020202020204" pitchFamily="34" charset="0"/>
              </a:rPr>
              <a:t>a stili di vita più </a:t>
            </a:r>
            <a:r>
              <a:rPr lang="it-IT" sz="2000" dirty="0" smtClean="0">
                <a:latin typeface="Arial" panose="020B0604020202020204" pitchFamily="34" charset="0"/>
                <a:ea typeface="Calibri" panose="020F0502020204030204" pitchFamily="34" charset="0"/>
                <a:cs typeface="Arial" panose="020B0604020202020204" pitchFamily="34" charset="0"/>
              </a:rPr>
              <a:t>salutari</a:t>
            </a:r>
            <a:r>
              <a:rPr lang="it-IT" sz="2000" dirty="0">
                <a:latin typeface="Arial" panose="020B0604020202020204" pitchFamily="34" charset="0"/>
                <a:ea typeface="Calibri" panose="020F0502020204030204" pitchFamily="34" charset="0"/>
                <a:cs typeface="Arial" panose="020B0604020202020204" pitchFamily="34" charset="0"/>
              </a:rPr>
              <a:t>)</a:t>
            </a:r>
            <a:endParaRPr lang="it-IT" sz="2000" dirty="0" smtClean="0">
              <a:solidFill>
                <a:srgbClr val="FFC000"/>
              </a:solidFill>
              <a:latin typeface="Arial" panose="020B0604020202020204" pitchFamily="34" charset="0"/>
              <a:ea typeface="Calibri" panose="020F0502020204030204" pitchFamily="34" charset="0"/>
              <a:cs typeface="Arial" panose="020B0604020202020204" pitchFamily="34" charset="0"/>
            </a:endParaRPr>
          </a:p>
          <a:p>
            <a:pPr algn="ctr"/>
            <a:endParaRPr lang="it-IT" sz="2000" dirty="0">
              <a:solidFill>
                <a:srgbClr val="FFC000"/>
              </a:solidFill>
              <a:latin typeface="Arial" panose="020B0604020202020204" pitchFamily="34" charset="0"/>
              <a:ea typeface="Calibri" panose="020F0502020204030204" pitchFamily="34" charset="0"/>
              <a:cs typeface="Arial" panose="020B0604020202020204" pitchFamily="34" charset="0"/>
            </a:endParaRPr>
          </a:p>
          <a:p>
            <a:r>
              <a:rPr lang="it-IT" sz="2000" dirty="0">
                <a:latin typeface="Arial" panose="020B0604020202020204" pitchFamily="34" charset="0"/>
                <a:ea typeface="Calibri" panose="020F0502020204030204" pitchFamily="34" charset="0"/>
                <a:cs typeface="Arial" panose="020B0604020202020204" pitchFamily="34" charset="0"/>
              </a:rPr>
              <a:t>i</a:t>
            </a:r>
            <a:r>
              <a:rPr lang="it-IT" sz="2000" dirty="0" smtClean="0">
                <a:latin typeface="Arial" panose="020B0604020202020204" pitchFamily="34" charset="0"/>
                <a:ea typeface="Calibri" panose="020F0502020204030204" pitchFamily="34" charset="0"/>
                <a:cs typeface="Arial" panose="020B0604020202020204" pitchFamily="34" charset="0"/>
              </a:rPr>
              <a:t>ntesa come capacità </a:t>
            </a:r>
            <a:r>
              <a:rPr lang="it-IT" sz="2000" dirty="0">
                <a:latin typeface="Arial" panose="020B0604020202020204" pitchFamily="34" charset="0"/>
                <a:ea typeface="Calibri" panose="020F0502020204030204" pitchFamily="34" charset="0"/>
                <a:cs typeface="Arial" panose="020B0604020202020204" pitchFamily="34" charset="0"/>
              </a:rPr>
              <a:t>di </a:t>
            </a:r>
            <a:r>
              <a:rPr lang="it-IT" sz="2000" dirty="0">
                <a:solidFill>
                  <a:srgbClr val="FFC000"/>
                </a:solidFill>
                <a:latin typeface="Arial" panose="020B0604020202020204" pitchFamily="34" charset="0"/>
                <a:ea typeface="Calibri" panose="020F0502020204030204" pitchFamily="34" charset="0"/>
                <a:cs typeface="Arial" panose="020B0604020202020204" pitchFamily="34" charset="0"/>
              </a:rPr>
              <a:t>costruire possibilità di cambiamento </a:t>
            </a:r>
            <a:r>
              <a:rPr lang="it-IT" sz="2000" dirty="0" smtClean="0">
                <a:solidFill>
                  <a:srgbClr val="FFC000"/>
                </a:solidFill>
                <a:latin typeface="Arial" panose="020B0604020202020204" pitchFamily="34" charset="0"/>
                <a:ea typeface="Calibri" panose="020F0502020204030204" pitchFamily="34" charset="0"/>
                <a:cs typeface="Arial" panose="020B0604020202020204" pitchFamily="34" charset="0"/>
              </a:rPr>
              <a:t>positivo</a:t>
            </a:r>
          </a:p>
          <a:p>
            <a:endParaRPr lang="it-IT" sz="2000" dirty="0" smtClean="0">
              <a:latin typeface="Arial" panose="020B0604020202020204" pitchFamily="34" charset="0"/>
              <a:ea typeface="Calibri" panose="020F0502020204030204" pitchFamily="34" charset="0"/>
              <a:cs typeface="Arial" panose="020B0604020202020204" pitchFamily="34" charset="0"/>
            </a:endParaRPr>
          </a:p>
          <a:p>
            <a:pPr marL="342900" indent="-342900">
              <a:buFont typeface="Arial" panose="020B0604020202020204" pitchFamily="34" charset="0"/>
              <a:buChar char="•"/>
            </a:pPr>
            <a:r>
              <a:rPr lang="it-IT" sz="2000" dirty="0">
                <a:latin typeface="Arial" panose="020B0604020202020204" pitchFamily="34" charset="0"/>
                <a:ea typeface="Calibri" panose="020F0502020204030204" pitchFamily="34" charset="0"/>
                <a:cs typeface="Arial" panose="020B0604020202020204" pitchFamily="34" charset="0"/>
              </a:rPr>
              <a:t>r</a:t>
            </a:r>
            <a:r>
              <a:rPr lang="it-IT" sz="2000" dirty="0" smtClean="0">
                <a:latin typeface="Arial" panose="020B0604020202020204" pitchFamily="34" charset="0"/>
                <a:ea typeface="Calibri" panose="020F0502020204030204" pitchFamily="34" charset="0"/>
                <a:cs typeface="Arial" panose="020B0604020202020204" pitchFamily="34" charset="0"/>
              </a:rPr>
              <a:t>ipensare la </a:t>
            </a:r>
            <a:r>
              <a:rPr lang="it-IT" sz="2000" dirty="0">
                <a:latin typeface="Arial" panose="020B0604020202020204" pitchFamily="34" charset="0"/>
                <a:ea typeface="Calibri" panose="020F0502020204030204" pitchFamily="34" charset="0"/>
                <a:cs typeface="Arial" panose="020B0604020202020204" pitchFamily="34" charset="0"/>
              </a:rPr>
              <a:t>propria storia </a:t>
            </a:r>
            <a:endParaRPr lang="it-IT" sz="2000" dirty="0" smtClean="0">
              <a:latin typeface="Arial" panose="020B0604020202020204" pitchFamily="34" charset="0"/>
              <a:ea typeface="Calibri" panose="020F0502020204030204" pitchFamily="34" charset="0"/>
              <a:cs typeface="Arial" panose="020B0604020202020204" pitchFamily="34" charset="0"/>
            </a:endParaRPr>
          </a:p>
          <a:p>
            <a:pPr marL="342900" indent="-342900">
              <a:buFont typeface="Arial" panose="020B0604020202020204" pitchFamily="34" charset="0"/>
              <a:buChar char="•"/>
            </a:pPr>
            <a:endParaRPr lang="it-IT" sz="2000" b="1" dirty="0">
              <a:solidFill>
                <a:schemeClr val="accent2"/>
              </a:solidFill>
              <a:latin typeface="Arial" panose="020B0604020202020204" pitchFamily="34" charset="0"/>
              <a:ea typeface="Calibri" panose="020F0502020204030204" pitchFamily="34" charset="0"/>
              <a:cs typeface="Arial" panose="020B0604020202020204" pitchFamily="34" charset="0"/>
            </a:endParaRPr>
          </a:p>
          <a:p>
            <a:pPr marL="342900" indent="-342900">
              <a:buFont typeface="Arial" panose="020B0604020202020204" pitchFamily="34" charset="0"/>
              <a:buChar char="•"/>
            </a:pPr>
            <a:r>
              <a:rPr lang="it-IT" sz="2000" dirty="0" smtClean="0">
                <a:latin typeface="Arial" panose="020B0604020202020204" pitchFamily="34" charset="0"/>
                <a:ea typeface="Calibri" panose="020F0502020204030204" pitchFamily="34" charset="0"/>
                <a:cs typeface="Arial" panose="020B0604020202020204" pitchFamily="34" charset="0"/>
              </a:rPr>
              <a:t>favorire </a:t>
            </a:r>
            <a:r>
              <a:rPr lang="it-IT" sz="2000" dirty="0">
                <a:latin typeface="Arial" panose="020B0604020202020204" pitchFamily="34" charset="0"/>
                <a:ea typeface="Calibri" panose="020F0502020204030204" pitchFamily="34" charset="0"/>
                <a:cs typeface="Arial" panose="020B0604020202020204" pitchFamily="34" charset="0"/>
              </a:rPr>
              <a:t>la ridefinizione della propria identità psico-fisica e di </a:t>
            </a:r>
            <a:r>
              <a:rPr lang="it-IT" sz="2000" dirty="0" smtClean="0">
                <a:latin typeface="Arial" panose="020B0604020202020204" pitchFamily="34" charset="0"/>
                <a:ea typeface="Calibri" panose="020F0502020204030204" pitchFamily="34" charset="0"/>
                <a:cs typeface="Arial" panose="020B0604020202020204" pitchFamily="34" charset="0"/>
              </a:rPr>
              <a:t>relazione</a:t>
            </a:r>
          </a:p>
          <a:p>
            <a:pPr marL="342900" indent="-342900">
              <a:buFont typeface="Arial" panose="020B0604020202020204" pitchFamily="34" charset="0"/>
              <a:buChar char="•"/>
            </a:pPr>
            <a:endParaRPr lang="it-IT" sz="2000" dirty="0" smtClean="0">
              <a:latin typeface="Arial" panose="020B0604020202020204" pitchFamily="34" charset="0"/>
              <a:ea typeface="Calibri" panose="020F0502020204030204" pitchFamily="34" charset="0"/>
              <a:cs typeface="Arial" panose="020B0604020202020204" pitchFamily="34" charset="0"/>
            </a:endParaRPr>
          </a:p>
          <a:p>
            <a:pPr marL="342900" indent="-342900">
              <a:buFont typeface="Arial" panose="020B0604020202020204" pitchFamily="34" charset="0"/>
              <a:buChar char="•"/>
            </a:pPr>
            <a:r>
              <a:rPr lang="it-IT" sz="2000" dirty="0" smtClean="0">
                <a:latin typeface="Arial" panose="020B0604020202020204" pitchFamily="34" charset="0"/>
                <a:ea typeface="Calibri" panose="020F0502020204030204" pitchFamily="34" charset="0"/>
                <a:cs typeface="Arial" panose="020B0604020202020204" pitchFamily="34" charset="0"/>
              </a:rPr>
              <a:t>innescare </a:t>
            </a:r>
            <a:r>
              <a:rPr lang="it-IT" sz="2000" dirty="0">
                <a:latin typeface="Arial" panose="020B0604020202020204" pitchFamily="34" charset="0"/>
                <a:ea typeface="Calibri" panose="020F0502020204030204" pitchFamily="34" charset="0"/>
                <a:cs typeface="Arial" panose="020B0604020202020204" pitchFamily="34" charset="0"/>
              </a:rPr>
              <a:t>differenti orientamenti e </a:t>
            </a:r>
            <a:r>
              <a:rPr lang="it-IT" sz="2000" dirty="0" smtClean="0">
                <a:latin typeface="Arial" panose="020B0604020202020204" pitchFamily="34" charset="0"/>
                <a:ea typeface="Calibri" panose="020F0502020204030204" pitchFamily="34" charset="0"/>
                <a:cs typeface="Arial" panose="020B0604020202020204" pitchFamily="34" charset="0"/>
              </a:rPr>
              <a:t>consapevolezze</a:t>
            </a:r>
          </a:p>
          <a:p>
            <a:pPr marL="342900" indent="-342900">
              <a:buFont typeface="Arial" panose="020B0604020202020204" pitchFamily="34" charset="0"/>
              <a:buChar char="•"/>
            </a:pPr>
            <a:endParaRPr lang="it-IT" sz="2000" dirty="0" smtClean="0">
              <a:latin typeface="Arial" panose="020B0604020202020204" pitchFamily="34" charset="0"/>
              <a:ea typeface="Calibri" panose="020F0502020204030204" pitchFamily="34" charset="0"/>
              <a:cs typeface="Arial" panose="020B0604020202020204" pitchFamily="34" charset="0"/>
            </a:endParaRPr>
          </a:p>
          <a:p>
            <a:pPr marL="342900" indent="-342900">
              <a:buFont typeface="Arial" panose="020B0604020202020204" pitchFamily="34" charset="0"/>
              <a:buChar char="•"/>
            </a:pPr>
            <a:r>
              <a:rPr lang="it-IT" sz="2000" dirty="0" smtClean="0">
                <a:latin typeface="Arial" panose="020B0604020202020204" pitchFamily="34" charset="0"/>
                <a:ea typeface="Calibri" panose="020F0502020204030204" pitchFamily="34" charset="0"/>
                <a:cs typeface="Arial" panose="020B0604020202020204" pitchFamily="34" charset="0"/>
              </a:rPr>
              <a:t>mettere </a:t>
            </a:r>
            <a:r>
              <a:rPr lang="it-IT" sz="2000" dirty="0">
                <a:latin typeface="Arial" panose="020B0604020202020204" pitchFamily="34" charset="0"/>
                <a:ea typeface="Calibri" panose="020F0502020204030204" pitchFamily="34" charset="0"/>
                <a:cs typeface="Arial" panose="020B0604020202020204" pitchFamily="34" charset="0"/>
              </a:rPr>
              <a:t>in moto meccanismi </a:t>
            </a:r>
            <a:r>
              <a:rPr lang="it-IT" sz="2000" dirty="0" smtClean="0">
                <a:latin typeface="Arial" panose="020B0604020202020204" pitchFamily="34" charset="0"/>
                <a:ea typeface="Calibri" panose="020F0502020204030204" pitchFamily="34" charset="0"/>
                <a:cs typeface="Arial" panose="020B0604020202020204" pitchFamily="34" charset="0"/>
              </a:rPr>
              <a:t>inceppati</a:t>
            </a:r>
          </a:p>
          <a:p>
            <a:pPr marL="342900" indent="-342900">
              <a:buFont typeface="Arial" panose="020B0604020202020204" pitchFamily="34" charset="0"/>
              <a:buChar char="•"/>
            </a:pPr>
            <a:endParaRPr lang="it-IT" sz="2000" dirty="0" smtClean="0">
              <a:latin typeface="Arial" panose="020B0604020202020204" pitchFamily="34" charset="0"/>
              <a:ea typeface="Calibri" panose="020F0502020204030204" pitchFamily="34" charset="0"/>
              <a:cs typeface="Arial" panose="020B0604020202020204" pitchFamily="34" charset="0"/>
            </a:endParaRPr>
          </a:p>
          <a:p>
            <a:pPr marL="342900" indent="-342900">
              <a:buFont typeface="Arial" panose="020B0604020202020204" pitchFamily="34" charset="0"/>
              <a:buChar char="•"/>
            </a:pPr>
            <a:r>
              <a:rPr lang="it-IT" sz="2000" dirty="0" smtClean="0">
                <a:latin typeface="Arial" panose="020B0604020202020204" pitchFamily="34" charset="0"/>
                <a:ea typeface="Calibri" panose="020F0502020204030204" pitchFamily="34" charset="0"/>
                <a:cs typeface="Arial" panose="020B0604020202020204" pitchFamily="34" charset="0"/>
              </a:rPr>
              <a:t>correggere </a:t>
            </a:r>
            <a:r>
              <a:rPr lang="it-IT" sz="2000" dirty="0">
                <a:latin typeface="Arial" panose="020B0604020202020204" pitchFamily="34" charset="0"/>
                <a:ea typeface="Calibri" panose="020F0502020204030204" pitchFamily="34" charset="0"/>
                <a:cs typeface="Arial" panose="020B0604020202020204" pitchFamily="34" charset="0"/>
              </a:rPr>
              <a:t>traiettorie di </a:t>
            </a:r>
            <a:r>
              <a:rPr lang="it-IT" sz="2000" dirty="0" smtClean="0">
                <a:latin typeface="Arial" panose="020B0604020202020204" pitchFamily="34" charset="0"/>
                <a:ea typeface="Calibri" panose="020F0502020204030204" pitchFamily="34" charset="0"/>
                <a:cs typeface="Arial" panose="020B0604020202020204" pitchFamily="34" charset="0"/>
              </a:rPr>
              <a:t>senso</a:t>
            </a:r>
          </a:p>
        </p:txBody>
      </p:sp>
      <p:sp>
        <p:nvSpPr>
          <p:cNvPr id="5" name="AutoShape 2" descr="Trasformazione interior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pic>
        <p:nvPicPr>
          <p:cNvPr id="1026" name="Picture 2" descr="PSICOTERAPIA, CAMBIAMENTO POSITIVO E BISOGNI PROFONDI – Centro di  Psicologia Monteverd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21304" y="3914993"/>
            <a:ext cx="5263274" cy="27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572416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Trasformazione interior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1172" y="3962279"/>
            <a:ext cx="5544000" cy="2772000"/>
          </a:xfrm>
          <a:prstGeom prst="rect">
            <a:avLst/>
          </a:prstGeom>
          <a:noFill/>
          <a:extLst>
            <a:ext uri="{909E8E84-426E-40DD-AFC4-6F175D3DCCD1}">
              <a14:hiddenFill xmlns:a14="http://schemas.microsoft.com/office/drawing/2010/main">
                <a:solidFill>
                  <a:srgbClr val="FFFFFF"/>
                </a:solidFill>
              </a14:hiddenFill>
            </a:ext>
          </a:extLst>
        </p:spPr>
      </p:pic>
      <p:sp>
        <p:nvSpPr>
          <p:cNvPr id="5" name="Rettangolo 4"/>
          <p:cNvSpPr/>
          <p:nvPr/>
        </p:nvSpPr>
        <p:spPr>
          <a:xfrm>
            <a:off x="989172" y="792180"/>
            <a:ext cx="6096000" cy="3170099"/>
          </a:xfrm>
          <a:prstGeom prst="rect">
            <a:avLst/>
          </a:prstGeom>
        </p:spPr>
        <p:txBody>
          <a:bodyPr>
            <a:spAutoFit/>
          </a:bodyPr>
          <a:lstStyle/>
          <a:p>
            <a:pPr algn="ctr"/>
            <a:endParaRPr lang="it-IT" sz="2000" b="1" dirty="0">
              <a:solidFill>
                <a:srgbClr val="FFC000"/>
              </a:solidFill>
              <a:latin typeface="Arial" panose="020B0604020202020204" pitchFamily="34" charset="0"/>
              <a:ea typeface="Calibri" panose="020F0502020204030204" pitchFamily="34" charset="0"/>
              <a:cs typeface="Arial" panose="020B0604020202020204" pitchFamily="34" charset="0"/>
            </a:endParaRPr>
          </a:p>
          <a:p>
            <a:pPr algn="ctr"/>
            <a:r>
              <a:rPr lang="it-IT" sz="2000" b="1" dirty="0">
                <a:solidFill>
                  <a:srgbClr val="FFC000"/>
                </a:solidFill>
                <a:latin typeface="Arial" panose="020B0604020202020204" pitchFamily="34" charset="0"/>
                <a:ea typeface="Calibri" panose="020F0502020204030204" pitchFamily="34" charset="0"/>
                <a:cs typeface="Arial" panose="020B0604020202020204" pitchFamily="34" charset="0"/>
              </a:rPr>
              <a:t>la </a:t>
            </a:r>
            <a:r>
              <a:rPr lang="it-IT" sz="2000" b="1" dirty="0" smtClean="0">
                <a:solidFill>
                  <a:srgbClr val="FFC000"/>
                </a:solidFill>
                <a:latin typeface="Arial" panose="020B0604020202020204" pitchFamily="34" charset="0"/>
                <a:ea typeface="Calibri" panose="020F0502020204030204" pitchFamily="34" charset="0"/>
                <a:cs typeface="Arial" panose="020B0604020202020204" pitchFamily="34" charset="0"/>
              </a:rPr>
              <a:t>malattia, </a:t>
            </a:r>
          </a:p>
          <a:p>
            <a:pPr algn="ctr"/>
            <a:endParaRPr lang="it-IT" sz="2000" b="1" dirty="0">
              <a:solidFill>
                <a:srgbClr val="FFC000"/>
              </a:solidFill>
              <a:latin typeface="Arial" panose="020B0604020202020204" pitchFamily="34" charset="0"/>
              <a:ea typeface="Calibri" panose="020F0502020204030204" pitchFamily="34" charset="0"/>
              <a:cs typeface="Arial" panose="020B0604020202020204" pitchFamily="34" charset="0"/>
            </a:endParaRPr>
          </a:p>
          <a:p>
            <a:pPr algn="ctr"/>
            <a:r>
              <a:rPr lang="it-IT" sz="2000" b="1" dirty="0" smtClean="0">
                <a:solidFill>
                  <a:srgbClr val="FFC000"/>
                </a:solidFill>
                <a:latin typeface="Arial" panose="020B0604020202020204" pitchFamily="34" charset="0"/>
                <a:ea typeface="Calibri" panose="020F0502020204030204" pitchFamily="34" charset="0"/>
                <a:cs typeface="Arial" panose="020B0604020202020204" pitchFamily="34" charset="0"/>
              </a:rPr>
              <a:t>può </a:t>
            </a:r>
            <a:r>
              <a:rPr lang="it-IT" sz="2000" b="1" dirty="0">
                <a:solidFill>
                  <a:srgbClr val="FFC000"/>
                </a:solidFill>
                <a:latin typeface="Arial" panose="020B0604020202020204" pitchFamily="34" charset="0"/>
                <a:ea typeface="Calibri" panose="020F0502020204030204" pitchFamily="34" charset="0"/>
                <a:cs typeface="Arial" panose="020B0604020202020204" pitchFamily="34" charset="0"/>
              </a:rPr>
              <a:t>essere intercettata quale opportunità di trasformazione esistenziale,</a:t>
            </a:r>
            <a:endParaRPr lang="it-IT" sz="2000" dirty="0">
              <a:solidFill>
                <a:srgbClr val="FFC000"/>
              </a:solidFill>
              <a:latin typeface="Arial" panose="020B0604020202020204" pitchFamily="34" charset="0"/>
              <a:ea typeface="Calibri" panose="020F0502020204030204" pitchFamily="34" charset="0"/>
              <a:cs typeface="Arial" panose="020B0604020202020204" pitchFamily="34" charset="0"/>
            </a:endParaRPr>
          </a:p>
          <a:p>
            <a:pPr algn="ctr"/>
            <a:endParaRPr lang="it-IT" sz="2000" dirty="0">
              <a:latin typeface="Arial" panose="020B0604020202020204" pitchFamily="34" charset="0"/>
              <a:ea typeface="Calibri" panose="020F0502020204030204" pitchFamily="34" charset="0"/>
              <a:cs typeface="Arial" panose="020B0604020202020204" pitchFamily="34" charset="0"/>
            </a:endParaRPr>
          </a:p>
          <a:p>
            <a:pPr algn="ctr"/>
            <a:r>
              <a:rPr lang="it-IT" sz="2000" dirty="0">
                <a:latin typeface="Arial" panose="020B0604020202020204" pitchFamily="34" charset="0"/>
                <a:ea typeface="Calibri" panose="020F0502020204030204" pitchFamily="34" charset="0"/>
                <a:cs typeface="Arial" panose="020B0604020202020204" pitchFamily="34" charset="0"/>
              </a:rPr>
              <a:t>in cui può trovare </a:t>
            </a:r>
            <a:r>
              <a:rPr lang="it-IT" sz="2000" dirty="0" smtClean="0">
                <a:latin typeface="Arial" panose="020B0604020202020204" pitchFamily="34" charset="0"/>
                <a:ea typeface="Calibri" panose="020F0502020204030204" pitchFamily="34" charset="0"/>
                <a:cs typeface="Arial" panose="020B0604020202020204" pitchFamily="34" charset="0"/>
              </a:rPr>
              <a:t>espressione</a:t>
            </a:r>
          </a:p>
          <a:p>
            <a:pPr algn="ctr"/>
            <a:endParaRPr lang="it-IT" sz="2000" dirty="0" smtClean="0">
              <a:latin typeface="Arial" panose="020B0604020202020204" pitchFamily="34" charset="0"/>
              <a:ea typeface="Calibri" panose="020F0502020204030204" pitchFamily="34" charset="0"/>
              <a:cs typeface="Arial" panose="020B0604020202020204" pitchFamily="34" charset="0"/>
            </a:endParaRPr>
          </a:p>
          <a:p>
            <a:pPr algn="ctr"/>
            <a:r>
              <a:rPr lang="it-IT" sz="2000" dirty="0" smtClean="0">
                <a:latin typeface="Arial" panose="020B0604020202020204" pitchFamily="34" charset="0"/>
                <a:ea typeface="Calibri" panose="020F0502020204030204" pitchFamily="34" charset="0"/>
                <a:cs typeface="Arial" panose="020B0604020202020204" pitchFamily="34" charset="0"/>
              </a:rPr>
              <a:t>una </a:t>
            </a:r>
            <a:r>
              <a:rPr lang="it-IT" sz="2000" dirty="0">
                <a:latin typeface="Arial" panose="020B0604020202020204" pitchFamily="34" charset="0"/>
                <a:ea typeface="Calibri" panose="020F0502020204030204" pitchFamily="34" charset="0"/>
                <a:cs typeface="Arial" panose="020B0604020202020204" pitchFamily="34" charset="0"/>
              </a:rPr>
              <a:t>narrazione positiva e prospettica dell’esperienza. </a:t>
            </a:r>
          </a:p>
        </p:txBody>
      </p:sp>
      <p:sp>
        <p:nvSpPr>
          <p:cNvPr id="6" name="Rettangolo 5"/>
          <p:cNvSpPr/>
          <p:nvPr/>
        </p:nvSpPr>
        <p:spPr>
          <a:xfrm>
            <a:off x="446730" y="361293"/>
            <a:ext cx="2919389" cy="430887"/>
          </a:xfrm>
          <a:prstGeom prst="rect">
            <a:avLst/>
          </a:prstGeom>
        </p:spPr>
        <p:txBody>
          <a:bodyPr wrap="none">
            <a:spAutoFit/>
          </a:bodyPr>
          <a:lstStyle/>
          <a:p>
            <a:pPr algn="ctr"/>
            <a:r>
              <a:rPr lang="it-IT" sz="2200" b="1" i="1" dirty="0">
                <a:solidFill>
                  <a:srgbClr val="FFC000"/>
                </a:solidFill>
                <a:latin typeface="Arial" panose="020B0604020202020204" pitchFamily="34" charset="0"/>
                <a:ea typeface="Calibri" panose="020F0502020204030204" pitchFamily="34" charset="0"/>
                <a:cs typeface="Arial" panose="020B0604020202020204" pitchFamily="34" charset="0"/>
              </a:rPr>
              <a:t>Da incidente di vita, </a:t>
            </a:r>
          </a:p>
        </p:txBody>
      </p:sp>
    </p:spTree>
    <p:extLst>
      <p:ext uri="{BB962C8B-B14F-4D97-AF65-F5344CB8AC3E}">
        <p14:creationId xmlns:p14="http://schemas.microsoft.com/office/powerpoint/2010/main" val="94662976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307975" y="247027"/>
            <a:ext cx="11499741" cy="2323713"/>
          </a:xfrm>
          <a:prstGeom prst="rect">
            <a:avLst/>
          </a:prstGeom>
        </p:spPr>
        <p:txBody>
          <a:bodyPr wrap="square">
            <a:spAutoFit/>
          </a:bodyPr>
          <a:lstStyle/>
          <a:p>
            <a:r>
              <a:rPr lang="it-IT" sz="2200" b="1" dirty="0">
                <a:solidFill>
                  <a:schemeClr val="accent2"/>
                </a:solidFill>
                <a:latin typeface="Arial" panose="020B0604020202020204" pitchFamily="34" charset="0"/>
                <a:cs typeface="Arial" panose="020B0604020202020204" pitchFamily="34" charset="0"/>
              </a:rPr>
              <a:t>Concepire la cura in senso più educativamente </a:t>
            </a:r>
            <a:r>
              <a:rPr lang="it-IT" sz="2200" b="1" dirty="0" smtClean="0">
                <a:solidFill>
                  <a:schemeClr val="accent2"/>
                </a:solidFill>
                <a:latin typeface="Arial" panose="020B0604020202020204" pitchFamily="34" charset="0"/>
                <a:cs typeface="Arial" panose="020B0604020202020204" pitchFamily="34" charset="0"/>
              </a:rPr>
              <a:t>inclusivo</a:t>
            </a:r>
            <a:r>
              <a:rPr lang="it-IT" sz="2200" dirty="0" smtClean="0">
                <a:solidFill>
                  <a:schemeClr val="accent2"/>
                </a:solidFill>
                <a:latin typeface="Arial" panose="020B0604020202020204" pitchFamily="34" charset="0"/>
                <a:cs typeface="Arial" panose="020B0604020202020204" pitchFamily="34" charset="0"/>
              </a:rPr>
              <a:t>,</a:t>
            </a:r>
            <a:r>
              <a:rPr lang="it-IT" sz="2200" dirty="0" smtClean="0">
                <a:latin typeface="Arial" panose="020B0604020202020204" pitchFamily="34" charset="0"/>
                <a:cs typeface="Arial" panose="020B0604020202020204" pitchFamily="34" charset="0"/>
              </a:rPr>
              <a:t> </a:t>
            </a:r>
          </a:p>
          <a:p>
            <a:endParaRPr lang="it-IT" sz="2300" dirty="0">
              <a:latin typeface="Arial" panose="020B0604020202020204" pitchFamily="34" charset="0"/>
              <a:cs typeface="Arial" panose="020B0604020202020204" pitchFamily="34" charset="0"/>
            </a:endParaRPr>
          </a:p>
          <a:p>
            <a:r>
              <a:rPr lang="it-IT" sz="2000" dirty="0">
                <a:latin typeface="Arial" panose="020B0604020202020204" pitchFamily="34" charset="0"/>
                <a:cs typeface="Arial" panose="020B0604020202020204" pitchFamily="34" charset="0"/>
              </a:rPr>
              <a:t>inoltre, </a:t>
            </a:r>
            <a:r>
              <a:rPr lang="it-IT" sz="2000" dirty="0" smtClean="0">
                <a:latin typeface="Arial" panose="020B0604020202020204" pitchFamily="34" charset="0"/>
                <a:cs typeface="Arial" panose="020B0604020202020204" pitchFamily="34" charset="0"/>
              </a:rPr>
              <a:t>può </a:t>
            </a:r>
            <a:r>
              <a:rPr lang="it-IT" sz="2000" dirty="0">
                <a:latin typeface="Arial" panose="020B0604020202020204" pitchFamily="34" charset="0"/>
                <a:cs typeface="Arial" panose="020B0604020202020204" pitchFamily="34" charset="0"/>
              </a:rPr>
              <a:t>anche </a:t>
            </a:r>
            <a:r>
              <a:rPr lang="it-IT" sz="2000" dirty="0" smtClean="0">
                <a:latin typeface="Arial" panose="020B0604020202020204" pitchFamily="34" charset="0"/>
                <a:cs typeface="Arial" panose="020B0604020202020204" pitchFamily="34" charset="0"/>
              </a:rPr>
              <a:t>lasciare intravedere </a:t>
            </a:r>
            <a:r>
              <a:rPr lang="it-IT" sz="2000" dirty="0">
                <a:latin typeface="Arial" panose="020B0604020202020204" pitchFamily="34" charset="0"/>
                <a:cs typeface="Arial" panose="020B0604020202020204" pitchFamily="34" charset="0"/>
              </a:rPr>
              <a:t>in senso non </a:t>
            </a:r>
            <a:r>
              <a:rPr lang="it-IT" sz="2000" dirty="0" smtClean="0">
                <a:latin typeface="Arial" panose="020B0604020202020204" pitchFamily="34" charset="0"/>
                <a:cs typeface="Arial" panose="020B0604020202020204" pitchFamily="34" charset="0"/>
              </a:rPr>
              <a:t>formale la possibilità </a:t>
            </a:r>
            <a:r>
              <a:rPr lang="it-IT" sz="2000" dirty="0">
                <a:latin typeface="Arial" panose="020B0604020202020204" pitchFamily="34" charset="0"/>
                <a:cs typeface="Arial" panose="020B0604020202020204" pitchFamily="34" charset="0"/>
              </a:rPr>
              <a:t>di </a:t>
            </a:r>
          </a:p>
          <a:p>
            <a:endParaRPr lang="it-IT" sz="2000" b="1" dirty="0" smtClean="0">
              <a:solidFill>
                <a:srgbClr val="FFC000"/>
              </a:solidFill>
              <a:latin typeface="Arial" panose="020B0604020202020204" pitchFamily="34" charset="0"/>
              <a:cs typeface="Arial" panose="020B0604020202020204" pitchFamily="34" charset="0"/>
            </a:endParaRPr>
          </a:p>
          <a:p>
            <a:r>
              <a:rPr lang="it-IT" sz="2000" b="1" dirty="0">
                <a:solidFill>
                  <a:srgbClr val="FFC000"/>
                </a:solidFill>
                <a:latin typeface="Arial" panose="020B0604020202020204" pitchFamily="34" charset="0"/>
                <a:cs typeface="Arial" panose="020B0604020202020204" pitchFamily="34" charset="0"/>
              </a:rPr>
              <a:t>r</a:t>
            </a:r>
            <a:r>
              <a:rPr lang="it-IT" sz="2000" b="1" dirty="0" smtClean="0">
                <a:solidFill>
                  <a:srgbClr val="FFC000"/>
                </a:solidFill>
                <a:latin typeface="Arial" panose="020B0604020202020204" pitchFamily="34" charset="0"/>
                <a:cs typeface="Arial" panose="020B0604020202020204" pitchFamily="34" charset="0"/>
              </a:rPr>
              <a:t>ipensare il </a:t>
            </a:r>
            <a:r>
              <a:rPr lang="it-IT" sz="2000" b="1" dirty="0">
                <a:solidFill>
                  <a:srgbClr val="FFC000"/>
                </a:solidFill>
                <a:latin typeface="Arial" panose="020B0604020202020204" pitchFamily="34" charset="0"/>
                <a:cs typeface="Arial" panose="020B0604020202020204" pitchFamily="34" charset="0"/>
              </a:rPr>
              <a:t>lessico che accompagna e stigmatizza il </a:t>
            </a:r>
            <a:r>
              <a:rPr lang="it-IT" sz="2000" b="1" dirty="0" smtClean="0">
                <a:solidFill>
                  <a:srgbClr val="FFC000"/>
                </a:solidFill>
                <a:latin typeface="Arial" panose="020B0604020202020204" pitchFamily="34" charset="0"/>
                <a:cs typeface="Arial" panose="020B0604020202020204" pitchFamily="34" charset="0"/>
              </a:rPr>
              <a:t>malato,</a:t>
            </a:r>
          </a:p>
          <a:p>
            <a:endParaRPr lang="it-IT" sz="2000" b="1" dirty="0">
              <a:solidFill>
                <a:srgbClr val="FFC000"/>
              </a:solidFill>
              <a:latin typeface="Arial" panose="020B0604020202020204" pitchFamily="34" charset="0"/>
              <a:cs typeface="Arial" panose="020B0604020202020204" pitchFamily="34" charset="0"/>
            </a:endParaRPr>
          </a:p>
          <a:p>
            <a:r>
              <a:rPr lang="it-IT" sz="2000" dirty="0" smtClean="0">
                <a:latin typeface="Arial" panose="020B0604020202020204" pitchFamily="34" charset="0"/>
                <a:cs typeface="Arial" panose="020B0604020202020204" pitchFamily="34" charset="0"/>
              </a:rPr>
              <a:t>consentendo</a:t>
            </a:r>
          </a:p>
        </p:txBody>
      </p:sp>
      <p:sp>
        <p:nvSpPr>
          <p:cNvPr id="5" name="AutoShape 2" descr="Lessico di base e lessico disciplinare | Giunti Scuola"/>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dirty="0"/>
          </a:p>
        </p:txBody>
      </p:sp>
      <p:pic>
        <p:nvPicPr>
          <p:cNvPr id="3076" name="Picture 4" descr="Lessico di base e lessico disciplinare | Giunti Scuola"/>
          <p:cNvPicPr>
            <a:picLocks noChangeAspect="1" noChangeArrowheads="1"/>
          </p:cNvPicPr>
          <p:nvPr/>
        </p:nvPicPr>
        <p:blipFill rotWithShape="1">
          <a:blip r:embed="rId2">
            <a:extLst>
              <a:ext uri="{28A0092B-C50C-407E-A947-70E740481C1C}">
                <a14:useLocalDpi xmlns:a14="http://schemas.microsoft.com/office/drawing/2010/main" val="0"/>
              </a:ext>
            </a:extLst>
          </a:blip>
          <a:srcRect l="8537" t="1" r="8615" b="-161"/>
          <a:stretch/>
        </p:blipFill>
        <p:spPr bwMode="auto">
          <a:xfrm>
            <a:off x="4879216" y="2983552"/>
            <a:ext cx="5104665" cy="3240000"/>
          </a:xfrm>
          <a:prstGeom prst="rect">
            <a:avLst/>
          </a:prstGeom>
          <a:noFill/>
          <a:extLst>
            <a:ext uri="{909E8E84-426E-40DD-AFC4-6F175D3DCCD1}">
              <a14:hiddenFill xmlns:a14="http://schemas.microsoft.com/office/drawing/2010/main">
                <a:solidFill>
                  <a:srgbClr val="FFFFFF"/>
                </a:solidFill>
              </a14:hiddenFill>
            </a:ext>
          </a:extLst>
        </p:spPr>
      </p:pic>
      <p:sp>
        <p:nvSpPr>
          <p:cNvPr id="6" name="Rettangolo 5"/>
          <p:cNvSpPr/>
          <p:nvPr/>
        </p:nvSpPr>
        <p:spPr>
          <a:xfrm>
            <a:off x="6265594" y="4603552"/>
            <a:ext cx="6096000" cy="369332"/>
          </a:xfrm>
          <a:prstGeom prst="rect">
            <a:avLst/>
          </a:prstGeom>
        </p:spPr>
        <p:txBody>
          <a:bodyPr>
            <a:spAutoFit/>
          </a:bodyPr>
          <a:lstStyle/>
          <a:p>
            <a:r>
              <a:rPr lang="it-IT" dirty="0" smtClean="0">
                <a:latin typeface="Arial" panose="020B0604020202020204" pitchFamily="34" charset="0"/>
                <a:cs typeface="Arial" panose="020B0604020202020204" pitchFamily="34" charset="0"/>
              </a:rPr>
              <a:t>.</a:t>
            </a:r>
            <a:endParaRPr lang="it-IT" dirty="0">
              <a:latin typeface="Arial" panose="020B0604020202020204" pitchFamily="34" charset="0"/>
              <a:cs typeface="Arial" panose="020B0604020202020204" pitchFamily="34" charset="0"/>
            </a:endParaRPr>
          </a:p>
        </p:txBody>
      </p:sp>
      <p:sp>
        <p:nvSpPr>
          <p:cNvPr id="7" name="Rettangolo 6"/>
          <p:cNvSpPr/>
          <p:nvPr/>
        </p:nvSpPr>
        <p:spPr>
          <a:xfrm>
            <a:off x="307975" y="3046990"/>
            <a:ext cx="4883957" cy="3477875"/>
          </a:xfrm>
          <a:prstGeom prst="rect">
            <a:avLst/>
          </a:prstGeom>
        </p:spPr>
        <p:txBody>
          <a:bodyPr wrap="square">
            <a:spAutoFit/>
          </a:bodyPr>
          <a:lstStyle/>
          <a:p>
            <a:pPr algn="ctr"/>
            <a:r>
              <a:rPr lang="it-IT" sz="2000" dirty="0">
                <a:latin typeface="Arial" panose="020B0604020202020204" pitchFamily="34" charset="0"/>
                <a:cs typeface="Arial" panose="020B0604020202020204" pitchFamily="34" charset="0"/>
              </a:rPr>
              <a:t>la </a:t>
            </a:r>
            <a:r>
              <a:rPr lang="it-IT" sz="2000" dirty="0" smtClean="0">
                <a:solidFill>
                  <a:srgbClr val="FFC000"/>
                </a:solidFill>
                <a:latin typeface="Arial" panose="020B0604020202020204" pitchFamily="34" charset="0"/>
                <a:cs typeface="Arial" panose="020B0604020202020204" pitchFamily="34" charset="0"/>
              </a:rPr>
              <a:t>trasformazione </a:t>
            </a:r>
            <a:r>
              <a:rPr lang="it-IT" sz="2000" dirty="0">
                <a:solidFill>
                  <a:srgbClr val="FFC000"/>
                </a:solidFill>
                <a:latin typeface="Arial" panose="020B0604020202020204" pitchFamily="34" charset="0"/>
                <a:cs typeface="Arial" panose="020B0604020202020204" pitchFamily="34" charset="0"/>
              </a:rPr>
              <a:t>del </a:t>
            </a:r>
            <a:r>
              <a:rPr lang="it-IT" sz="2000" b="1" dirty="0">
                <a:solidFill>
                  <a:srgbClr val="FFC000"/>
                </a:solidFill>
                <a:latin typeface="Arial" panose="020B0604020202020204" pitchFamily="34" charset="0"/>
                <a:cs typeface="Arial" panose="020B0604020202020204" pitchFamily="34" charset="0"/>
              </a:rPr>
              <a:t>“</a:t>
            </a:r>
            <a:r>
              <a:rPr lang="it-IT" sz="2000" b="1" dirty="0" smtClean="0">
                <a:solidFill>
                  <a:srgbClr val="FFC000"/>
                </a:solidFill>
                <a:latin typeface="Arial" panose="020B0604020202020204" pitchFamily="34" charset="0"/>
                <a:cs typeface="Arial" panose="020B0604020202020204" pitchFamily="34" charset="0"/>
              </a:rPr>
              <a:t>paziente”</a:t>
            </a:r>
          </a:p>
          <a:p>
            <a:endParaRPr lang="it-IT" sz="2000" b="1" dirty="0" smtClean="0">
              <a:solidFill>
                <a:srgbClr val="FFC000"/>
              </a:solidFill>
              <a:latin typeface="Arial" panose="020B0604020202020204" pitchFamily="34" charset="0"/>
              <a:cs typeface="Arial" panose="020B0604020202020204" pitchFamily="34" charset="0"/>
            </a:endParaRPr>
          </a:p>
          <a:p>
            <a:pPr algn="ctr"/>
            <a:r>
              <a:rPr lang="it-IT" sz="2000" b="1" dirty="0" smtClean="0">
                <a:solidFill>
                  <a:srgbClr val="FFC000"/>
                </a:solidFill>
                <a:latin typeface="Arial" panose="020B0604020202020204" pitchFamily="34" charset="0"/>
                <a:cs typeface="Arial" panose="020B0604020202020204" pitchFamily="34" charset="0"/>
              </a:rPr>
              <a:t>in </a:t>
            </a:r>
            <a:r>
              <a:rPr lang="it-IT" sz="2000" b="1" dirty="0">
                <a:solidFill>
                  <a:srgbClr val="FFC000"/>
                </a:solidFill>
                <a:latin typeface="Arial" panose="020B0604020202020204" pitchFamily="34" charset="0"/>
                <a:cs typeface="Arial" panose="020B0604020202020204" pitchFamily="34" charset="0"/>
              </a:rPr>
              <a:t>“curato</a:t>
            </a:r>
            <a:r>
              <a:rPr lang="it-IT" sz="2000" b="1" dirty="0" smtClean="0">
                <a:solidFill>
                  <a:srgbClr val="FFC000"/>
                </a:solidFill>
                <a:latin typeface="Arial" panose="020B0604020202020204" pitchFamily="34" charset="0"/>
                <a:cs typeface="Arial" panose="020B0604020202020204" pitchFamily="34" charset="0"/>
              </a:rPr>
              <a:t>”,</a:t>
            </a:r>
          </a:p>
          <a:p>
            <a:endParaRPr lang="it-IT" sz="2000" dirty="0">
              <a:latin typeface="Arial" panose="020B0604020202020204" pitchFamily="34" charset="0"/>
              <a:cs typeface="Arial" panose="020B0604020202020204" pitchFamily="34" charset="0"/>
            </a:endParaRPr>
          </a:p>
          <a:p>
            <a:r>
              <a:rPr lang="it-IT" sz="2000" dirty="0" smtClean="0">
                <a:latin typeface="Arial" panose="020B0604020202020204" pitchFamily="34" charset="0"/>
                <a:cs typeface="Arial" panose="020B0604020202020204" pitchFamily="34" charset="0"/>
              </a:rPr>
              <a:t>termine </a:t>
            </a:r>
            <a:r>
              <a:rPr lang="it-IT" sz="2000" dirty="0">
                <a:latin typeface="Arial" panose="020B0604020202020204" pitchFamily="34" charset="0"/>
                <a:cs typeface="Arial" panose="020B0604020202020204" pitchFamily="34" charset="0"/>
              </a:rPr>
              <a:t>che incarna </a:t>
            </a:r>
            <a:r>
              <a:rPr lang="it-IT" sz="2000" dirty="0" smtClean="0">
                <a:latin typeface="Arial" panose="020B0604020202020204" pitchFamily="34" charset="0"/>
                <a:cs typeface="Arial" panose="020B0604020202020204" pitchFamily="34" charset="0"/>
              </a:rPr>
              <a:t>contestualmente</a:t>
            </a:r>
          </a:p>
          <a:p>
            <a:endParaRPr lang="it-IT" sz="2000" dirty="0">
              <a:latin typeface="Arial" panose="020B0604020202020204" pitchFamily="34" charset="0"/>
              <a:cs typeface="Arial" panose="020B0604020202020204" pitchFamily="34" charset="0"/>
            </a:endParaRPr>
          </a:p>
          <a:p>
            <a:pPr algn="ctr"/>
            <a:r>
              <a:rPr lang="it-IT" sz="2000" dirty="0" smtClean="0">
                <a:latin typeface="Arial" panose="020B0604020202020204" pitchFamily="34" charset="0"/>
                <a:cs typeface="Arial" panose="020B0604020202020204" pitchFamily="34" charset="0"/>
              </a:rPr>
              <a:t>il </a:t>
            </a:r>
            <a:r>
              <a:rPr lang="it-IT" sz="2000" dirty="0" smtClean="0">
                <a:solidFill>
                  <a:srgbClr val="FFC000"/>
                </a:solidFill>
                <a:latin typeface="Arial" panose="020B0604020202020204" pitchFamily="34" charset="0"/>
                <a:cs typeface="Arial" panose="020B0604020202020204" pitchFamily="34" charset="0"/>
              </a:rPr>
              <a:t>senso</a:t>
            </a:r>
          </a:p>
          <a:p>
            <a:endParaRPr lang="it-IT" sz="2000" dirty="0">
              <a:latin typeface="Arial" panose="020B0604020202020204" pitchFamily="34" charset="0"/>
              <a:cs typeface="Arial" panose="020B0604020202020204" pitchFamily="34" charset="0"/>
            </a:endParaRPr>
          </a:p>
          <a:p>
            <a:r>
              <a:rPr lang="it-IT" sz="2000" dirty="0" smtClean="0">
                <a:latin typeface="Arial" panose="020B0604020202020204" pitchFamily="34" charset="0"/>
                <a:cs typeface="Arial" panose="020B0604020202020204" pitchFamily="34" charset="0"/>
              </a:rPr>
              <a:t>sia </a:t>
            </a:r>
            <a:r>
              <a:rPr lang="it-IT" sz="2000" dirty="0">
                <a:latin typeface="Arial" panose="020B0604020202020204" pitchFamily="34" charset="0"/>
                <a:cs typeface="Arial" panose="020B0604020202020204" pitchFamily="34" charset="0"/>
              </a:rPr>
              <a:t>della </a:t>
            </a:r>
            <a:r>
              <a:rPr lang="it-IT" sz="2000" dirty="0">
                <a:solidFill>
                  <a:srgbClr val="FFC000"/>
                </a:solidFill>
                <a:latin typeface="Arial" panose="020B0604020202020204" pitchFamily="34" charset="0"/>
                <a:cs typeface="Arial" panose="020B0604020202020204" pitchFamily="34" charset="0"/>
              </a:rPr>
              <a:t>cura ricevuta </a:t>
            </a:r>
            <a:endParaRPr lang="it-IT" sz="2000" dirty="0" smtClean="0">
              <a:solidFill>
                <a:srgbClr val="FFC000"/>
              </a:solidFill>
              <a:latin typeface="Arial" panose="020B0604020202020204" pitchFamily="34" charset="0"/>
              <a:cs typeface="Arial" panose="020B0604020202020204" pitchFamily="34" charset="0"/>
            </a:endParaRPr>
          </a:p>
          <a:p>
            <a:endParaRPr lang="it-IT" sz="2000" dirty="0">
              <a:latin typeface="Arial" panose="020B0604020202020204" pitchFamily="34" charset="0"/>
              <a:cs typeface="Arial" panose="020B0604020202020204" pitchFamily="34" charset="0"/>
            </a:endParaRPr>
          </a:p>
          <a:p>
            <a:r>
              <a:rPr lang="it-IT" sz="2000" dirty="0" smtClean="0">
                <a:latin typeface="Arial" panose="020B0604020202020204" pitchFamily="34" charset="0"/>
                <a:cs typeface="Arial" panose="020B0604020202020204" pitchFamily="34" charset="0"/>
              </a:rPr>
              <a:t>sia </a:t>
            </a:r>
            <a:r>
              <a:rPr lang="it-IT" sz="2000" dirty="0">
                <a:solidFill>
                  <a:srgbClr val="FFC000"/>
                </a:solidFill>
                <a:latin typeface="Arial" panose="020B0604020202020204" pitchFamily="34" charset="0"/>
                <a:cs typeface="Arial" panose="020B0604020202020204" pitchFamily="34" charset="0"/>
              </a:rPr>
              <a:t>di quella </a:t>
            </a:r>
            <a:r>
              <a:rPr lang="it-IT" sz="2000" dirty="0" smtClean="0">
                <a:solidFill>
                  <a:srgbClr val="FFC000"/>
                </a:solidFill>
                <a:latin typeface="Arial" panose="020B0604020202020204" pitchFamily="34" charset="0"/>
                <a:cs typeface="Arial" panose="020B0604020202020204" pitchFamily="34" charset="0"/>
              </a:rPr>
              <a:t>autorealizzata</a:t>
            </a:r>
            <a:endParaRPr lang="it-IT" sz="2000" dirty="0">
              <a:solidFill>
                <a:srgbClr val="FFC000"/>
              </a:solidFill>
            </a:endParaRPr>
          </a:p>
        </p:txBody>
      </p:sp>
    </p:spTree>
    <p:extLst>
      <p:ext uri="{BB962C8B-B14F-4D97-AF65-F5344CB8AC3E}">
        <p14:creationId xmlns:p14="http://schemas.microsoft.com/office/powerpoint/2010/main" val="8709203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178261" y="904360"/>
            <a:ext cx="8717766" cy="4308872"/>
          </a:xfrm>
          <a:prstGeom prst="rect">
            <a:avLst/>
          </a:prstGeom>
          <a:noFill/>
        </p:spPr>
        <p:txBody>
          <a:bodyPr wrap="square" rtlCol="0">
            <a:spAutoFit/>
          </a:bodyPr>
          <a:lstStyle/>
          <a:p>
            <a:r>
              <a:rPr lang="it-IT" sz="2100" b="1" dirty="0" smtClean="0">
                <a:solidFill>
                  <a:schemeClr val="accent2"/>
                </a:solidFill>
                <a:latin typeface="Arial" panose="020B0604020202020204" pitchFamily="34" charset="0"/>
                <a:cs typeface="Arial" panose="020B0604020202020204" pitchFamily="34" charset="0"/>
              </a:rPr>
              <a:t>In questo spazio di azione della cura, multidisciplinare e inclusivo,</a:t>
            </a:r>
          </a:p>
          <a:p>
            <a:endParaRPr lang="it-IT" sz="2300" b="1" dirty="0" smtClean="0">
              <a:latin typeface="Arial" panose="020B0604020202020204" pitchFamily="34" charset="0"/>
              <a:cs typeface="Arial" panose="020B0604020202020204" pitchFamily="34" charset="0"/>
            </a:endParaRPr>
          </a:p>
          <a:p>
            <a:endParaRPr lang="it-IT" sz="2000" dirty="0" smtClean="0">
              <a:latin typeface="Arial" panose="020B0604020202020204" pitchFamily="34" charset="0"/>
              <a:cs typeface="Arial" panose="020B0604020202020204" pitchFamily="34" charset="0"/>
            </a:endParaRPr>
          </a:p>
          <a:p>
            <a:endParaRPr lang="it-IT" sz="2000" dirty="0">
              <a:latin typeface="Arial" panose="020B0604020202020204" pitchFamily="34" charset="0"/>
              <a:cs typeface="Arial" panose="020B0604020202020204" pitchFamily="34" charset="0"/>
            </a:endParaRPr>
          </a:p>
          <a:p>
            <a:r>
              <a:rPr lang="it-IT" sz="2000" dirty="0" smtClean="0">
                <a:latin typeface="Arial" panose="020B0604020202020204" pitchFamily="34" charset="0"/>
                <a:cs typeface="Arial" panose="020B0604020202020204" pitchFamily="34" charset="0"/>
              </a:rPr>
              <a:t>   si colloca opportunamente</a:t>
            </a:r>
          </a:p>
          <a:p>
            <a:endParaRPr lang="it-IT" sz="2000" b="1" dirty="0">
              <a:solidFill>
                <a:srgbClr val="FFC000"/>
              </a:solidFill>
              <a:latin typeface="Arial" panose="020B0604020202020204" pitchFamily="34" charset="0"/>
              <a:cs typeface="Arial" panose="020B0604020202020204" pitchFamily="34" charset="0"/>
            </a:endParaRPr>
          </a:p>
          <a:p>
            <a:endParaRPr lang="it-IT" sz="2000" b="1" dirty="0" smtClean="0">
              <a:solidFill>
                <a:srgbClr val="FFC000"/>
              </a:solidFill>
              <a:latin typeface="Arial" panose="020B0604020202020204" pitchFamily="34" charset="0"/>
              <a:cs typeface="Arial" panose="020B0604020202020204" pitchFamily="34" charset="0"/>
            </a:endParaRPr>
          </a:p>
          <a:p>
            <a:endParaRPr lang="it-IT" sz="2000" b="1" dirty="0">
              <a:solidFill>
                <a:srgbClr val="FFC000"/>
              </a:solidFill>
              <a:latin typeface="Arial" panose="020B0604020202020204" pitchFamily="34" charset="0"/>
              <a:cs typeface="Arial" panose="020B0604020202020204" pitchFamily="34" charset="0"/>
            </a:endParaRPr>
          </a:p>
          <a:p>
            <a:r>
              <a:rPr lang="it-IT" sz="2200" b="1" dirty="0" smtClean="0">
                <a:solidFill>
                  <a:srgbClr val="FF0000"/>
                </a:solidFill>
                <a:latin typeface="Arial" panose="020B0604020202020204" pitchFamily="34" charset="0"/>
                <a:cs typeface="Arial" panose="020B0604020202020204" pitchFamily="34" charset="0"/>
              </a:rPr>
              <a:t>    il lavoro educativo</a:t>
            </a:r>
          </a:p>
          <a:p>
            <a:endParaRPr lang="it-IT" sz="2200" b="1" dirty="0" smtClean="0">
              <a:solidFill>
                <a:srgbClr val="FF0000"/>
              </a:solidFill>
              <a:latin typeface="Arial" panose="020B0604020202020204" pitchFamily="34" charset="0"/>
              <a:cs typeface="Arial" panose="020B0604020202020204" pitchFamily="34" charset="0"/>
            </a:endParaRPr>
          </a:p>
          <a:p>
            <a:r>
              <a:rPr lang="it-IT" sz="2200" b="1" dirty="0" smtClean="0">
                <a:solidFill>
                  <a:srgbClr val="FF0000"/>
                </a:solidFill>
                <a:latin typeface="Arial" panose="020B0604020202020204" pitchFamily="34" charset="0"/>
                <a:cs typeface="Arial" panose="020B0604020202020204" pitchFamily="34" charset="0"/>
              </a:rPr>
              <a:t>               del</a:t>
            </a:r>
          </a:p>
          <a:p>
            <a:endParaRPr lang="it-IT" sz="2200" b="1" dirty="0" smtClean="0">
              <a:solidFill>
                <a:srgbClr val="FF0000"/>
              </a:solidFill>
              <a:latin typeface="Arial" panose="020B0604020202020204" pitchFamily="34" charset="0"/>
              <a:cs typeface="Arial" panose="020B0604020202020204" pitchFamily="34" charset="0"/>
            </a:endParaRPr>
          </a:p>
          <a:p>
            <a:r>
              <a:rPr lang="it-IT" sz="2200" b="1" dirty="0" smtClean="0">
                <a:solidFill>
                  <a:srgbClr val="FF0000"/>
                </a:solidFill>
                <a:latin typeface="Arial" panose="020B0604020202020204" pitchFamily="34" charset="0"/>
                <a:cs typeface="Arial" panose="020B0604020202020204" pitchFamily="34" charset="0"/>
              </a:rPr>
              <a:t>    pedagogista </a:t>
            </a:r>
            <a:r>
              <a:rPr lang="it-IT" sz="2200" b="1" dirty="0">
                <a:solidFill>
                  <a:srgbClr val="FF0000"/>
                </a:solidFill>
                <a:latin typeface="Arial" panose="020B0604020202020204" pitchFamily="34" charset="0"/>
                <a:cs typeface="Arial" panose="020B0604020202020204" pitchFamily="34" charset="0"/>
              </a:rPr>
              <a:t>clinico </a:t>
            </a:r>
            <a:endParaRPr lang="it-IT" sz="2200" dirty="0">
              <a:solidFill>
                <a:srgbClr val="FF0000"/>
              </a:solidFill>
              <a:latin typeface="Arial" panose="020B0604020202020204" pitchFamily="34" charset="0"/>
              <a:cs typeface="Arial" panose="020B0604020202020204" pitchFamily="34" charset="0"/>
            </a:endParaRPr>
          </a:p>
        </p:txBody>
      </p:sp>
      <p:pic>
        <p:nvPicPr>
          <p:cNvPr id="7" name="Immagin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2309" y="1661077"/>
            <a:ext cx="4860000" cy="4860000"/>
          </a:xfrm>
          <a:prstGeom prst="rect">
            <a:avLst/>
          </a:prstGeom>
        </p:spPr>
      </p:pic>
    </p:spTree>
    <p:extLst>
      <p:ext uri="{BB962C8B-B14F-4D97-AF65-F5344CB8AC3E}">
        <p14:creationId xmlns:p14="http://schemas.microsoft.com/office/powerpoint/2010/main" val="323023693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227307" y="170135"/>
            <a:ext cx="8870197" cy="3477875"/>
          </a:xfrm>
          <a:prstGeom prst="rect">
            <a:avLst/>
          </a:prstGeom>
        </p:spPr>
        <p:txBody>
          <a:bodyPr wrap="square">
            <a:spAutoFit/>
          </a:bodyPr>
          <a:lstStyle/>
          <a:p>
            <a:r>
              <a:rPr lang="it-IT" sz="2000" b="1" dirty="0">
                <a:solidFill>
                  <a:srgbClr val="FFC000"/>
                </a:solidFill>
                <a:latin typeface="Arial" panose="020B0604020202020204" pitchFamily="34" charset="0"/>
                <a:cs typeface="Arial" panose="020B0604020202020204" pitchFamily="34" charset="0"/>
              </a:rPr>
              <a:t>P</a:t>
            </a:r>
            <a:r>
              <a:rPr lang="it-IT" sz="2000" b="1" i="1" dirty="0" smtClean="0">
                <a:solidFill>
                  <a:srgbClr val="FFC000"/>
                </a:solidFill>
                <a:latin typeface="Arial" panose="020B0604020202020204" pitchFamily="34" charset="0"/>
                <a:cs typeface="Arial" panose="020B0604020202020204" pitchFamily="34" charset="0"/>
              </a:rPr>
              <a:t>edagogista </a:t>
            </a:r>
            <a:r>
              <a:rPr lang="it-IT" sz="2000" b="1" i="1" dirty="0">
                <a:solidFill>
                  <a:srgbClr val="FFC000"/>
                </a:solidFill>
                <a:latin typeface="Arial" panose="020B0604020202020204" pitchFamily="34" charset="0"/>
                <a:cs typeface="Arial" panose="020B0604020202020204" pitchFamily="34" charset="0"/>
              </a:rPr>
              <a:t>clinico</a:t>
            </a:r>
            <a:r>
              <a:rPr lang="it-IT" sz="2000" b="1" dirty="0">
                <a:solidFill>
                  <a:srgbClr val="FFC000"/>
                </a:solidFill>
                <a:latin typeface="Arial" panose="020B0604020202020204" pitchFamily="34" charset="0"/>
                <a:cs typeface="Arial" panose="020B0604020202020204" pitchFamily="34" charset="0"/>
              </a:rPr>
              <a:t>, </a:t>
            </a:r>
          </a:p>
          <a:p>
            <a:endParaRPr lang="it-IT" sz="2000" dirty="0" smtClean="0">
              <a:latin typeface="Arial" panose="020B0604020202020204" pitchFamily="34" charset="0"/>
              <a:cs typeface="Arial" panose="020B0604020202020204" pitchFamily="34" charset="0"/>
            </a:endParaRPr>
          </a:p>
          <a:p>
            <a:r>
              <a:rPr lang="it-IT" sz="2000" dirty="0" smtClean="0">
                <a:latin typeface="Arial" panose="020B0604020202020204" pitchFamily="34" charset="0"/>
                <a:cs typeface="Arial" panose="020B0604020202020204" pitchFamily="34" charset="0"/>
              </a:rPr>
              <a:t>impegnato </a:t>
            </a:r>
            <a:r>
              <a:rPr lang="it-IT" sz="2000" dirty="0">
                <a:latin typeface="Arial" panose="020B0604020202020204" pitchFamily="34" charset="0"/>
                <a:cs typeface="Arial" panose="020B0604020202020204" pitchFamily="34" charset="0"/>
              </a:rPr>
              <a:t>ad </a:t>
            </a:r>
            <a:r>
              <a:rPr lang="it-IT" sz="2000" b="1" dirty="0">
                <a:solidFill>
                  <a:srgbClr val="FFC000"/>
                </a:solidFill>
                <a:latin typeface="Arial" panose="020B0604020202020204" pitchFamily="34" charset="0"/>
                <a:cs typeface="Arial" panose="020B0604020202020204" pitchFamily="34" charset="0"/>
              </a:rPr>
              <a:t>attivare e stimolare la persona</a:t>
            </a:r>
            <a:r>
              <a:rPr lang="it-IT" sz="2000" b="1" dirty="0">
                <a:latin typeface="Arial" panose="020B0604020202020204" pitchFamily="34" charset="0"/>
                <a:cs typeface="Arial" panose="020B0604020202020204" pitchFamily="34" charset="0"/>
              </a:rPr>
              <a:t> affinché promuova idonee riflessioni sul proprio essere ed esistere, </a:t>
            </a:r>
            <a:r>
              <a:rPr lang="it-IT" sz="2000" b="1" dirty="0">
                <a:solidFill>
                  <a:srgbClr val="FFC000"/>
                </a:solidFill>
                <a:latin typeface="Arial" panose="020B0604020202020204" pitchFamily="34" charset="0"/>
                <a:cs typeface="Arial" panose="020B0604020202020204" pitchFamily="34" charset="0"/>
              </a:rPr>
              <a:t>favorendo processi di </a:t>
            </a:r>
            <a:endParaRPr lang="it-IT" sz="2000" b="1" dirty="0" smtClean="0">
              <a:solidFill>
                <a:srgbClr val="FFC000"/>
              </a:solidFill>
              <a:latin typeface="Arial" panose="020B0604020202020204" pitchFamily="34" charset="0"/>
              <a:cs typeface="Arial" panose="020B0604020202020204" pitchFamily="34" charset="0"/>
            </a:endParaRPr>
          </a:p>
          <a:p>
            <a:endParaRPr lang="it-IT" sz="2000" b="1" dirty="0">
              <a:solidFill>
                <a:srgbClr val="FFC000"/>
              </a:solidFill>
              <a:latin typeface="Arial" panose="020B0604020202020204" pitchFamily="34" charset="0"/>
              <a:cs typeface="Arial" panose="020B0604020202020204" pitchFamily="34" charset="0"/>
            </a:endParaRPr>
          </a:p>
          <a:p>
            <a:endParaRPr lang="it-IT" sz="2000" b="1" dirty="0" smtClean="0">
              <a:solidFill>
                <a:srgbClr val="FFC000"/>
              </a:solidFill>
              <a:latin typeface="Arial" panose="020B0604020202020204" pitchFamily="34" charset="0"/>
              <a:cs typeface="Arial" panose="020B0604020202020204" pitchFamily="34" charset="0"/>
            </a:endParaRPr>
          </a:p>
          <a:p>
            <a:endParaRPr lang="it-IT" sz="2000" b="1" dirty="0">
              <a:solidFill>
                <a:srgbClr val="FFC000"/>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it-IT" sz="2000" b="1" dirty="0" smtClean="0">
                <a:solidFill>
                  <a:srgbClr val="FFC000"/>
                </a:solidFill>
                <a:latin typeface="Arial" panose="020B0604020202020204" pitchFamily="34" charset="0"/>
                <a:cs typeface="Arial" panose="020B0604020202020204" pitchFamily="34" charset="0"/>
              </a:rPr>
              <a:t>consapevolezza</a:t>
            </a:r>
          </a:p>
          <a:p>
            <a:pPr marL="342900" indent="-342900">
              <a:buFont typeface="Arial" panose="020B0604020202020204" pitchFamily="34" charset="0"/>
              <a:buChar char="•"/>
            </a:pPr>
            <a:r>
              <a:rPr lang="it-IT" sz="2000" b="1" dirty="0">
                <a:solidFill>
                  <a:srgbClr val="FFC000"/>
                </a:solidFill>
                <a:latin typeface="Arial" panose="020B0604020202020204" pitchFamily="34" charset="0"/>
                <a:cs typeface="Arial" panose="020B0604020202020204" pitchFamily="34" charset="0"/>
              </a:rPr>
              <a:t>a</a:t>
            </a:r>
            <a:r>
              <a:rPr lang="it-IT" sz="2000" b="1" dirty="0" smtClean="0">
                <a:solidFill>
                  <a:srgbClr val="FFC000"/>
                </a:solidFill>
                <a:latin typeface="Arial" panose="020B0604020202020204" pitchFamily="34" charset="0"/>
                <a:cs typeface="Arial" panose="020B0604020202020204" pitchFamily="34" charset="0"/>
              </a:rPr>
              <a:t>utostima</a:t>
            </a:r>
          </a:p>
          <a:p>
            <a:pPr marL="342900" indent="-342900">
              <a:buFont typeface="Arial" panose="020B0604020202020204" pitchFamily="34" charset="0"/>
              <a:buChar char="•"/>
            </a:pPr>
            <a:r>
              <a:rPr lang="it-IT" sz="2000" b="1" dirty="0" smtClean="0">
                <a:solidFill>
                  <a:srgbClr val="FFC000"/>
                </a:solidFill>
                <a:latin typeface="Arial" panose="020B0604020202020204" pitchFamily="34" charset="0"/>
                <a:cs typeface="Arial" panose="020B0604020202020204" pitchFamily="34" charset="0"/>
              </a:rPr>
              <a:t>autonomia</a:t>
            </a:r>
            <a:endParaRPr lang="it-IT" sz="2000" b="1" dirty="0">
              <a:latin typeface="Arial" panose="020B0604020202020204" pitchFamily="34" charset="0"/>
              <a:cs typeface="Arial" panose="020B0604020202020204" pitchFamily="34" charset="0"/>
            </a:endParaRPr>
          </a:p>
          <a:p>
            <a:endParaRPr lang="it-IT" sz="2000" b="1" dirty="0">
              <a:latin typeface="Arial" panose="020B0604020202020204" pitchFamily="34" charset="0"/>
              <a:cs typeface="Arial" panose="020B0604020202020204" pitchFamily="34" charset="0"/>
            </a:endParaRPr>
          </a:p>
        </p:txBody>
      </p:sp>
      <p:sp>
        <p:nvSpPr>
          <p:cNvPr id="5" name="Rettangolo 4"/>
          <p:cNvSpPr/>
          <p:nvPr/>
        </p:nvSpPr>
        <p:spPr>
          <a:xfrm>
            <a:off x="200737" y="4137441"/>
            <a:ext cx="8923338" cy="2554545"/>
          </a:xfrm>
          <a:prstGeom prst="rect">
            <a:avLst/>
          </a:prstGeom>
        </p:spPr>
        <p:txBody>
          <a:bodyPr wrap="square">
            <a:spAutoFit/>
          </a:bodyPr>
          <a:lstStyle/>
          <a:p>
            <a:r>
              <a:rPr lang="it-IT" sz="2000" b="1" dirty="0">
                <a:latin typeface="Arial" panose="020B0604020202020204" pitchFamily="34" charset="0"/>
                <a:cs typeface="Arial" panose="020B0604020202020204" pitchFamily="34" charset="0"/>
              </a:rPr>
              <a:t>tali da </a:t>
            </a:r>
            <a:r>
              <a:rPr lang="it-IT" sz="2000" b="1" dirty="0">
                <a:solidFill>
                  <a:srgbClr val="FFC000"/>
                </a:solidFill>
                <a:latin typeface="Arial" panose="020B0604020202020204" pitchFamily="34" charset="0"/>
                <a:cs typeface="Arial" panose="020B0604020202020204" pitchFamily="34" charset="0"/>
              </a:rPr>
              <a:t>orientare decisioni </a:t>
            </a:r>
            <a:r>
              <a:rPr lang="it-IT" sz="2000" b="1" dirty="0">
                <a:latin typeface="Arial" panose="020B0604020202020204" pitchFamily="34" charset="0"/>
                <a:cs typeface="Arial" panose="020B0604020202020204" pitchFamily="34" charset="0"/>
              </a:rPr>
              <a:t>utili a </a:t>
            </a:r>
            <a:r>
              <a:rPr lang="it-IT" sz="2000" b="1" dirty="0">
                <a:solidFill>
                  <a:srgbClr val="FFC000"/>
                </a:solidFill>
                <a:latin typeface="Arial" panose="020B0604020202020204" pitchFamily="34" charset="0"/>
                <a:cs typeface="Arial" panose="020B0604020202020204" pitchFamily="34" charset="0"/>
              </a:rPr>
              <a:t>risolvere le difficoltà.</a:t>
            </a:r>
          </a:p>
          <a:p>
            <a:endParaRPr lang="it-IT" sz="2000" b="1" dirty="0">
              <a:latin typeface="Arial" panose="020B0604020202020204" pitchFamily="34" charset="0"/>
              <a:cs typeface="Arial" panose="020B0604020202020204" pitchFamily="34" charset="0"/>
            </a:endParaRPr>
          </a:p>
          <a:p>
            <a:r>
              <a:rPr lang="it-IT" sz="2000" b="1" dirty="0" smtClean="0">
                <a:latin typeface="Arial" panose="020B0604020202020204" pitchFamily="34" charset="0"/>
                <a:cs typeface="Arial" panose="020B0604020202020204" pitchFamily="34" charset="0"/>
              </a:rPr>
              <a:t>Attraverso agiti </a:t>
            </a:r>
            <a:r>
              <a:rPr lang="it-IT" sz="2000" b="1" dirty="0">
                <a:latin typeface="Arial" panose="020B0604020202020204" pitchFamily="34" charset="0"/>
                <a:cs typeface="Arial" panose="020B0604020202020204" pitchFamily="34" charset="0"/>
              </a:rPr>
              <a:t>professionali che </a:t>
            </a:r>
            <a:r>
              <a:rPr lang="it-IT" sz="2000" b="1" dirty="0" smtClean="0">
                <a:latin typeface="Arial" panose="020B0604020202020204" pitchFamily="34" charset="0"/>
                <a:cs typeface="Arial" panose="020B0604020202020204" pitchFamily="34" charset="0"/>
              </a:rPr>
              <a:t>sostengano</a:t>
            </a:r>
            <a:endParaRPr lang="it-IT" sz="2000" b="1" dirty="0">
              <a:latin typeface="Arial" panose="020B0604020202020204" pitchFamily="34" charset="0"/>
              <a:cs typeface="Arial" panose="020B0604020202020204" pitchFamily="34" charset="0"/>
            </a:endParaRPr>
          </a:p>
          <a:p>
            <a:endParaRPr lang="it-IT" sz="2000" b="1" dirty="0">
              <a:latin typeface="Arial" panose="020B0604020202020204" pitchFamily="34" charset="0"/>
              <a:cs typeface="Arial" panose="020B0604020202020204" pitchFamily="34" charset="0"/>
            </a:endParaRPr>
          </a:p>
          <a:p>
            <a:r>
              <a:rPr lang="it-IT" sz="2000" b="1" dirty="0">
                <a:latin typeface="Arial" panose="020B0604020202020204" pitchFamily="34" charset="0"/>
                <a:cs typeface="Arial" panose="020B0604020202020204" pitchFamily="34" charset="0"/>
              </a:rPr>
              <a:t>il soggetto </a:t>
            </a:r>
            <a:r>
              <a:rPr lang="it-IT" sz="2000" b="1" dirty="0" smtClean="0">
                <a:latin typeface="Arial" panose="020B0604020202020204" pitchFamily="34" charset="0"/>
                <a:cs typeface="Arial" panose="020B0604020202020204" pitchFamily="34" charset="0"/>
              </a:rPr>
              <a:t>nella </a:t>
            </a:r>
            <a:r>
              <a:rPr lang="it-IT" sz="2000" b="1" dirty="0">
                <a:latin typeface="Arial" panose="020B0604020202020204" pitchFamily="34" charset="0"/>
                <a:cs typeface="Arial" panose="020B0604020202020204" pitchFamily="34" charset="0"/>
              </a:rPr>
              <a:t>responsabilità di «prendersi cura di se stesso», </a:t>
            </a:r>
            <a:r>
              <a:rPr lang="it-IT" sz="2000" b="1" dirty="0">
                <a:solidFill>
                  <a:srgbClr val="FFC000"/>
                </a:solidFill>
                <a:latin typeface="Arial" panose="020B0604020202020204" pitchFamily="34" charset="0"/>
                <a:cs typeface="Arial" panose="020B0604020202020204" pitchFamily="34" charset="0"/>
              </a:rPr>
              <a:t>aiutandolo </a:t>
            </a:r>
            <a:r>
              <a:rPr lang="it-IT" sz="2000" b="1" i="1" dirty="0">
                <a:solidFill>
                  <a:srgbClr val="FFC000"/>
                </a:solidFill>
                <a:latin typeface="Arial" panose="020B0604020202020204" pitchFamily="34" charset="0"/>
                <a:cs typeface="Arial" panose="020B0604020202020204" pitchFamily="34" charset="0"/>
              </a:rPr>
              <a:t>nella </a:t>
            </a:r>
            <a:r>
              <a:rPr lang="it-IT" sz="2000" b="1" i="1" dirty="0">
                <a:solidFill>
                  <a:srgbClr val="FFC000"/>
                </a:solidFill>
                <a:latin typeface="Arial" panose="020B0604020202020204" pitchFamily="34" charset="0"/>
                <a:ea typeface="Times New Roman" panose="02020603050405020304" pitchFamily="18" charset="0"/>
                <a:cs typeface="Arial" panose="020B0604020202020204" pitchFamily="34" charset="0"/>
              </a:rPr>
              <a:t>ricerca del proprio equilibrio e benessere, </a:t>
            </a:r>
          </a:p>
          <a:p>
            <a:endParaRPr lang="it-IT" sz="2000" b="1" i="1" dirty="0">
              <a:solidFill>
                <a:srgbClr val="FFC000"/>
              </a:solidFill>
              <a:latin typeface="Arial" panose="020B0604020202020204" pitchFamily="34" charset="0"/>
              <a:ea typeface="Times New Roman" panose="02020603050405020304" pitchFamily="18" charset="0"/>
              <a:cs typeface="Arial" panose="020B0604020202020204" pitchFamily="34" charset="0"/>
            </a:endParaRPr>
          </a:p>
          <a:p>
            <a:r>
              <a:rPr lang="it-IT" sz="2000" b="1" i="1" dirty="0">
                <a:solidFill>
                  <a:schemeClr val="accent2"/>
                </a:solidFill>
                <a:latin typeface="Arial" panose="020B0604020202020204" pitchFamily="34" charset="0"/>
                <a:ea typeface="Times New Roman" panose="02020603050405020304" pitchFamily="18" charset="0"/>
                <a:cs typeface="Arial" panose="020B0604020202020204" pitchFamily="34" charset="0"/>
              </a:rPr>
              <a:t>potenziandone l’autoefficacia.</a:t>
            </a:r>
            <a:endParaRPr lang="it-IT" sz="2000" b="1" dirty="0">
              <a:latin typeface="Arial" panose="020B0604020202020204" pitchFamily="34" charset="0"/>
              <a:cs typeface="Arial" panose="020B0604020202020204" pitchFamily="34" charset="0"/>
            </a:endParaRPr>
          </a:p>
        </p:txBody>
      </p:sp>
      <p:pic>
        <p:nvPicPr>
          <p:cNvPr id="6" name="Picture 2" descr="La Qualità Della Relazione: Saper Comunicare, Saper Ascoltare | CiRiflett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39532" y="1665241"/>
            <a:ext cx="4278459" cy="234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966284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182145" y="240804"/>
            <a:ext cx="9752268" cy="6617196"/>
          </a:xfrm>
          <a:prstGeom prst="rect">
            <a:avLst/>
          </a:prstGeom>
        </p:spPr>
        <p:txBody>
          <a:bodyPr wrap="square">
            <a:spAutoFit/>
          </a:bodyPr>
          <a:lstStyle/>
          <a:p>
            <a:r>
              <a:rPr lang="it-IT" sz="2000" i="1" dirty="0">
                <a:latin typeface="Arial" panose="020B0604020202020204" pitchFamily="34" charset="0"/>
                <a:cs typeface="Arial" panose="020B0604020202020204" pitchFamily="34" charset="0"/>
              </a:rPr>
              <a:t>In </a:t>
            </a:r>
            <a:r>
              <a:rPr lang="it-IT" sz="2000" i="1" dirty="0" smtClean="0">
                <a:latin typeface="Arial" panose="020B0604020202020204" pitchFamily="34" charset="0"/>
                <a:cs typeface="Arial" panose="020B0604020202020204" pitchFamily="34" charset="0"/>
              </a:rPr>
              <a:t>sintesi,</a:t>
            </a:r>
          </a:p>
          <a:p>
            <a:endParaRPr lang="it-IT" sz="2000" dirty="0">
              <a:latin typeface="Arial" panose="020B0604020202020204" pitchFamily="34" charset="0"/>
              <a:cs typeface="Arial" panose="020B0604020202020204" pitchFamily="34" charset="0"/>
            </a:endParaRPr>
          </a:p>
          <a:p>
            <a:r>
              <a:rPr lang="it-IT" sz="2000" dirty="0" smtClean="0">
                <a:latin typeface="Arial" panose="020B0604020202020204" pitchFamily="34" charset="0"/>
                <a:cs typeface="Arial" panose="020B0604020202020204" pitchFamily="34" charset="0"/>
              </a:rPr>
              <a:t>tale </a:t>
            </a:r>
            <a:r>
              <a:rPr lang="it-IT" sz="2000" dirty="0">
                <a:latin typeface="Arial" panose="020B0604020202020204" pitchFamily="34" charset="0"/>
                <a:cs typeface="Arial" panose="020B0604020202020204" pitchFamily="34" charset="0"/>
              </a:rPr>
              <a:t>compito educativo </a:t>
            </a:r>
            <a:r>
              <a:rPr lang="it-IT" sz="2000" dirty="0" smtClean="0">
                <a:latin typeface="Arial" panose="020B0604020202020204" pitchFamily="34" charset="0"/>
                <a:cs typeface="Arial" panose="020B0604020202020204" pitchFamily="34" charset="0"/>
              </a:rPr>
              <a:t>si esplica in un </a:t>
            </a:r>
            <a:r>
              <a:rPr lang="it-IT" sz="2000" dirty="0">
                <a:latin typeface="Arial" panose="020B0604020202020204" pitchFamily="34" charset="0"/>
                <a:cs typeface="Arial" panose="020B0604020202020204" pitchFamily="34" charset="0"/>
              </a:rPr>
              <a:t>flusso dinamicamente integrato tra</a:t>
            </a:r>
          </a:p>
          <a:p>
            <a:endParaRPr lang="it-IT" sz="2000" dirty="0" smtClean="0">
              <a:latin typeface="Arial" panose="020B0604020202020204" pitchFamily="34" charset="0"/>
              <a:cs typeface="Arial" panose="020B0604020202020204" pitchFamily="34" charset="0"/>
            </a:endParaRPr>
          </a:p>
          <a:p>
            <a:r>
              <a:rPr lang="it-IT" sz="2000" b="1" i="1" dirty="0" smtClean="0">
                <a:solidFill>
                  <a:srgbClr val="FF0000"/>
                </a:solidFill>
                <a:latin typeface="Arial" panose="020B0604020202020204" pitchFamily="34" charset="0"/>
                <a:cs typeface="Arial" panose="020B0604020202020204" pitchFamily="34" charset="0"/>
              </a:rPr>
              <a:t>funzion</a:t>
            </a:r>
            <a:r>
              <a:rPr lang="it-IT" sz="2000" i="1" dirty="0" smtClean="0">
                <a:solidFill>
                  <a:srgbClr val="FF0000"/>
                </a:solidFill>
                <a:latin typeface="Arial" panose="020B0604020202020204" pitchFamily="34" charset="0"/>
                <a:cs typeface="Arial" panose="020B0604020202020204" pitchFamily="34" charset="0"/>
              </a:rPr>
              <a:t>i:</a:t>
            </a:r>
          </a:p>
          <a:p>
            <a:endParaRPr lang="it-IT" sz="2000" dirty="0">
              <a:latin typeface="Arial" panose="020B0604020202020204" pitchFamily="34" charset="0"/>
              <a:cs typeface="Arial" panose="020B0604020202020204" pitchFamily="34" charset="0"/>
            </a:endParaRPr>
          </a:p>
          <a:p>
            <a:r>
              <a:rPr lang="it-IT" sz="1900" dirty="0" smtClean="0">
                <a:latin typeface="Arial" panose="020B0604020202020204" pitchFamily="34" charset="0"/>
                <a:cs typeface="Arial" panose="020B0604020202020204" pitchFamily="34" charset="0"/>
              </a:rPr>
              <a:t>–</a:t>
            </a:r>
            <a:r>
              <a:rPr lang="it-IT" sz="1900" dirty="0" smtClean="0">
                <a:solidFill>
                  <a:srgbClr val="FF0000"/>
                </a:solidFill>
                <a:latin typeface="Arial" panose="020B0604020202020204" pitchFamily="34" charset="0"/>
                <a:cs typeface="Arial" panose="020B0604020202020204" pitchFamily="34" charset="0"/>
              </a:rPr>
              <a:t> </a:t>
            </a:r>
            <a:r>
              <a:rPr lang="it-IT" sz="1900" b="1" dirty="0" smtClean="0">
                <a:solidFill>
                  <a:srgbClr val="FF0000"/>
                </a:solidFill>
                <a:latin typeface="Arial" panose="020B0604020202020204" pitchFamily="34" charset="0"/>
                <a:cs typeface="Arial" panose="020B0604020202020204" pitchFamily="34" charset="0"/>
              </a:rPr>
              <a:t>anamnestico-predittiva</a:t>
            </a:r>
            <a:r>
              <a:rPr lang="it-IT" sz="1900" dirty="0" smtClean="0">
                <a:solidFill>
                  <a:srgbClr val="FF0000"/>
                </a:solidFill>
                <a:latin typeface="Arial" panose="020B0604020202020204" pitchFamily="34" charset="0"/>
                <a:cs typeface="Arial" panose="020B0604020202020204" pitchFamily="34" charset="0"/>
              </a:rPr>
              <a:t> </a:t>
            </a:r>
            <a:r>
              <a:rPr lang="it-IT" sz="1900" dirty="0">
                <a:latin typeface="Arial" panose="020B0604020202020204" pitchFamily="34" charset="0"/>
                <a:cs typeface="Arial" panose="020B0604020202020204" pitchFamily="34" charset="0"/>
              </a:rPr>
              <a:t>relativa </a:t>
            </a:r>
            <a:r>
              <a:rPr lang="it-IT" sz="1900" dirty="0" smtClean="0">
                <a:latin typeface="Arial" panose="020B0604020202020204" pitchFamily="34" charset="0"/>
                <a:cs typeface="Arial" panose="020B0604020202020204" pitchFamily="34" charset="0"/>
              </a:rPr>
              <a:t>alla conoscenza delle condizioni/risorse </a:t>
            </a:r>
            <a:r>
              <a:rPr lang="it-IT" sz="1900" dirty="0">
                <a:latin typeface="Arial" panose="020B0604020202020204" pitchFamily="34" charset="0"/>
                <a:cs typeface="Arial" panose="020B0604020202020204" pitchFamily="34" charset="0"/>
              </a:rPr>
              <a:t>dei </a:t>
            </a:r>
            <a:r>
              <a:rPr lang="it-IT" sz="1900" dirty="0" smtClean="0">
                <a:latin typeface="Arial" panose="020B0604020202020204" pitchFamily="34" charset="0"/>
                <a:cs typeface="Arial" panose="020B0604020202020204" pitchFamily="34" charset="0"/>
              </a:rPr>
              <a:t>pazienti-clienti, all’interpretazione </a:t>
            </a:r>
            <a:r>
              <a:rPr lang="it-IT" sz="1900" dirty="0">
                <a:latin typeface="Arial" panose="020B0604020202020204" pitchFamily="34" charset="0"/>
                <a:cs typeface="Arial" panose="020B0604020202020204" pitchFamily="34" charset="0"/>
              </a:rPr>
              <a:t>dei bisogni, dei disagi e delle </a:t>
            </a:r>
            <a:r>
              <a:rPr lang="it-IT" sz="1900" dirty="0" smtClean="0">
                <a:latin typeface="Arial" panose="020B0604020202020204" pitchFamily="34" charset="0"/>
                <a:cs typeface="Arial" panose="020B0604020202020204" pitchFamily="34" charset="0"/>
              </a:rPr>
              <a:t>aspettative</a:t>
            </a:r>
          </a:p>
          <a:p>
            <a:endParaRPr lang="it-IT" sz="1900" dirty="0" smtClean="0">
              <a:latin typeface="Arial" panose="020B0604020202020204" pitchFamily="34" charset="0"/>
              <a:cs typeface="Arial" panose="020B0604020202020204" pitchFamily="34" charset="0"/>
            </a:endParaRPr>
          </a:p>
          <a:p>
            <a:r>
              <a:rPr lang="it-IT" sz="1900" dirty="0" smtClean="0">
                <a:latin typeface="Arial" panose="020B0604020202020204" pitchFamily="34" charset="0"/>
                <a:cs typeface="Arial" panose="020B0604020202020204" pitchFamily="34" charset="0"/>
              </a:rPr>
              <a:t>– </a:t>
            </a:r>
            <a:r>
              <a:rPr lang="it-IT" sz="1900" b="1" dirty="0" smtClean="0">
                <a:solidFill>
                  <a:srgbClr val="FF0000"/>
                </a:solidFill>
                <a:latin typeface="Arial" panose="020B0604020202020204" pitchFamily="34" charset="0"/>
                <a:cs typeface="Arial" panose="020B0604020202020204" pitchFamily="34" charset="0"/>
              </a:rPr>
              <a:t>progettuale</a:t>
            </a:r>
            <a:r>
              <a:rPr lang="it-IT" sz="1900" b="1" dirty="0" smtClean="0">
                <a:latin typeface="Arial" panose="020B0604020202020204" pitchFamily="34" charset="0"/>
                <a:cs typeface="Arial" panose="020B0604020202020204" pitchFamily="34" charset="0"/>
              </a:rPr>
              <a:t> </a:t>
            </a:r>
            <a:r>
              <a:rPr lang="it-IT" sz="1900" dirty="0">
                <a:latin typeface="Arial" panose="020B0604020202020204" pitchFamily="34" charset="0"/>
                <a:cs typeface="Arial" panose="020B0604020202020204" pitchFamily="34" charset="0"/>
              </a:rPr>
              <a:t>relativa alla costruzione dell’intervento di cura </a:t>
            </a:r>
            <a:r>
              <a:rPr lang="it-IT" sz="1900" dirty="0" smtClean="0">
                <a:latin typeface="Arial" panose="020B0604020202020204" pitchFamily="34" charset="0"/>
                <a:cs typeface="Arial" panose="020B0604020202020204" pitchFamily="34" charset="0"/>
              </a:rPr>
              <a:t>educativa per l’autoefficacia</a:t>
            </a:r>
          </a:p>
          <a:p>
            <a:endParaRPr lang="it-IT" sz="1900" dirty="0">
              <a:latin typeface="Arial" panose="020B0604020202020204" pitchFamily="34" charset="0"/>
              <a:cs typeface="Arial" panose="020B0604020202020204" pitchFamily="34" charset="0"/>
            </a:endParaRPr>
          </a:p>
          <a:p>
            <a:r>
              <a:rPr lang="it-IT" sz="1900" dirty="0" smtClean="0">
                <a:latin typeface="Arial" panose="020B0604020202020204" pitchFamily="34" charset="0"/>
                <a:cs typeface="Arial" panose="020B0604020202020204" pitchFamily="34" charset="0"/>
              </a:rPr>
              <a:t>–</a:t>
            </a:r>
            <a:r>
              <a:rPr lang="it-IT" sz="1900" b="1" dirty="0" smtClean="0">
                <a:solidFill>
                  <a:srgbClr val="FF0000"/>
                </a:solidFill>
                <a:latin typeface="Arial" panose="020B0604020202020204" pitchFamily="34" charset="0"/>
                <a:cs typeface="Arial" panose="020B0604020202020204" pitchFamily="34" charset="0"/>
              </a:rPr>
              <a:t>organizzativo-gestionale</a:t>
            </a:r>
            <a:r>
              <a:rPr lang="it-IT" sz="1900" b="1" dirty="0" smtClean="0">
                <a:latin typeface="Arial" panose="020B0604020202020204" pitchFamily="34" charset="0"/>
                <a:cs typeface="Arial" panose="020B0604020202020204" pitchFamily="34" charset="0"/>
              </a:rPr>
              <a:t> </a:t>
            </a:r>
            <a:r>
              <a:rPr lang="it-IT" sz="1900" dirty="0">
                <a:latin typeface="Arial" panose="020B0604020202020204" pitchFamily="34" charset="0"/>
                <a:cs typeface="Arial" panose="020B0604020202020204" pitchFamily="34" charset="0"/>
              </a:rPr>
              <a:t>relativa all’azione di mediazione tra soggetti, contesti, </a:t>
            </a:r>
            <a:r>
              <a:rPr lang="it-IT" sz="1900" dirty="0" smtClean="0">
                <a:latin typeface="Arial" panose="020B0604020202020204" pitchFamily="34" charset="0"/>
                <a:cs typeface="Arial" panose="020B0604020202020204" pitchFamily="34" charset="0"/>
              </a:rPr>
              <a:t>risorse</a:t>
            </a:r>
          </a:p>
          <a:p>
            <a:endParaRPr lang="it-IT" sz="1900" dirty="0">
              <a:latin typeface="Arial" panose="020B0604020202020204" pitchFamily="34" charset="0"/>
              <a:cs typeface="Arial" panose="020B0604020202020204" pitchFamily="34" charset="0"/>
            </a:endParaRPr>
          </a:p>
          <a:p>
            <a:r>
              <a:rPr lang="it-IT" sz="1900" dirty="0" smtClean="0">
                <a:latin typeface="Arial" panose="020B0604020202020204" pitchFamily="34" charset="0"/>
                <a:cs typeface="Arial" panose="020B0604020202020204" pitchFamily="34" charset="0"/>
              </a:rPr>
              <a:t>–</a:t>
            </a:r>
            <a:r>
              <a:rPr lang="it-IT" sz="1900" b="1" dirty="0" smtClean="0">
                <a:solidFill>
                  <a:srgbClr val="FF0000"/>
                </a:solidFill>
                <a:latin typeface="Arial" panose="020B0604020202020204" pitchFamily="34" charset="0"/>
                <a:cs typeface="Arial" panose="020B0604020202020204" pitchFamily="34" charset="0"/>
              </a:rPr>
              <a:t>trasformativo-regolativa</a:t>
            </a:r>
            <a:r>
              <a:rPr lang="it-IT" sz="1900" b="1" dirty="0" smtClean="0">
                <a:latin typeface="Arial" panose="020B0604020202020204" pitchFamily="34" charset="0"/>
                <a:cs typeface="Arial" panose="020B0604020202020204" pitchFamily="34" charset="0"/>
              </a:rPr>
              <a:t> </a:t>
            </a:r>
            <a:r>
              <a:rPr lang="it-IT" sz="1900" dirty="0">
                <a:latin typeface="Arial" panose="020B0604020202020204" pitchFamily="34" charset="0"/>
                <a:cs typeface="Arial" panose="020B0604020202020204" pitchFamily="34" charset="0"/>
              </a:rPr>
              <a:t>relativa alla promozione e all’orientamento di azioni generatrici di cambiamento per il benessere e la qualità di </a:t>
            </a:r>
            <a:r>
              <a:rPr lang="it-IT" sz="1900" dirty="0" smtClean="0">
                <a:latin typeface="Arial" panose="020B0604020202020204" pitchFamily="34" charset="0"/>
                <a:cs typeface="Arial" panose="020B0604020202020204" pitchFamily="34" charset="0"/>
              </a:rPr>
              <a:t>vita</a:t>
            </a:r>
          </a:p>
          <a:p>
            <a:endParaRPr lang="it-IT" sz="1900" dirty="0">
              <a:latin typeface="Arial" panose="020B0604020202020204" pitchFamily="34" charset="0"/>
              <a:cs typeface="Arial" panose="020B0604020202020204" pitchFamily="34" charset="0"/>
            </a:endParaRPr>
          </a:p>
          <a:p>
            <a:r>
              <a:rPr lang="it-IT" sz="1900" dirty="0" smtClean="0">
                <a:latin typeface="Arial" panose="020B0604020202020204" pitchFamily="34" charset="0"/>
                <a:cs typeface="Arial" panose="020B0604020202020204" pitchFamily="34" charset="0"/>
              </a:rPr>
              <a:t>– </a:t>
            </a:r>
            <a:r>
              <a:rPr lang="it-IT" sz="1900" b="1" dirty="0" smtClean="0">
                <a:solidFill>
                  <a:srgbClr val="FF0000"/>
                </a:solidFill>
                <a:latin typeface="Arial" panose="020B0604020202020204" pitchFamily="34" charset="0"/>
                <a:cs typeface="Arial" panose="020B0604020202020204" pitchFamily="34" charset="0"/>
              </a:rPr>
              <a:t>valutativa </a:t>
            </a:r>
            <a:r>
              <a:rPr lang="it-IT" sz="1900" dirty="0" smtClean="0">
                <a:latin typeface="Arial" panose="020B0604020202020204" pitchFamily="34" charset="0"/>
                <a:cs typeface="Arial" panose="020B0604020202020204" pitchFamily="34" charset="0"/>
              </a:rPr>
              <a:t>relativa </a:t>
            </a:r>
            <a:r>
              <a:rPr lang="it-IT" sz="1900" dirty="0">
                <a:latin typeface="Arial" panose="020B0604020202020204" pitchFamily="34" charset="0"/>
                <a:cs typeface="Arial" panose="020B0604020202020204" pitchFamily="34" charset="0"/>
              </a:rPr>
              <a:t>all’azione di controllo della “qualità dei </a:t>
            </a:r>
            <a:r>
              <a:rPr lang="it-IT" sz="1900" dirty="0" smtClean="0">
                <a:latin typeface="Arial" panose="020B0604020202020204" pitchFamily="34" charset="0"/>
                <a:cs typeface="Arial" panose="020B0604020202020204" pitchFamily="34" charset="0"/>
              </a:rPr>
              <a:t>prodotti e dei processi” realizzati in </a:t>
            </a:r>
            <a:r>
              <a:rPr lang="it-IT" sz="1900" dirty="0">
                <a:latin typeface="Arial" panose="020B0604020202020204" pitchFamily="34" charset="0"/>
                <a:cs typeface="Arial" panose="020B0604020202020204" pitchFamily="34" charset="0"/>
              </a:rPr>
              <a:t>termini di </a:t>
            </a:r>
            <a:endParaRPr lang="it-IT" sz="1900" dirty="0" smtClean="0">
              <a:latin typeface="Arial" panose="020B0604020202020204" pitchFamily="34" charset="0"/>
              <a:cs typeface="Arial" panose="020B0604020202020204" pitchFamily="34" charset="0"/>
            </a:endParaRPr>
          </a:p>
          <a:p>
            <a:endParaRPr lang="it-IT" sz="19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it-IT" sz="1900" dirty="0" smtClean="0">
                <a:latin typeface="Arial" panose="020B0604020202020204" pitchFamily="34" charset="0"/>
                <a:cs typeface="Arial" panose="020B0604020202020204" pitchFamily="34" charset="0"/>
              </a:rPr>
              <a:t>efficacia </a:t>
            </a:r>
            <a:r>
              <a:rPr lang="it-IT" sz="1900" dirty="0">
                <a:latin typeface="Arial" panose="020B0604020202020204" pitchFamily="34" charset="0"/>
                <a:cs typeface="Arial" panose="020B0604020202020204" pitchFamily="34" charset="0"/>
              </a:rPr>
              <a:t>dell’intervento </a:t>
            </a:r>
            <a:r>
              <a:rPr lang="it-IT" sz="1900" dirty="0" smtClean="0">
                <a:latin typeface="Arial" panose="020B0604020202020204" pitchFamily="34" charset="0"/>
                <a:cs typeface="Arial" panose="020B0604020202020204" pitchFamily="34" charset="0"/>
              </a:rPr>
              <a:t>d’aiuto (esiti </a:t>
            </a:r>
            <a:r>
              <a:rPr lang="it-IT" sz="1900" dirty="0">
                <a:latin typeface="Arial" panose="020B0604020202020204" pitchFamily="34" charset="0"/>
                <a:cs typeface="Arial" panose="020B0604020202020204" pitchFamily="34" charset="0"/>
              </a:rPr>
              <a:t>sul </a:t>
            </a:r>
            <a:r>
              <a:rPr lang="it-IT" sz="1900" dirty="0" smtClean="0">
                <a:latin typeface="Arial" panose="020B0604020202020204" pitchFamily="34" charset="0"/>
                <a:cs typeface="Arial" panose="020B0604020202020204" pitchFamily="34" charset="0"/>
              </a:rPr>
              <a:t>paziente/cliente)</a:t>
            </a:r>
          </a:p>
          <a:p>
            <a:endParaRPr lang="it-IT" sz="1900"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it-IT" sz="1900" dirty="0" smtClean="0">
                <a:latin typeface="Arial" panose="020B0604020202020204" pitchFamily="34" charset="0"/>
                <a:cs typeface="Arial" panose="020B0604020202020204" pitchFamily="34" charset="0"/>
              </a:rPr>
              <a:t>efficienza </a:t>
            </a:r>
            <a:r>
              <a:rPr lang="it-IT" sz="1900" dirty="0">
                <a:latin typeface="Arial" panose="020B0604020202020204" pitchFamily="34" charset="0"/>
                <a:cs typeface="Arial" panose="020B0604020202020204" pitchFamily="34" charset="0"/>
              </a:rPr>
              <a:t>dei processi innescati </a:t>
            </a:r>
            <a:r>
              <a:rPr lang="it-IT" sz="1900" dirty="0" smtClean="0">
                <a:latin typeface="Arial" panose="020B0604020202020204" pitchFamily="34" charset="0"/>
                <a:cs typeface="Arial" panose="020B0604020202020204" pitchFamily="34" charset="0"/>
              </a:rPr>
              <a:t>(intervento sviluppato)</a:t>
            </a:r>
          </a:p>
        </p:txBody>
      </p:sp>
    </p:spTree>
    <p:extLst>
      <p:ext uri="{BB962C8B-B14F-4D97-AF65-F5344CB8AC3E}">
        <p14:creationId xmlns:p14="http://schemas.microsoft.com/office/powerpoint/2010/main" val="276419990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245660" y="240060"/>
            <a:ext cx="6331513" cy="2292935"/>
          </a:xfrm>
          <a:prstGeom prst="rect">
            <a:avLst/>
          </a:prstGeom>
          <a:noFill/>
        </p:spPr>
        <p:txBody>
          <a:bodyPr wrap="square" rtlCol="0">
            <a:spAutoFit/>
          </a:bodyPr>
          <a:lstStyle/>
          <a:p>
            <a:r>
              <a:rPr lang="it-IT" sz="2300" b="1" dirty="0">
                <a:solidFill>
                  <a:srgbClr val="FF0000"/>
                </a:solidFill>
                <a:latin typeface="Arial" panose="020B0604020202020204" pitchFamily="34" charset="0"/>
                <a:cs typeface="Arial" panose="020B0604020202020204" pitchFamily="34" charset="0"/>
              </a:rPr>
              <a:t>Il “progetto di cura educativa” </a:t>
            </a:r>
            <a:r>
              <a:rPr lang="it-IT" sz="2300" b="1" dirty="0" smtClean="0">
                <a:solidFill>
                  <a:srgbClr val="FF0000"/>
                </a:solidFill>
                <a:latin typeface="Arial" panose="020B0604020202020204" pitchFamily="34" charset="0"/>
                <a:cs typeface="Arial" panose="020B0604020202020204" pitchFamily="34" charset="0"/>
              </a:rPr>
              <a:t>nella malattia</a:t>
            </a:r>
            <a:endParaRPr lang="it-IT" sz="2000" b="1" dirty="0">
              <a:latin typeface="Arial" panose="020B0604020202020204" pitchFamily="34" charset="0"/>
              <a:cs typeface="Arial" panose="020B0604020202020204" pitchFamily="34" charset="0"/>
            </a:endParaRPr>
          </a:p>
          <a:p>
            <a:pPr algn="ctr"/>
            <a:r>
              <a:rPr lang="it-IT" sz="2000" dirty="0" smtClean="0">
                <a:solidFill>
                  <a:srgbClr val="FFC000"/>
                </a:solidFill>
                <a:latin typeface="Arial" panose="020B0604020202020204" pitchFamily="34" charset="0"/>
                <a:cs typeface="Arial" panose="020B0604020202020204" pitchFamily="34" charset="0"/>
              </a:rPr>
              <a:t>Consulenza pedagogica per la costruzione</a:t>
            </a:r>
          </a:p>
          <a:p>
            <a:pPr algn="ctr"/>
            <a:r>
              <a:rPr lang="it-IT" sz="2000" dirty="0" smtClean="0">
                <a:solidFill>
                  <a:srgbClr val="FFC000"/>
                </a:solidFill>
                <a:latin typeface="Arial" panose="020B0604020202020204" pitchFamily="34" charset="0"/>
                <a:cs typeface="Arial" panose="020B0604020202020204" pitchFamily="34" charset="0"/>
              </a:rPr>
              <a:t>dell’autoefficacia </a:t>
            </a:r>
            <a:r>
              <a:rPr lang="it-IT" sz="2000" dirty="0">
                <a:solidFill>
                  <a:srgbClr val="FFC000"/>
                </a:solidFill>
                <a:latin typeface="Arial" panose="020B0604020202020204" pitchFamily="34" charset="0"/>
                <a:cs typeface="Arial" panose="020B0604020202020204" pitchFamily="34" charset="0"/>
              </a:rPr>
              <a:t>esistenziale del paziente-cliente </a:t>
            </a:r>
          </a:p>
          <a:p>
            <a:pPr algn="ctr"/>
            <a:endParaRPr lang="it-IT" sz="2000" dirty="0" smtClean="0">
              <a:solidFill>
                <a:srgbClr val="FFC000"/>
              </a:solidFill>
              <a:latin typeface="Arial" panose="020B0604020202020204" pitchFamily="34" charset="0"/>
              <a:cs typeface="Arial" panose="020B0604020202020204" pitchFamily="34" charset="0"/>
            </a:endParaRPr>
          </a:p>
          <a:p>
            <a:pPr algn="ctr"/>
            <a:endParaRPr lang="it-IT" sz="2000" dirty="0">
              <a:solidFill>
                <a:srgbClr val="FFC000"/>
              </a:solidFill>
              <a:latin typeface="Arial" panose="020B0604020202020204" pitchFamily="34" charset="0"/>
              <a:cs typeface="Arial" panose="020B0604020202020204" pitchFamily="34" charset="0"/>
            </a:endParaRPr>
          </a:p>
          <a:p>
            <a:endParaRPr lang="it-IT" sz="2000" dirty="0">
              <a:latin typeface="Arial" panose="020B0604020202020204" pitchFamily="34" charset="0"/>
              <a:cs typeface="Arial" panose="020B0604020202020204" pitchFamily="34" charset="0"/>
            </a:endParaRPr>
          </a:p>
          <a:p>
            <a:r>
              <a:rPr lang="it-IT" sz="2000" dirty="0" smtClean="0">
                <a:latin typeface="Arial" panose="020B0604020202020204" pitchFamily="34" charset="0"/>
                <a:cs typeface="Arial" panose="020B0604020202020204" pitchFamily="34" charset="0"/>
              </a:rPr>
              <a:t>Punto </a:t>
            </a:r>
            <a:r>
              <a:rPr lang="it-IT" sz="2000" dirty="0">
                <a:latin typeface="Arial" panose="020B0604020202020204" pitchFamily="34" charset="0"/>
                <a:cs typeface="Arial" panose="020B0604020202020204" pitchFamily="34" charset="0"/>
              </a:rPr>
              <a:t>di riferimento </a:t>
            </a:r>
          </a:p>
        </p:txBody>
      </p:sp>
      <p:pic>
        <p:nvPicPr>
          <p:cNvPr id="7" name="Picture 2" descr="Autoefficacia percepita | Autoefficacia per migliorare il lavoro | BC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54344" y="1128995"/>
            <a:ext cx="2808000" cy="2808000"/>
          </a:xfrm>
          <a:prstGeom prst="rect">
            <a:avLst/>
          </a:prstGeom>
          <a:noFill/>
          <a:extLst>
            <a:ext uri="{909E8E84-426E-40DD-AFC4-6F175D3DCCD1}">
              <a14:hiddenFill xmlns:a14="http://schemas.microsoft.com/office/drawing/2010/main">
                <a:solidFill>
                  <a:srgbClr val="FFFFFF"/>
                </a:solidFill>
              </a14:hiddenFill>
            </a:ext>
          </a:extLst>
        </p:spPr>
      </p:pic>
      <p:sp>
        <p:nvSpPr>
          <p:cNvPr id="2" name="Rettangolo 1"/>
          <p:cNvSpPr/>
          <p:nvPr/>
        </p:nvSpPr>
        <p:spPr>
          <a:xfrm>
            <a:off x="109182" y="2963882"/>
            <a:ext cx="9432912" cy="3724096"/>
          </a:xfrm>
          <a:prstGeom prst="rect">
            <a:avLst/>
          </a:prstGeom>
        </p:spPr>
        <p:txBody>
          <a:bodyPr wrap="square">
            <a:spAutoFit/>
          </a:bodyPr>
          <a:lstStyle/>
          <a:p>
            <a:r>
              <a:rPr lang="it-IT" sz="2000" b="1" dirty="0" smtClean="0">
                <a:solidFill>
                  <a:srgbClr val="FFC000"/>
                </a:solidFill>
                <a:latin typeface="Arial" panose="020B0604020202020204" pitchFamily="34" charset="0"/>
                <a:cs typeface="Arial" panose="020B0604020202020204" pitchFamily="34" charset="0"/>
              </a:rPr>
              <a:t>    </a:t>
            </a:r>
            <a:r>
              <a:rPr lang="it-IT" sz="2200" b="1" dirty="0" smtClean="0">
                <a:solidFill>
                  <a:srgbClr val="FFC000"/>
                </a:solidFill>
                <a:latin typeface="Arial" panose="020B0604020202020204" pitchFamily="34" charset="0"/>
                <a:cs typeface="Arial" panose="020B0604020202020204" pitchFamily="34" charset="0"/>
              </a:rPr>
              <a:t>Il costrutto di autoefficacia di Bandura</a:t>
            </a:r>
            <a:r>
              <a:rPr lang="it-IT" sz="2200" b="1" dirty="0">
                <a:latin typeface="Arial" panose="020B0604020202020204" pitchFamily="34" charset="0"/>
                <a:cs typeface="Arial" panose="020B0604020202020204" pitchFamily="34" charset="0"/>
              </a:rPr>
              <a:t> </a:t>
            </a:r>
            <a:r>
              <a:rPr lang="it-IT" sz="2200" dirty="0" smtClean="0">
                <a:latin typeface="Arial" panose="020B0604020202020204" pitchFamily="34" charset="0"/>
                <a:cs typeface="Arial" panose="020B0604020202020204" pitchFamily="34" charset="0"/>
              </a:rPr>
              <a:t>(</a:t>
            </a:r>
            <a:r>
              <a:rPr lang="it-IT" sz="2000" dirty="0" smtClean="0">
                <a:latin typeface="Arial" panose="020B0604020202020204" pitchFamily="34" charset="0"/>
                <a:cs typeface="Arial" panose="020B0604020202020204" pitchFamily="34" charset="0"/>
              </a:rPr>
              <a:t>1999)</a:t>
            </a:r>
          </a:p>
          <a:p>
            <a:endParaRPr lang="it-IT" sz="2000" dirty="0" smtClean="0">
              <a:latin typeface="Arial" panose="020B0604020202020204" pitchFamily="34" charset="0"/>
              <a:cs typeface="Arial" panose="020B0604020202020204" pitchFamily="34" charset="0"/>
            </a:endParaRPr>
          </a:p>
          <a:p>
            <a:r>
              <a:rPr lang="it-IT" sz="2000" i="1" dirty="0" smtClean="0">
                <a:latin typeface="Arial" panose="020B0604020202020204" pitchFamily="34" charset="0"/>
                <a:cs typeface="Arial" panose="020B0604020202020204" pitchFamily="34" charset="0"/>
              </a:rPr>
              <a:t>Senso di convinzione che i soggetti ripongono</a:t>
            </a:r>
          </a:p>
          <a:p>
            <a:endParaRPr lang="it-IT" sz="2000" i="1" dirty="0">
              <a:latin typeface="Arial" panose="020B0604020202020204" pitchFamily="34" charset="0"/>
              <a:cs typeface="Arial" panose="020B0604020202020204" pitchFamily="34" charset="0"/>
            </a:endParaRPr>
          </a:p>
          <a:p>
            <a:r>
              <a:rPr lang="it-IT" sz="2000" i="1" dirty="0" smtClean="0">
                <a:latin typeface="Arial" panose="020B0604020202020204" pitchFamily="34" charset="0"/>
                <a:cs typeface="Arial" panose="020B0604020202020204" pitchFamily="34" charset="0"/>
              </a:rPr>
              <a:t>nelle proprie capacità di organizzare e realizzare azioni necessarie per</a:t>
            </a:r>
          </a:p>
          <a:p>
            <a:r>
              <a:rPr lang="it-IT" sz="2000" i="1" dirty="0" smtClean="0">
                <a:latin typeface="Arial" panose="020B0604020202020204" pitchFamily="34" charset="0"/>
                <a:cs typeface="Arial" panose="020B0604020202020204" pitchFamily="34" charset="0"/>
              </a:rPr>
              <a:t>gestire adeguatamente le situazioni che incontreranno, </a:t>
            </a:r>
          </a:p>
          <a:p>
            <a:endParaRPr lang="it-IT" sz="2000" i="1" dirty="0" smtClean="0">
              <a:latin typeface="Arial" panose="020B0604020202020204" pitchFamily="34" charset="0"/>
              <a:cs typeface="Arial" panose="020B0604020202020204" pitchFamily="34" charset="0"/>
            </a:endParaRPr>
          </a:p>
          <a:p>
            <a:r>
              <a:rPr lang="it-IT" sz="2000" i="1" dirty="0" smtClean="0">
                <a:latin typeface="Arial" panose="020B0604020202020204" pitchFamily="34" charset="0"/>
                <a:cs typeface="Arial" panose="020B0604020202020204" pitchFamily="34" charset="0"/>
              </a:rPr>
              <a:t>in modo da superare le difficoltà e raggiungere gli obiettivi prefissati in un particolare contesto e ambito</a:t>
            </a:r>
            <a:endParaRPr lang="it-IT" sz="2000" dirty="0">
              <a:latin typeface="Arial" panose="020B0604020202020204" pitchFamily="34" charset="0"/>
              <a:cs typeface="Arial" panose="020B0604020202020204" pitchFamily="34" charset="0"/>
            </a:endParaRPr>
          </a:p>
          <a:p>
            <a:pPr algn="r"/>
            <a:endParaRPr lang="it-IT" i="1" dirty="0" smtClean="0">
              <a:latin typeface="Arial" panose="020B0604020202020204" pitchFamily="34" charset="0"/>
              <a:cs typeface="Arial" panose="020B0604020202020204" pitchFamily="34" charset="0"/>
            </a:endParaRPr>
          </a:p>
          <a:p>
            <a:pPr algn="r"/>
            <a:endParaRPr lang="it-IT" i="1" dirty="0">
              <a:latin typeface="Arial" panose="020B0604020202020204" pitchFamily="34" charset="0"/>
              <a:cs typeface="Arial" panose="020B0604020202020204" pitchFamily="34" charset="0"/>
            </a:endParaRPr>
          </a:p>
          <a:p>
            <a:pPr algn="r"/>
            <a:r>
              <a:rPr lang="it-IT" i="1" dirty="0" smtClean="0">
                <a:latin typeface="Arial" panose="020B0604020202020204" pitchFamily="34" charset="0"/>
                <a:cs typeface="Arial" panose="020B0604020202020204" pitchFamily="34" charset="0"/>
              </a:rPr>
              <a:t>Chi è dotato di self-</a:t>
            </a:r>
            <a:r>
              <a:rPr lang="it-IT" i="1" dirty="0" err="1" smtClean="0">
                <a:latin typeface="Arial" panose="020B0604020202020204" pitchFamily="34" charset="0"/>
                <a:cs typeface="Arial" panose="020B0604020202020204" pitchFamily="34" charset="0"/>
              </a:rPr>
              <a:t>efficacy</a:t>
            </a:r>
            <a:r>
              <a:rPr lang="it-IT" i="1" dirty="0" smtClean="0">
                <a:latin typeface="Arial" panose="020B0604020202020204" pitchFamily="34" charset="0"/>
                <a:cs typeface="Arial" panose="020B0604020202020204" pitchFamily="34" charset="0"/>
              </a:rPr>
              <a:t> si riprende dai fallimenti </a:t>
            </a:r>
            <a:r>
              <a:rPr lang="it-IT" dirty="0" smtClean="0">
                <a:latin typeface="Arial" panose="020B0604020202020204" pitchFamily="34" charset="0"/>
                <a:cs typeface="Arial" panose="020B0604020202020204" pitchFamily="34" charset="0"/>
              </a:rPr>
              <a:t>(Bandura)</a:t>
            </a:r>
          </a:p>
        </p:txBody>
      </p:sp>
    </p:spTree>
    <p:extLst>
      <p:ext uri="{BB962C8B-B14F-4D97-AF65-F5344CB8AC3E}">
        <p14:creationId xmlns:p14="http://schemas.microsoft.com/office/powerpoint/2010/main" val="577335901"/>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104615" y="686390"/>
            <a:ext cx="5544282" cy="5509200"/>
          </a:xfrm>
          <a:prstGeom prst="rect">
            <a:avLst/>
          </a:prstGeom>
        </p:spPr>
        <p:txBody>
          <a:bodyPr wrap="square">
            <a:spAutoFit/>
          </a:bodyPr>
          <a:lstStyle/>
          <a:p>
            <a:pPr algn="ctr"/>
            <a:r>
              <a:rPr lang="it-IT" sz="2200" b="1" dirty="0">
                <a:solidFill>
                  <a:srgbClr val="CC6600"/>
                </a:solidFill>
                <a:latin typeface="Arial" panose="020B0604020202020204" pitchFamily="34" charset="0"/>
                <a:cs typeface="Arial" panose="020B0604020202020204" pitchFamily="34" charset="0"/>
              </a:rPr>
              <a:t>l’autoefficacia si prefigura come  </a:t>
            </a:r>
            <a:r>
              <a:rPr lang="it-IT" sz="2200" b="1" dirty="0" smtClean="0">
                <a:solidFill>
                  <a:srgbClr val="CC6600"/>
                </a:solidFill>
                <a:latin typeface="Arial" panose="020B0604020202020204" pitchFamily="34" charset="0"/>
                <a:cs typeface="Arial" panose="020B0604020202020204" pitchFamily="34" charset="0"/>
              </a:rPr>
              <a:t>è una </a:t>
            </a:r>
            <a:r>
              <a:rPr lang="it-IT" sz="2200" b="1" dirty="0" smtClean="0">
                <a:solidFill>
                  <a:srgbClr val="FFC000"/>
                </a:solidFill>
                <a:latin typeface="Arial" panose="020B0604020202020204" pitchFamily="34" charset="0"/>
                <a:cs typeface="Arial" panose="020B0604020202020204" pitchFamily="34" charset="0"/>
              </a:rPr>
              <a:t>capacita </a:t>
            </a:r>
            <a:r>
              <a:rPr lang="it-IT" sz="2200" b="1" dirty="0">
                <a:solidFill>
                  <a:srgbClr val="FFC000"/>
                </a:solidFill>
                <a:latin typeface="Arial" panose="020B0604020202020204" pitchFamily="34" charset="0"/>
                <a:cs typeface="Arial" panose="020B0604020202020204" pitchFamily="34" charset="0"/>
              </a:rPr>
              <a:t>generativa</a:t>
            </a:r>
          </a:p>
          <a:p>
            <a:pPr algn="ctr"/>
            <a:r>
              <a:rPr lang="it-IT" sz="2200" b="1" dirty="0">
                <a:solidFill>
                  <a:srgbClr val="CC6600"/>
                </a:solidFill>
                <a:latin typeface="Arial" panose="020B0604020202020204" pitchFamily="34" charset="0"/>
                <a:cs typeface="Arial" panose="020B0604020202020204" pitchFamily="34" charset="0"/>
              </a:rPr>
              <a:t>s</a:t>
            </a:r>
            <a:r>
              <a:rPr lang="it-IT" sz="2200" b="1" dirty="0" smtClean="0">
                <a:solidFill>
                  <a:srgbClr val="CC6600"/>
                </a:solidFill>
                <a:latin typeface="Arial" panose="020B0604020202020204" pitchFamily="34" charset="0"/>
                <a:cs typeface="Arial" panose="020B0604020202020204" pitchFamily="34" charset="0"/>
              </a:rPr>
              <a:t>u cui incidere educativamente</a:t>
            </a:r>
          </a:p>
          <a:p>
            <a:pPr algn="ctr"/>
            <a:endParaRPr lang="it-IT" sz="2200" b="1" dirty="0">
              <a:solidFill>
                <a:srgbClr val="CC6600"/>
              </a:solidFill>
              <a:latin typeface="Arial" panose="020B0604020202020204" pitchFamily="34" charset="0"/>
              <a:cs typeface="Arial" panose="020B0604020202020204" pitchFamily="34" charset="0"/>
            </a:endParaRPr>
          </a:p>
          <a:p>
            <a:pPr algn="ctr"/>
            <a:endParaRPr lang="it-IT" sz="2200" b="1" dirty="0" smtClean="0">
              <a:solidFill>
                <a:srgbClr val="CC6600"/>
              </a:solidFill>
              <a:latin typeface="Arial" panose="020B0604020202020204" pitchFamily="34" charset="0"/>
              <a:cs typeface="Arial" panose="020B0604020202020204" pitchFamily="34" charset="0"/>
            </a:endParaRPr>
          </a:p>
          <a:p>
            <a:pPr algn="ctr"/>
            <a:endParaRPr lang="it-IT" sz="2200" dirty="0" smtClean="0">
              <a:latin typeface="Arial" panose="020B0604020202020204" pitchFamily="34" charset="0"/>
              <a:cs typeface="Arial" panose="020B0604020202020204" pitchFamily="34" charset="0"/>
            </a:endParaRPr>
          </a:p>
          <a:p>
            <a:r>
              <a:rPr lang="it-IT" sz="2000" dirty="0" smtClean="0">
                <a:latin typeface="Arial" panose="020B0604020202020204" pitchFamily="34" charset="0"/>
                <a:cs typeface="Arial" panose="020B0604020202020204" pitchFamily="34" charset="0"/>
              </a:rPr>
              <a:t>allo </a:t>
            </a:r>
            <a:r>
              <a:rPr lang="it-IT" sz="2000" dirty="0" smtClean="0">
                <a:solidFill>
                  <a:srgbClr val="FFC000"/>
                </a:solidFill>
                <a:latin typeface="Arial" panose="020B0604020202020204" pitchFamily="34" charset="0"/>
                <a:cs typeface="Arial" panose="020B0604020202020204" pitchFamily="34" charset="0"/>
              </a:rPr>
              <a:t>scopo di </a:t>
            </a:r>
            <a:r>
              <a:rPr lang="it-IT" sz="2000" dirty="0">
                <a:solidFill>
                  <a:srgbClr val="FFC000"/>
                </a:solidFill>
                <a:latin typeface="Arial" panose="020B0604020202020204" pitchFamily="34" charset="0"/>
                <a:cs typeface="Arial" panose="020B0604020202020204" pitchFamily="34" charset="0"/>
              </a:rPr>
              <a:t>orientare il </a:t>
            </a:r>
            <a:r>
              <a:rPr lang="it-IT" sz="2000" dirty="0" smtClean="0">
                <a:solidFill>
                  <a:srgbClr val="FFC000"/>
                </a:solidFill>
                <a:latin typeface="Arial" panose="020B0604020202020204" pitchFamily="34" charset="0"/>
                <a:cs typeface="Arial" panose="020B0604020202020204" pitchFamily="34" charset="0"/>
              </a:rPr>
              <a:t>soggetto</a:t>
            </a:r>
          </a:p>
          <a:p>
            <a:r>
              <a:rPr lang="it-IT" sz="2000" dirty="0" smtClean="0">
                <a:latin typeface="Arial" panose="020B0604020202020204" pitchFamily="34" charset="0"/>
                <a:cs typeface="Arial" panose="020B0604020202020204" pitchFamily="34" charset="0"/>
              </a:rPr>
              <a:t>a realizzare</a:t>
            </a:r>
          </a:p>
          <a:p>
            <a:endParaRPr lang="it-IT" sz="2000" dirty="0">
              <a:latin typeface="Arial" panose="020B0604020202020204" pitchFamily="34" charset="0"/>
              <a:cs typeface="Arial" panose="020B0604020202020204" pitchFamily="34" charset="0"/>
            </a:endParaRPr>
          </a:p>
          <a:p>
            <a:r>
              <a:rPr lang="it-IT" sz="2000" dirty="0" smtClean="0">
                <a:solidFill>
                  <a:srgbClr val="FFC000"/>
                </a:solidFill>
                <a:latin typeface="Arial" panose="020B0604020202020204" pitchFamily="34" charset="0"/>
                <a:cs typeface="Arial" panose="020B0604020202020204" pitchFamily="34" charset="0"/>
              </a:rPr>
              <a:t>comportamenti </a:t>
            </a:r>
            <a:r>
              <a:rPr lang="it-IT" sz="2000" dirty="0">
                <a:solidFill>
                  <a:srgbClr val="FFC000"/>
                </a:solidFill>
                <a:latin typeface="Arial" panose="020B0604020202020204" pitchFamily="34" charset="0"/>
                <a:cs typeface="Arial" panose="020B0604020202020204" pitchFamily="34" charset="0"/>
              </a:rPr>
              <a:t>ed azioni </a:t>
            </a:r>
            <a:r>
              <a:rPr lang="it-IT" sz="2000" dirty="0" smtClean="0">
                <a:solidFill>
                  <a:srgbClr val="FFC000"/>
                </a:solidFill>
                <a:latin typeface="Arial" panose="020B0604020202020204" pitchFamily="34" charset="0"/>
                <a:cs typeface="Arial" panose="020B0604020202020204" pitchFamily="34" charset="0"/>
              </a:rPr>
              <a:t>efficienti </a:t>
            </a:r>
            <a:r>
              <a:rPr lang="it-IT" sz="2000" dirty="0" smtClean="0">
                <a:latin typeface="Arial" panose="020B0604020202020204" pitchFamily="34" charset="0"/>
                <a:cs typeface="Arial" panose="020B0604020202020204" pitchFamily="34" charset="0"/>
              </a:rPr>
              <a:t>e</a:t>
            </a:r>
          </a:p>
          <a:p>
            <a:r>
              <a:rPr lang="it-IT" sz="2000" dirty="0" smtClean="0">
                <a:latin typeface="Arial" panose="020B0604020202020204" pitchFamily="34" charset="0"/>
                <a:cs typeface="Arial" panose="020B0604020202020204" pitchFamily="34" charset="0"/>
              </a:rPr>
              <a:t>finalizzati </a:t>
            </a:r>
            <a:r>
              <a:rPr lang="it-IT" sz="2000" dirty="0">
                <a:latin typeface="Arial" panose="020B0604020202020204" pitchFamily="34" charset="0"/>
                <a:cs typeface="Arial" panose="020B0604020202020204" pitchFamily="34" charset="0"/>
              </a:rPr>
              <a:t>riconducibili ad </a:t>
            </a:r>
            <a:r>
              <a:rPr lang="it-IT" sz="2000" dirty="0" smtClean="0">
                <a:latin typeface="Arial" panose="020B0604020202020204" pitchFamily="34" charset="0"/>
                <a:cs typeface="Arial" panose="020B0604020202020204" pitchFamily="34" charset="0"/>
              </a:rPr>
              <a:t>una</a:t>
            </a:r>
          </a:p>
          <a:p>
            <a:endParaRPr lang="it-IT" sz="2000" dirty="0">
              <a:solidFill>
                <a:srgbClr val="FFC000"/>
              </a:solidFill>
              <a:latin typeface="Arial" panose="020B0604020202020204" pitchFamily="34" charset="0"/>
              <a:cs typeface="Arial" panose="020B0604020202020204" pitchFamily="34" charset="0"/>
            </a:endParaRPr>
          </a:p>
          <a:p>
            <a:r>
              <a:rPr lang="it-IT" sz="2000" dirty="0">
                <a:solidFill>
                  <a:srgbClr val="FFC000"/>
                </a:solidFill>
                <a:latin typeface="Arial" panose="020B0604020202020204" pitchFamily="34" charset="0"/>
                <a:cs typeface="Arial" panose="020B0604020202020204" pitchFamily="34" charset="0"/>
              </a:rPr>
              <a:t>t</a:t>
            </a:r>
            <a:r>
              <a:rPr lang="it-IT" sz="2000" dirty="0" smtClean="0">
                <a:solidFill>
                  <a:srgbClr val="FFC000"/>
                </a:solidFill>
                <a:latin typeface="Arial" panose="020B0604020202020204" pitchFamily="34" charset="0"/>
                <a:cs typeface="Arial" panose="020B0604020202020204" pitchFamily="34" charset="0"/>
              </a:rPr>
              <a:t>assonomia di abilità:</a:t>
            </a:r>
          </a:p>
          <a:p>
            <a:endParaRPr lang="it-IT"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it-IT" sz="2000" dirty="0" smtClean="0">
                <a:solidFill>
                  <a:srgbClr val="FFC000"/>
                </a:solidFill>
                <a:latin typeface="Arial" panose="020B0604020202020204" pitchFamily="34" charset="0"/>
                <a:cs typeface="Arial" panose="020B0604020202020204" pitchFamily="34" charset="0"/>
              </a:rPr>
              <a:t>cognitive </a:t>
            </a:r>
            <a:r>
              <a:rPr lang="it-IT" sz="2000" dirty="0">
                <a:solidFill>
                  <a:srgbClr val="FFC000"/>
                </a:solidFill>
                <a:latin typeface="Arial" panose="020B0604020202020204" pitchFamily="34" charset="0"/>
                <a:cs typeface="Arial" panose="020B0604020202020204" pitchFamily="34" charset="0"/>
              </a:rPr>
              <a:t>ed </a:t>
            </a:r>
            <a:r>
              <a:rPr lang="it-IT" sz="2000" dirty="0" smtClean="0">
                <a:solidFill>
                  <a:srgbClr val="FFC000"/>
                </a:solidFill>
                <a:latin typeface="Arial" panose="020B0604020202020204" pitchFamily="34" charset="0"/>
                <a:cs typeface="Arial" panose="020B0604020202020204" pitchFamily="34" charset="0"/>
              </a:rPr>
              <a:t>emozionali,</a:t>
            </a:r>
          </a:p>
          <a:p>
            <a:pPr marL="285750" indent="-285750">
              <a:buFont typeface="Arial" panose="020B0604020202020204" pitchFamily="34" charset="0"/>
              <a:buChar char="•"/>
            </a:pPr>
            <a:r>
              <a:rPr lang="it-IT" sz="2000" dirty="0">
                <a:solidFill>
                  <a:srgbClr val="FFC000"/>
                </a:solidFill>
                <a:latin typeface="Arial" panose="020B0604020202020204" pitchFamily="34" charset="0"/>
                <a:cs typeface="Arial" panose="020B0604020202020204" pitchFamily="34" charset="0"/>
              </a:rPr>
              <a:t>s</a:t>
            </a:r>
            <a:r>
              <a:rPr lang="it-IT" sz="2000" dirty="0" smtClean="0">
                <a:solidFill>
                  <a:srgbClr val="FFC000"/>
                </a:solidFill>
                <a:latin typeface="Arial" panose="020B0604020202020204" pitchFamily="34" charset="0"/>
                <a:cs typeface="Arial" panose="020B0604020202020204" pitchFamily="34" charset="0"/>
              </a:rPr>
              <a:t>ociali</a:t>
            </a:r>
          </a:p>
          <a:p>
            <a:pPr marL="285750" indent="-285750">
              <a:buFont typeface="Arial" panose="020B0604020202020204" pitchFamily="34" charset="0"/>
              <a:buChar char="•"/>
            </a:pPr>
            <a:r>
              <a:rPr lang="it-IT" sz="2000" dirty="0" smtClean="0">
                <a:solidFill>
                  <a:srgbClr val="FFC000"/>
                </a:solidFill>
                <a:latin typeface="Arial" panose="020B0604020202020204" pitchFamily="34" charset="0"/>
                <a:cs typeface="Arial" panose="020B0604020202020204" pitchFamily="34" charset="0"/>
              </a:rPr>
              <a:t>comportamentali</a:t>
            </a:r>
            <a:endParaRPr lang="it-IT" sz="2000" dirty="0">
              <a:solidFill>
                <a:srgbClr val="FFC000"/>
              </a:solidFill>
              <a:latin typeface="Arial" panose="020B0604020202020204" pitchFamily="34" charset="0"/>
              <a:cs typeface="Arial" panose="020B0604020202020204" pitchFamily="34" charset="0"/>
            </a:endParaRPr>
          </a:p>
        </p:txBody>
      </p:sp>
      <p:sp>
        <p:nvSpPr>
          <p:cNvPr id="5" name="Rettangolo 4"/>
          <p:cNvSpPr/>
          <p:nvPr/>
        </p:nvSpPr>
        <p:spPr>
          <a:xfrm>
            <a:off x="5368067" y="5536048"/>
            <a:ext cx="4257840" cy="923330"/>
          </a:xfrm>
          <a:prstGeom prst="rect">
            <a:avLst/>
          </a:prstGeom>
        </p:spPr>
        <p:txBody>
          <a:bodyPr wrap="square">
            <a:spAutoFit/>
          </a:bodyPr>
          <a:lstStyle/>
          <a:p>
            <a:r>
              <a:rPr lang="it-IT" i="1" dirty="0">
                <a:latin typeface="Arial" panose="020B0604020202020204" pitchFamily="34" charset="0"/>
                <a:cs typeface="Arial" panose="020B0604020202020204" pitchFamily="34" charset="0"/>
              </a:rPr>
              <a:t>I</a:t>
            </a:r>
            <a:r>
              <a:rPr lang="it-IT" i="1" dirty="0" smtClean="0">
                <a:latin typeface="Arial" panose="020B0604020202020204" pitchFamily="34" charset="0"/>
                <a:cs typeface="Arial" panose="020B0604020202020204" pitchFamily="34" charset="0"/>
              </a:rPr>
              <a:t>mparare </a:t>
            </a:r>
            <a:r>
              <a:rPr lang="it-IT" i="1" dirty="0">
                <a:latin typeface="Arial" panose="020B0604020202020204" pitchFamily="34" charset="0"/>
                <a:cs typeface="Arial" panose="020B0604020202020204" pitchFamily="34" charset="0"/>
              </a:rPr>
              <a:t>a superare le difficoltà aumenta il senso di «self-</a:t>
            </a:r>
            <a:r>
              <a:rPr lang="it-IT" i="1" dirty="0" err="1">
                <a:latin typeface="Arial" panose="020B0604020202020204" pitchFamily="34" charset="0"/>
                <a:cs typeface="Arial" panose="020B0604020202020204" pitchFamily="34" charset="0"/>
              </a:rPr>
              <a:t>efficacy</a:t>
            </a:r>
            <a:r>
              <a:rPr lang="it-IT" i="1" dirty="0">
                <a:latin typeface="Arial" panose="020B0604020202020204" pitchFamily="34" charset="0"/>
                <a:cs typeface="Arial" panose="020B0604020202020204" pitchFamily="34" charset="0"/>
              </a:rPr>
              <a:t>» </a:t>
            </a:r>
            <a:r>
              <a:rPr lang="it-IT" i="1" dirty="0" err="1" smtClean="0">
                <a:latin typeface="Arial" panose="020B0604020202020204" pitchFamily="34" charset="0"/>
                <a:cs typeface="Arial" panose="020B0604020202020204" pitchFamily="34" charset="0"/>
              </a:rPr>
              <a:t>D.Golema</a:t>
            </a:r>
            <a:r>
              <a:rPr lang="it-IT" dirty="0" err="1" smtClean="0">
                <a:latin typeface="Arial" panose="020B0604020202020204" pitchFamily="34" charset="0"/>
                <a:cs typeface="Arial" panose="020B0604020202020204" pitchFamily="34" charset="0"/>
              </a:rPr>
              <a:t>n</a:t>
            </a:r>
            <a:endParaRPr lang="it-IT" dirty="0">
              <a:latin typeface="Arial" panose="020B0604020202020204" pitchFamily="34" charset="0"/>
              <a:cs typeface="Arial" panose="020B0604020202020204" pitchFamily="34" charset="0"/>
            </a:endParaRPr>
          </a:p>
        </p:txBody>
      </p:sp>
      <p:pic>
        <p:nvPicPr>
          <p:cNvPr id="5124" name="Picture 4" descr="8 Top in-demand soft skills that organisations desire in techies | TechGi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3721" y="2178568"/>
            <a:ext cx="5224500" cy="291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78909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150848"/>
            <a:ext cx="8152108" cy="3647152"/>
          </a:xfrm>
          <a:prstGeom prst="rect">
            <a:avLst/>
          </a:prstGeom>
        </p:spPr>
        <p:txBody>
          <a:bodyPr wrap="square">
            <a:spAutoFit/>
          </a:bodyPr>
          <a:lstStyle/>
          <a:p>
            <a:pPr>
              <a:spcAft>
                <a:spcPts val="0"/>
              </a:spcAft>
            </a:pPr>
            <a:r>
              <a:rPr lang="it-IT" sz="2100" dirty="0" smtClean="0">
                <a:latin typeface="Arial" panose="020B0604020202020204" pitchFamily="34" charset="0"/>
                <a:ea typeface="Times New Roman" panose="02020603050405020304" pitchFamily="18" charset="0"/>
              </a:rPr>
              <a:t>Nella realtà, infatti, </a:t>
            </a:r>
          </a:p>
          <a:p>
            <a:pPr>
              <a:spcAft>
                <a:spcPts val="0"/>
              </a:spcAft>
            </a:pPr>
            <a:endParaRPr lang="it-IT" sz="2100" dirty="0">
              <a:solidFill>
                <a:schemeClr val="accent3"/>
              </a:solidFill>
              <a:latin typeface="Arial" panose="020B0604020202020204" pitchFamily="34" charset="0"/>
              <a:ea typeface="Times New Roman" panose="02020603050405020304" pitchFamily="18" charset="0"/>
            </a:endParaRPr>
          </a:p>
          <a:p>
            <a:pPr>
              <a:spcAft>
                <a:spcPts val="0"/>
              </a:spcAft>
            </a:pPr>
            <a:r>
              <a:rPr lang="it-IT" sz="2100" dirty="0" smtClean="0">
                <a:solidFill>
                  <a:schemeClr val="accent3"/>
                </a:solidFill>
                <a:latin typeface="Arial" panose="020B0604020202020204" pitchFamily="34" charset="0"/>
                <a:ea typeface="Times New Roman" panose="02020603050405020304" pitchFamily="18" charset="0"/>
              </a:rPr>
              <a:t>il requisito di una salute completa lascerebbe</a:t>
            </a:r>
          </a:p>
          <a:p>
            <a:pPr>
              <a:spcAft>
                <a:spcPts val="0"/>
              </a:spcAft>
            </a:pPr>
            <a:r>
              <a:rPr lang="it-IT" sz="2100" dirty="0" smtClean="0">
                <a:latin typeface="Arial" panose="020B0604020202020204" pitchFamily="34" charset="0"/>
                <a:ea typeface="Times New Roman" panose="02020603050405020304" pitchFamily="18" charset="0"/>
              </a:rPr>
              <a:t>la maggior parte delle persone </a:t>
            </a:r>
            <a:r>
              <a:rPr lang="it-IT" sz="2100" b="1" dirty="0" smtClean="0">
                <a:solidFill>
                  <a:schemeClr val="accent3"/>
                </a:solidFill>
                <a:latin typeface="Arial" panose="020B0604020202020204" pitchFamily="34" charset="0"/>
                <a:ea typeface="Times New Roman" panose="02020603050405020304" pitchFamily="18" charset="0"/>
              </a:rPr>
              <a:t>“insalubre per la maggior parte del tempo".</a:t>
            </a:r>
            <a:endParaRPr lang="it-IT" sz="2100" dirty="0" smtClean="0">
              <a:solidFill>
                <a:schemeClr val="accent3"/>
              </a:solidFill>
              <a:latin typeface="Times New Roman" panose="02020603050405020304" pitchFamily="18" charset="0"/>
              <a:ea typeface="Times New Roman" panose="02020603050405020304" pitchFamily="18" charset="0"/>
            </a:endParaRPr>
          </a:p>
          <a:p>
            <a:pPr>
              <a:spcAft>
                <a:spcPts val="0"/>
              </a:spcAft>
            </a:pPr>
            <a:r>
              <a:rPr lang="it-IT" sz="2100" dirty="0" smtClean="0">
                <a:latin typeface="Arial" panose="020B0604020202020204" pitchFamily="34" charset="0"/>
                <a:ea typeface="Times New Roman" panose="02020603050405020304" pitchFamily="18" charset="0"/>
              </a:rPr>
              <a:t> </a:t>
            </a:r>
            <a:endParaRPr lang="it-IT" sz="2100" dirty="0" smtClean="0">
              <a:latin typeface="Times New Roman" panose="02020603050405020304" pitchFamily="18" charset="0"/>
              <a:ea typeface="Times New Roman" panose="02020603050405020304" pitchFamily="18" charset="0"/>
            </a:endParaRPr>
          </a:p>
          <a:p>
            <a:r>
              <a:rPr lang="it-IT" sz="2100" dirty="0" smtClean="0">
                <a:latin typeface="Arial" panose="020B0604020202020204" pitchFamily="34" charset="0"/>
                <a:ea typeface="Times New Roman" panose="02020603050405020304" pitchFamily="18" charset="0"/>
              </a:rPr>
              <a:t>Con il  </a:t>
            </a:r>
            <a:r>
              <a:rPr lang="it-IT" sz="2100" dirty="0" smtClean="0">
                <a:solidFill>
                  <a:schemeClr val="accent3"/>
                </a:solidFill>
                <a:latin typeface="Arial" panose="020B0604020202020204" pitchFamily="34" charset="0"/>
                <a:ea typeface="Times New Roman" panose="02020603050405020304" pitchFamily="18" charset="0"/>
              </a:rPr>
              <a:t>risultato </a:t>
            </a:r>
            <a:r>
              <a:rPr lang="it-IT" sz="2100" dirty="0">
                <a:solidFill>
                  <a:schemeClr val="accent3"/>
                </a:solidFill>
                <a:latin typeface="Arial" panose="020B0604020202020204" pitchFamily="34" charset="0"/>
                <a:ea typeface="Times New Roman" panose="02020603050405020304" pitchFamily="18" charset="0"/>
              </a:rPr>
              <a:t>di </a:t>
            </a:r>
            <a:r>
              <a:rPr lang="it-IT" sz="2100" b="1" dirty="0">
                <a:solidFill>
                  <a:schemeClr val="accent3"/>
                </a:solidFill>
                <a:latin typeface="Arial" panose="020B0604020202020204" pitchFamily="34" charset="0"/>
                <a:ea typeface="Times New Roman" panose="02020603050405020304" pitchFamily="18" charset="0"/>
              </a:rPr>
              <a:t>ampliare le </a:t>
            </a:r>
            <a:r>
              <a:rPr lang="it-IT" sz="2100" b="1" dirty="0" smtClean="0">
                <a:solidFill>
                  <a:schemeClr val="accent3"/>
                </a:solidFill>
                <a:latin typeface="Arial" panose="020B0604020202020204" pitchFamily="34" charset="0"/>
                <a:ea typeface="Times New Roman" panose="02020603050405020304" pitchFamily="18" charset="0"/>
              </a:rPr>
              <a:t>ambizioni </a:t>
            </a:r>
            <a:r>
              <a:rPr lang="it-IT" sz="2100" b="1" dirty="0">
                <a:solidFill>
                  <a:schemeClr val="accent3"/>
                </a:solidFill>
                <a:latin typeface="Arial" panose="020B0604020202020204" pitchFamily="34" charset="0"/>
                <a:ea typeface="Times New Roman" panose="02020603050405020304" pitchFamily="18" charset="0"/>
              </a:rPr>
              <a:t>ed il “mercato” del sistema </a:t>
            </a:r>
            <a:r>
              <a:rPr lang="it-IT" sz="2100" b="1" dirty="0" smtClean="0">
                <a:solidFill>
                  <a:schemeClr val="accent3"/>
                </a:solidFill>
                <a:latin typeface="Arial" panose="020B0604020202020204" pitchFamily="34" charset="0"/>
                <a:ea typeface="Times New Roman" panose="02020603050405020304" pitchFamily="18" charset="0"/>
              </a:rPr>
              <a:t>sanitario,</a:t>
            </a:r>
            <a:endParaRPr lang="it-IT" sz="2100" b="1" dirty="0">
              <a:solidFill>
                <a:schemeClr val="accent3"/>
              </a:solidFill>
              <a:latin typeface="Arial" panose="020B0604020202020204" pitchFamily="34" charset="0"/>
              <a:ea typeface="Times New Roman" panose="02020603050405020304" pitchFamily="18" charset="0"/>
            </a:endParaRPr>
          </a:p>
          <a:p>
            <a:pPr>
              <a:spcAft>
                <a:spcPts val="0"/>
              </a:spcAft>
            </a:pPr>
            <a:endParaRPr lang="it-IT" sz="2100" dirty="0">
              <a:latin typeface="Arial" panose="020B0604020202020204" pitchFamily="34" charset="0"/>
              <a:ea typeface="Times New Roman" panose="02020603050405020304" pitchFamily="18" charset="0"/>
            </a:endParaRPr>
          </a:p>
          <a:p>
            <a:pPr algn="ctr">
              <a:spcAft>
                <a:spcPts val="0"/>
              </a:spcAft>
            </a:pPr>
            <a:r>
              <a:rPr lang="it-IT" sz="2100" b="1" dirty="0" smtClean="0">
                <a:solidFill>
                  <a:schemeClr val="accent3"/>
                </a:solidFill>
                <a:latin typeface="Arial" panose="020B0604020202020204" pitchFamily="34" charset="0"/>
                <a:ea typeface="Times New Roman" panose="02020603050405020304" pitchFamily="18" charset="0"/>
              </a:rPr>
              <a:t>aumentandone anche a dismisura i costi</a:t>
            </a:r>
            <a:endParaRPr lang="it-IT" sz="2100" b="1" dirty="0">
              <a:latin typeface="Arial" panose="020B0604020202020204" pitchFamily="34" charset="0"/>
              <a:ea typeface="Times New Roman" panose="02020603050405020304" pitchFamily="18" charset="0"/>
            </a:endParaRPr>
          </a:p>
          <a:p>
            <a:pPr algn="ctr">
              <a:spcAft>
                <a:spcPts val="0"/>
              </a:spcAft>
            </a:pPr>
            <a:r>
              <a:rPr lang="it-IT" sz="2100" dirty="0" smtClean="0">
                <a:latin typeface="Arial" panose="020B0604020202020204" pitchFamily="34" charset="0"/>
                <a:ea typeface="Times New Roman" panose="02020603050405020304" pitchFamily="18" charset="0"/>
              </a:rPr>
              <a:t>medico-assistenziali, terapeutici, farmaceutici, …</a:t>
            </a:r>
          </a:p>
        </p:txBody>
      </p:sp>
      <p:pic>
        <p:nvPicPr>
          <p:cNvPr id="7" name="Immagin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798000"/>
            <a:ext cx="6201722" cy="3060000"/>
          </a:xfrm>
          <a:prstGeom prst="rect">
            <a:avLst/>
          </a:prstGeom>
        </p:spPr>
      </p:pic>
      <p:sp>
        <p:nvSpPr>
          <p:cNvPr id="8" name="Rettangolo 7"/>
          <p:cNvSpPr/>
          <p:nvPr/>
        </p:nvSpPr>
        <p:spPr>
          <a:xfrm>
            <a:off x="4215620" y="5328000"/>
            <a:ext cx="4835392" cy="1384995"/>
          </a:xfrm>
          <a:prstGeom prst="rect">
            <a:avLst/>
          </a:prstGeom>
        </p:spPr>
        <p:txBody>
          <a:bodyPr wrap="square">
            <a:spAutoFit/>
          </a:bodyPr>
          <a:lstStyle/>
          <a:p>
            <a:pPr>
              <a:spcAft>
                <a:spcPts val="0"/>
              </a:spcAft>
            </a:pPr>
            <a:r>
              <a:rPr lang="it-IT" sz="2100" b="1" i="1" dirty="0" smtClean="0">
                <a:solidFill>
                  <a:srgbClr val="CC6600"/>
                </a:solidFill>
                <a:latin typeface="Arial" panose="020B0604020202020204" pitchFamily="34" charset="0"/>
                <a:ea typeface="Times New Roman" panose="02020603050405020304" pitchFamily="18" charset="0"/>
              </a:rPr>
              <a:t>… si producono farmaci, terapie, interventi per </a:t>
            </a:r>
            <a:r>
              <a:rPr lang="it-IT" sz="2100" b="1" i="1" dirty="0">
                <a:solidFill>
                  <a:srgbClr val="CC6600"/>
                </a:solidFill>
                <a:latin typeface="Arial" panose="020B0604020202020204" pitchFamily="34" charset="0"/>
                <a:ea typeface="Times New Roman" panose="02020603050405020304" pitchFamily="18" charset="0"/>
              </a:rPr>
              <a:t>‘condizioni’ che precedentemente non </a:t>
            </a:r>
            <a:r>
              <a:rPr lang="it-IT" sz="2100" b="1" i="1" dirty="0" smtClean="0">
                <a:solidFill>
                  <a:srgbClr val="CC6600"/>
                </a:solidFill>
                <a:latin typeface="Arial" panose="020B0604020202020204" pitchFamily="34" charset="0"/>
                <a:ea typeface="Times New Roman" panose="02020603050405020304" pitchFamily="18" charset="0"/>
              </a:rPr>
              <a:t>venivano</a:t>
            </a:r>
          </a:p>
          <a:p>
            <a:pPr>
              <a:spcAft>
                <a:spcPts val="0"/>
              </a:spcAft>
            </a:pPr>
            <a:r>
              <a:rPr lang="it-IT" sz="2100" b="1" i="1" dirty="0" smtClean="0">
                <a:solidFill>
                  <a:srgbClr val="CC6600"/>
                </a:solidFill>
                <a:latin typeface="Arial" panose="020B0604020202020204" pitchFamily="34" charset="0"/>
                <a:ea typeface="Times New Roman" panose="02020603050405020304" pitchFamily="18" charset="0"/>
              </a:rPr>
              <a:t>definite </a:t>
            </a:r>
            <a:r>
              <a:rPr lang="it-IT" sz="2100" b="1" i="1" dirty="0">
                <a:solidFill>
                  <a:srgbClr val="CC6600"/>
                </a:solidFill>
                <a:latin typeface="Arial" panose="020B0604020202020204" pitchFamily="34" charset="0"/>
                <a:ea typeface="Times New Roman" panose="02020603050405020304" pitchFamily="18" charset="0"/>
              </a:rPr>
              <a:t>come </a:t>
            </a:r>
            <a:r>
              <a:rPr lang="it-IT" sz="2100" b="1" i="1" dirty="0" smtClean="0">
                <a:solidFill>
                  <a:srgbClr val="CC6600"/>
                </a:solidFill>
                <a:latin typeface="Arial" panose="020B0604020202020204" pitchFamily="34" charset="0"/>
                <a:ea typeface="Times New Roman" panose="02020603050405020304" pitchFamily="18" charset="0"/>
              </a:rPr>
              <a:t>problemi </a:t>
            </a:r>
            <a:r>
              <a:rPr lang="it-IT" sz="2100" b="1" i="1" dirty="0">
                <a:solidFill>
                  <a:srgbClr val="CC6600"/>
                </a:solidFill>
                <a:latin typeface="Arial" panose="020B0604020202020204" pitchFamily="34" charset="0"/>
                <a:ea typeface="Times New Roman" panose="02020603050405020304" pitchFamily="18" charset="0"/>
              </a:rPr>
              <a:t>di salute</a:t>
            </a:r>
            <a:r>
              <a:rPr lang="it-IT" sz="2100" b="1" i="1" dirty="0" smtClean="0">
                <a:solidFill>
                  <a:srgbClr val="CC6600"/>
                </a:solidFill>
                <a:latin typeface="Arial" panose="020B0604020202020204" pitchFamily="34" charset="0"/>
                <a:ea typeface="Times New Roman" panose="02020603050405020304" pitchFamily="18" charset="0"/>
              </a:rPr>
              <a:t>.</a:t>
            </a:r>
            <a:endParaRPr lang="it-IT" sz="2100" b="1" i="1" dirty="0">
              <a:solidFill>
                <a:srgbClr val="CC6600"/>
              </a:solidFill>
              <a:latin typeface="Times New Roman" panose="02020603050405020304" pitchFamily="18" charset="0"/>
              <a:ea typeface="Times New Roman" panose="02020603050405020304" pitchFamily="18" charset="0"/>
            </a:endParaRPr>
          </a:p>
        </p:txBody>
      </p:sp>
      <p:sp>
        <p:nvSpPr>
          <p:cNvPr id="9" name="Rettangolo 8"/>
          <p:cNvSpPr/>
          <p:nvPr/>
        </p:nvSpPr>
        <p:spPr>
          <a:xfrm>
            <a:off x="4215620" y="4055169"/>
            <a:ext cx="5233182" cy="1061829"/>
          </a:xfrm>
          <a:prstGeom prst="rect">
            <a:avLst/>
          </a:prstGeom>
        </p:spPr>
        <p:txBody>
          <a:bodyPr wrap="square">
            <a:spAutoFit/>
          </a:bodyPr>
          <a:lstStyle/>
          <a:p>
            <a:r>
              <a:rPr lang="it-IT" sz="2100" b="1" i="1" dirty="0" smtClean="0">
                <a:solidFill>
                  <a:srgbClr val="CC6600"/>
                </a:solidFill>
                <a:latin typeface="Arial" panose="020B0604020202020204" pitchFamily="34" charset="0"/>
                <a:ea typeface="Times New Roman" panose="02020603050405020304" pitchFamily="18" charset="0"/>
              </a:rPr>
              <a:t>Le nuove tecnologie di screening</a:t>
            </a:r>
          </a:p>
          <a:p>
            <a:r>
              <a:rPr lang="it-IT" sz="2100" b="1" i="1" dirty="0" smtClean="0">
                <a:solidFill>
                  <a:srgbClr val="CC6600"/>
                </a:solidFill>
                <a:latin typeface="Arial" panose="020B0604020202020204" pitchFamily="34" charset="0"/>
                <a:ea typeface="Times New Roman" panose="02020603050405020304" pitchFamily="18" charset="0"/>
              </a:rPr>
              <a:t>rilevano anomalie a livelli che</a:t>
            </a:r>
          </a:p>
          <a:p>
            <a:r>
              <a:rPr lang="it-IT" sz="2100" b="1" i="1" dirty="0" smtClean="0">
                <a:solidFill>
                  <a:srgbClr val="CC6600"/>
                </a:solidFill>
                <a:latin typeface="Arial" panose="020B0604020202020204" pitchFamily="34" charset="0"/>
                <a:ea typeface="Times New Roman" panose="02020603050405020304" pitchFamily="18" charset="0"/>
              </a:rPr>
              <a:t>potrebbero non provocare malattie…</a:t>
            </a:r>
            <a:endParaRPr lang="it-IT" sz="2100" b="1" dirty="0">
              <a:solidFill>
                <a:srgbClr val="CC6600"/>
              </a:solidFill>
            </a:endParaRPr>
          </a:p>
        </p:txBody>
      </p:sp>
    </p:spTree>
    <p:extLst>
      <p:ext uri="{BB962C8B-B14F-4D97-AF65-F5344CB8AC3E}">
        <p14:creationId xmlns:p14="http://schemas.microsoft.com/office/powerpoint/2010/main" val="150060417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1055907" y="564461"/>
            <a:ext cx="5415265" cy="830997"/>
          </a:xfrm>
          <a:prstGeom prst="rect">
            <a:avLst/>
          </a:prstGeom>
          <a:noFill/>
        </p:spPr>
        <p:txBody>
          <a:bodyPr wrap="none" rtlCol="0">
            <a:spAutoFit/>
          </a:bodyPr>
          <a:lstStyle/>
          <a:p>
            <a:r>
              <a:rPr lang="it-IT" sz="2400" b="1" i="1" dirty="0" smtClean="0">
                <a:solidFill>
                  <a:srgbClr val="FFC000"/>
                </a:solidFill>
                <a:latin typeface="Arial" panose="020B0604020202020204" pitchFamily="34" charset="0"/>
                <a:cs typeface="Arial" panose="020B0604020202020204" pitchFamily="34" charset="0"/>
              </a:rPr>
              <a:t>Il lavoro di consulenza pedagogica</a:t>
            </a:r>
          </a:p>
          <a:p>
            <a:r>
              <a:rPr lang="it-IT" sz="2400" b="1" i="1" dirty="0" smtClean="0">
                <a:solidFill>
                  <a:srgbClr val="FFC000"/>
                </a:solidFill>
                <a:latin typeface="Arial" panose="020B0604020202020204" pitchFamily="34" charset="0"/>
                <a:cs typeface="Arial" panose="020B0604020202020204" pitchFamily="34" charset="0"/>
              </a:rPr>
              <a:t>a rinforzo dell’autoefficacia</a:t>
            </a:r>
            <a:endParaRPr lang="it-IT" sz="2400" b="1" i="1" dirty="0">
              <a:solidFill>
                <a:srgbClr val="FFC000"/>
              </a:solidFill>
              <a:latin typeface="Arial" panose="020B0604020202020204" pitchFamily="34" charset="0"/>
              <a:cs typeface="Arial" panose="020B0604020202020204" pitchFamily="34" charset="0"/>
            </a:endParaRPr>
          </a:p>
        </p:txBody>
      </p:sp>
      <p:sp>
        <p:nvSpPr>
          <p:cNvPr id="2" name="CasellaDiTesto 1"/>
          <p:cNvSpPr txBox="1"/>
          <p:nvPr/>
        </p:nvSpPr>
        <p:spPr>
          <a:xfrm>
            <a:off x="1801495" y="6007049"/>
            <a:ext cx="2848857" cy="400110"/>
          </a:xfrm>
          <a:prstGeom prst="rect">
            <a:avLst/>
          </a:prstGeom>
          <a:noFill/>
        </p:spPr>
        <p:txBody>
          <a:bodyPr wrap="none" rtlCol="0">
            <a:spAutoFit/>
          </a:bodyPr>
          <a:lstStyle/>
          <a:p>
            <a:r>
              <a:rPr lang="it-IT" sz="2000" b="1" dirty="0" smtClean="0">
                <a:latin typeface="Arial" panose="020B0604020202020204" pitchFamily="34" charset="0"/>
                <a:cs typeface="Arial" panose="020B0604020202020204" pitchFamily="34" charset="0"/>
              </a:rPr>
              <a:t>Come</a:t>
            </a:r>
            <a:r>
              <a:rPr lang="it-IT" sz="2000" b="1" dirty="0">
                <a:latin typeface="Arial" panose="020B0604020202020204" pitchFamily="34" charset="0"/>
                <a:cs typeface="Arial" panose="020B0604020202020204" pitchFamily="34" charset="0"/>
              </a:rPr>
              <a:t> </a:t>
            </a:r>
            <a:r>
              <a:rPr lang="it-IT" sz="2000" b="1" dirty="0" smtClean="0">
                <a:latin typeface="Arial" panose="020B0604020202020204" pitchFamily="34" charset="0"/>
                <a:cs typeface="Arial" panose="020B0604020202020204" pitchFamily="34" charset="0"/>
              </a:rPr>
              <a:t>può esplicarsi?</a:t>
            </a:r>
            <a:endParaRPr lang="it-IT" sz="2000" b="1" dirty="0">
              <a:latin typeface="Arial" panose="020B0604020202020204" pitchFamily="34" charset="0"/>
              <a:cs typeface="Arial" panose="020B0604020202020204" pitchFamily="34" charset="0"/>
            </a:endParaRPr>
          </a:p>
        </p:txBody>
      </p:sp>
      <p:pic>
        <p:nvPicPr>
          <p:cNvPr id="1026" name="Picture 2" descr="Progetto Sportello di Consulenza Pedagogica – Altamare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7778" y="1853403"/>
            <a:ext cx="4762500" cy="36957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285300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187059" y="2348354"/>
            <a:ext cx="8368005" cy="4093428"/>
          </a:xfrm>
          <a:prstGeom prst="rect">
            <a:avLst/>
          </a:prstGeom>
        </p:spPr>
        <p:txBody>
          <a:bodyPr wrap="square">
            <a:spAutoFit/>
          </a:bodyPr>
          <a:lstStyle/>
          <a:p>
            <a:endParaRPr lang="it-IT" sz="2000" i="1" dirty="0" smtClean="0">
              <a:latin typeface="Arial" panose="020B0604020202020204" pitchFamily="34" charset="0"/>
              <a:cs typeface="Arial" panose="020B0604020202020204" pitchFamily="34" charset="0"/>
            </a:endParaRPr>
          </a:p>
          <a:p>
            <a:endParaRPr lang="it-IT" sz="2000" dirty="0" smtClean="0">
              <a:latin typeface="Arial" panose="020B0604020202020204" pitchFamily="34" charset="0"/>
              <a:cs typeface="Arial" panose="020B0604020202020204" pitchFamily="34" charset="0"/>
            </a:endParaRPr>
          </a:p>
          <a:p>
            <a:r>
              <a:rPr lang="it-IT" sz="2000" dirty="0" smtClean="0">
                <a:latin typeface="Arial" panose="020B0604020202020204" pitchFamily="34" charset="0"/>
                <a:cs typeface="Arial" panose="020B0604020202020204" pitchFamily="34" charset="0"/>
              </a:rPr>
              <a:t>allo scopo di individuare/enucleare</a:t>
            </a:r>
          </a:p>
          <a:p>
            <a:endParaRPr lang="it-IT" sz="2000" dirty="0" smtClean="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it-IT" sz="2000" dirty="0" smtClean="0">
                <a:latin typeface="Arial" panose="020B0604020202020204" pitchFamily="34" charset="0"/>
                <a:cs typeface="Arial" panose="020B0604020202020204" pitchFamily="34" charset="0"/>
              </a:rPr>
              <a:t>abilità di autoefficacia esistenziale</a:t>
            </a:r>
          </a:p>
          <a:p>
            <a:r>
              <a:rPr lang="it-IT" sz="2000" dirty="0">
                <a:latin typeface="Arial" panose="020B0604020202020204" pitchFamily="34" charset="0"/>
                <a:cs typeface="Arial" panose="020B0604020202020204" pitchFamily="34" charset="0"/>
              </a:rPr>
              <a:t> </a:t>
            </a:r>
            <a:r>
              <a:rPr lang="it-IT" sz="2000" dirty="0" smtClean="0">
                <a:latin typeface="Arial" panose="020B0604020202020204" pitchFamily="34" charset="0"/>
                <a:cs typeface="Arial" panose="020B0604020202020204" pitchFamily="34" charset="0"/>
              </a:rPr>
              <a:t>     (</a:t>
            </a:r>
            <a:r>
              <a:rPr lang="it-IT" sz="2000" dirty="0" err="1" smtClean="0">
                <a:latin typeface="Arial" panose="020B0604020202020204" pitchFamily="34" charset="0"/>
                <a:cs typeface="Arial" panose="020B0604020202020204" pitchFamily="34" charset="0"/>
              </a:rPr>
              <a:t>skills</a:t>
            </a:r>
            <a:r>
              <a:rPr lang="it-IT" sz="2000" dirty="0" smtClean="0">
                <a:latin typeface="Arial" panose="020B0604020202020204" pitchFamily="34" charset="0"/>
                <a:cs typeface="Arial" panose="020B0604020202020204" pitchFamily="34" charset="0"/>
              </a:rPr>
              <a:t>)</a:t>
            </a:r>
          </a:p>
          <a:p>
            <a:endParaRPr lang="it-IT" sz="2000" dirty="0" smtClean="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it-IT" sz="2000" dirty="0" err="1" smtClean="0">
                <a:latin typeface="Arial" panose="020B0604020202020204" pitchFamily="34" charset="0"/>
                <a:cs typeface="Arial" panose="020B0604020202020204" pitchFamily="34" charset="0"/>
              </a:rPr>
              <a:t>Obb</a:t>
            </a:r>
            <a:r>
              <a:rPr lang="it-IT" sz="2000" dirty="0" smtClean="0">
                <a:latin typeface="Arial" panose="020B0604020202020204" pitchFamily="34" charset="0"/>
                <a:cs typeface="Arial" panose="020B0604020202020204" pitchFamily="34" charset="0"/>
              </a:rPr>
              <a:t>. e ambiti di lavoro educativo</a:t>
            </a:r>
          </a:p>
          <a:p>
            <a:endParaRPr lang="it-IT" sz="2000" dirty="0" smtClean="0">
              <a:latin typeface="Arial" panose="020B0604020202020204" pitchFamily="34" charset="0"/>
              <a:cs typeface="Arial" panose="020B0604020202020204" pitchFamily="34" charset="0"/>
            </a:endParaRPr>
          </a:p>
          <a:p>
            <a:endParaRPr lang="it-IT" sz="2000" dirty="0" smtClean="0">
              <a:latin typeface="Arial" panose="020B0604020202020204" pitchFamily="34" charset="0"/>
              <a:cs typeface="Arial" panose="020B0604020202020204" pitchFamily="34" charset="0"/>
            </a:endParaRPr>
          </a:p>
          <a:p>
            <a:endParaRPr lang="it-IT" sz="2000" dirty="0" smtClean="0">
              <a:latin typeface="Arial" panose="020B0604020202020204" pitchFamily="34" charset="0"/>
              <a:cs typeface="Arial" panose="020B0604020202020204" pitchFamily="34" charset="0"/>
            </a:endParaRPr>
          </a:p>
          <a:p>
            <a:endParaRPr lang="it-IT" sz="2000" dirty="0">
              <a:latin typeface="Arial" panose="020B0604020202020204" pitchFamily="34" charset="0"/>
              <a:cs typeface="Arial" panose="020B0604020202020204" pitchFamily="34" charset="0"/>
            </a:endParaRPr>
          </a:p>
          <a:p>
            <a:r>
              <a:rPr lang="it-IT" sz="2000" dirty="0" smtClean="0">
                <a:latin typeface="Arial" panose="020B0604020202020204" pitchFamily="34" charset="0"/>
                <a:cs typeface="Arial" panose="020B0604020202020204" pitchFamily="34" charset="0"/>
              </a:rPr>
              <a:t>nei contesti, nelle relazioni e nella gestione della malattia. </a:t>
            </a:r>
          </a:p>
        </p:txBody>
      </p:sp>
      <p:pic>
        <p:nvPicPr>
          <p:cNvPr id="2050" name="Picture 2" descr="Suggerimenti per la progettazione di tabelle moderne - ELAN42"/>
          <p:cNvPicPr>
            <a:picLocks noChangeAspect="1" noChangeArrowheads="1"/>
          </p:cNvPicPr>
          <p:nvPr/>
        </p:nvPicPr>
        <p:blipFill rotWithShape="1">
          <a:blip r:embed="rId2">
            <a:extLst>
              <a:ext uri="{28A0092B-C50C-407E-A947-70E740481C1C}">
                <a14:useLocalDpi xmlns:a14="http://schemas.microsoft.com/office/drawing/2010/main" val="0"/>
              </a:ext>
            </a:extLst>
          </a:blip>
          <a:srcRect l="15877" t="12726" r="16612" b="1715"/>
          <a:stretch/>
        </p:blipFill>
        <p:spPr bwMode="auto">
          <a:xfrm>
            <a:off x="4618497" y="2169765"/>
            <a:ext cx="4559003" cy="3852000"/>
          </a:xfrm>
          <a:prstGeom prst="rect">
            <a:avLst/>
          </a:prstGeom>
          <a:noFill/>
          <a:extLst>
            <a:ext uri="{909E8E84-426E-40DD-AFC4-6F175D3DCCD1}">
              <a14:hiddenFill xmlns:a14="http://schemas.microsoft.com/office/drawing/2010/main">
                <a:solidFill>
                  <a:srgbClr val="FFFFFF"/>
                </a:solidFill>
              </a14:hiddenFill>
            </a:ext>
          </a:extLst>
        </p:spPr>
      </p:pic>
      <p:sp>
        <p:nvSpPr>
          <p:cNvPr id="3" name="Rettangolo 2"/>
          <p:cNvSpPr/>
          <p:nvPr/>
        </p:nvSpPr>
        <p:spPr>
          <a:xfrm>
            <a:off x="187059" y="414563"/>
            <a:ext cx="9645112" cy="1631216"/>
          </a:xfrm>
          <a:prstGeom prst="rect">
            <a:avLst/>
          </a:prstGeom>
        </p:spPr>
        <p:txBody>
          <a:bodyPr wrap="square">
            <a:spAutoFit/>
          </a:bodyPr>
          <a:lstStyle/>
          <a:p>
            <a:r>
              <a:rPr lang="it-IT" sz="2000" b="1" i="1" dirty="0">
                <a:solidFill>
                  <a:schemeClr val="accent2"/>
                </a:solidFill>
                <a:latin typeface="Arial" panose="020B0604020202020204" pitchFamily="34" charset="0"/>
                <a:cs typeface="Arial" panose="020B0604020202020204" pitchFamily="34" charset="0"/>
              </a:rPr>
              <a:t>Il lavoro educativo a rinforzo dell’autoefficacia</a:t>
            </a:r>
          </a:p>
          <a:p>
            <a:endParaRPr lang="it-IT" sz="2000" i="1" dirty="0">
              <a:latin typeface="Arial" panose="020B0604020202020204" pitchFamily="34" charset="0"/>
              <a:cs typeface="Arial" panose="020B0604020202020204" pitchFamily="34" charset="0"/>
            </a:endParaRPr>
          </a:p>
          <a:p>
            <a:r>
              <a:rPr lang="it-IT" sz="2000" i="1" dirty="0" smtClean="0">
                <a:latin typeface="Arial" panose="020B0604020202020204" pitchFamily="34" charset="0"/>
                <a:cs typeface="Arial" panose="020B0604020202020204" pitchFamily="34" charset="0"/>
              </a:rPr>
              <a:t>Le </a:t>
            </a:r>
            <a:r>
              <a:rPr lang="it-IT" sz="2000" i="1" dirty="0">
                <a:latin typeface="Arial" panose="020B0604020202020204" pitchFamily="34" charset="0"/>
                <a:cs typeface="Arial" panose="020B0604020202020204" pitchFamily="34" charset="0"/>
              </a:rPr>
              <a:t>Tabelle che seguono</a:t>
            </a:r>
          </a:p>
          <a:p>
            <a:endParaRPr lang="it-IT" sz="2000" dirty="0">
              <a:latin typeface="Arial" panose="020B0604020202020204" pitchFamily="34" charset="0"/>
              <a:cs typeface="Arial" panose="020B0604020202020204" pitchFamily="34" charset="0"/>
            </a:endParaRPr>
          </a:p>
          <a:p>
            <a:r>
              <a:rPr lang="it-IT" sz="2000" dirty="0">
                <a:latin typeface="Arial" panose="020B0604020202020204" pitchFamily="34" charset="0"/>
                <a:cs typeface="Arial" panose="020B0604020202020204" pitchFamily="34" charset="0"/>
              </a:rPr>
              <a:t>utilizzano le tipologie di abilità </a:t>
            </a:r>
            <a:r>
              <a:rPr lang="it-IT" sz="2000" dirty="0" smtClean="0">
                <a:latin typeface="Arial" panose="020B0604020202020204" pitchFamily="34" charset="0"/>
                <a:cs typeface="Arial" panose="020B0604020202020204" pitchFamily="34" charset="0"/>
              </a:rPr>
              <a:t>descritte da </a:t>
            </a:r>
            <a:r>
              <a:rPr lang="it-IT" sz="2000" dirty="0">
                <a:latin typeface="Arial" panose="020B0604020202020204" pitchFamily="34" charset="0"/>
                <a:cs typeface="Arial" panose="020B0604020202020204" pitchFamily="34" charset="0"/>
              </a:rPr>
              <a:t>Bandura quali indicatori di riferimento,</a:t>
            </a:r>
          </a:p>
        </p:txBody>
      </p:sp>
    </p:spTree>
    <p:extLst>
      <p:ext uri="{BB962C8B-B14F-4D97-AF65-F5344CB8AC3E}">
        <p14:creationId xmlns:p14="http://schemas.microsoft.com/office/powerpoint/2010/main" val="35184194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ella 6"/>
          <p:cNvGraphicFramePr>
            <a:graphicFrameLocks noGrp="1"/>
          </p:cNvGraphicFramePr>
          <p:nvPr>
            <p:extLst>
              <p:ext uri="{D42A27DB-BD31-4B8C-83A1-F6EECF244321}">
                <p14:modId xmlns:p14="http://schemas.microsoft.com/office/powerpoint/2010/main" val="1368684419"/>
              </p:ext>
            </p:extLst>
          </p:nvPr>
        </p:nvGraphicFramePr>
        <p:xfrm>
          <a:off x="245660" y="0"/>
          <a:ext cx="11805315" cy="6710680"/>
        </p:xfrm>
        <a:graphic>
          <a:graphicData uri="http://schemas.openxmlformats.org/drawingml/2006/table">
            <a:tbl>
              <a:tblPr firstRow="1" bandRow="1">
                <a:tableStyleId>{5C22544A-7EE6-4342-B048-85BDC9FD1C3A}</a:tableStyleId>
              </a:tblPr>
              <a:tblGrid>
                <a:gridCol w="2265531"/>
                <a:gridCol w="4995080"/>
                <a:gridCol w="4544704"/>
              </a:tblGrid>
              <a:tr h="370840">
                <a:tc>
                  <a:txBody>
                    <a:bodyPr/>
                    <a:lstStyle/>
                    <a:p>
                      <a:r>
                        <a:rPr lang="it-IT" sz="1400" dirty="0" smtClean="0">
                          <a:latin typeface="Arial" panose="020B0604020202020204" pitchFamily="34" charset="0"/>
                          <a:cs typeface="Arial" panose="020B0604020202020204" pitchFamily="34" charset="0"/>
                        </a:rPr>
                        <a:t>Variabili di efficacia del paziente</a:t>
                      </a:r>
                      <a:endParaRPr lang="it-IT" sz="1400" dirty="0">
                        <a:latin typeface="Arial" panose="020B0604020202020204" pitchFamily="34" charset="0"/>
                        <a:cs typeface="Arial" panose="020B0604020202020204" pitchFamily="34" charset="0"/>
                      </a:endParaRPr>
                    </a:p>
                  </a:txBody>
                  <a:tcPr/>
                </a:tc>
                <a:tc gridSpan="2">
                  <a:txBody>
                    <a:bodyPr/>
                    <a:lstStyle/>
                    <a:p>
                      <a:pPr algn="ctr"/>
                      <a:r>
                        <a:rPr lang="it-IT" sz="1400" dirty="0" smtClean="0">
                          <a:solidFill>
                            <a:srgbClr val="0070C0"/>
                          </a:solidFill>
                          <a:latin typeface="Arial" panose="020B0604020202020204" pitchFamily="34" charset="0"/>
                          <a:cs typeface="Arial" panose="020B0604020202020204" pitchFamily="34" charset="0"/>
                        </a:rPr>
                        <a:t>Dimensioni della cura</a:t>
                      </a:r>
                      <a:endParaRPr lang="it-IT" sz="1400" dirty="0">
                        <a:solidFill>
                          <a:srgbClr val="0070C0"/>
                        </a:solidFill>
                        <a:latin typeface="Arial" panose="020B0604020202020204" pitchFamily="34" charset="0"/>
                        <a:cs typeface="Arial" panose="020B0604020202020204" pitchFamily="34" charset="0"/>
                      </a:endParaRPr>
                    </a:p>
                  </a:txBody>
                  <a:tcPr/>
                </a:tc>
                <a:tc hMerge="1">
                  <a:txBody>
                    <a:bodyPr/>
                    <a:lstStyle/>
                    <a:p>
                      <a:endParaRPr lang="it-IT" dirty="0"/>
                    </a:p>
                  </a:txBody>
                  <a:tcPr/>
                </a:tc>
              </a:tr>
              <a:tr h="370840">
                <a:tc>
                  <a:txBody>
                    <a:bodyPr/>
                    <a:lstStyle/>
                    <a:p>
                      <a:endParaRPr lang="it-IT" sz="1300" dirty="0">
                        <a:latin typeface="Arial" panose="020B0604020202020204" pitchFamily="34" charset="0"/>
                        <a:cs typeface="Arial" panose="020B0604020202020204" pitchFamily="34" charset="0"/>
                      </a:endParaRPr>
                    </a:p>
                  </a:txBody>
                  <a:tcPr/>
                </a:tc>
                <a:tc>
                  <a:txBody>
                    <a:bodyPr/>
                    <a:lstStyle/>
                    <a:p>
                      <a:r>
                        <a:rPr lang="it-IT" sz="1300" b="1" dirty="0" smtClean="0">
                          <a:latin typeface="Arial" panose="020B0604020202020204" pitchFamily="34" charset="0"/>
                          <a:cs typeface="Arial" panose="020B0604020202020204" pitchFamily="34" charset="0"/>
                        </a:rPr>
                        <a:t>Contesti e relazioni di cura </a:t>
                      </a:r>
                      <a:endParaRPr lang="it-IT" sz="1300" b="1" dirty="0">
                        <a:latin typeface="Arial" panose="020B0604020202020204" pitchFamily="34" charset="0"/>
                        <a:cs typeface="Arial" panose="020B0604020202020204" pitchFamily="34" charset="0"/>
                      </a:endParaRPr>
                    </a:p>
                  </a:txBody>
                  <a:tcPr/>
                </a:tc>
                <a:tc>
                  <a:txBody>
                    <a:bodyPr/>
                    <a:lstStyle/>
                    <a:p>
                      <a:r>
                        <a:rPr lang="it-IT" sz="1300" b="1" dirty="0" smtClean="0">
                          <a:latin typeface="Arial" panose="020B0604020202020204" pitchFamily="34" charset="0"/>
                          <a:cs typeface="Arial" panose="020B0604020202020204" pitchFamily="34" charset="0"/>
                        </a:rPr>
                        <a:t>Gestione della malattia e della vita (cura di sé)</a:t>
                      </a:r>
                      <a:endParaRPr lang="it-IT" sz="1300" b="1" dirty="0">
                        <a:latin typeface="Arial" panose="020B0604020202020204" pitchFamily="34" charset="0"/>
                        <a:cs typeface="Arial" panose="020B0604020202020204" pitchFamily="34" charset="0"/>
                      </a:endParaRPr>
                    </a:p>
                  </a:txBody>
                  <a:tcPr/>
                </a:tc>
              </a:tr>
              <a:tr h="370840">
                <a:tc>
                  <a:txBody>
                    <a:bodyPr/>
                    <a:lstStyle/>
                    <a:p>
                      <a:r>
                        <a:rPr lang="it-IT" sz="1300" b="1" dirty="0" smtClean="0">
                          <a:latin typeface="Arial" panose="020B0604020202020204" pitchFamily="34" charset="0"/>
                          <a:cs typeface="Arial" panose="020B0604020202020204" pitchFamily="34" charset="0"/>
                        </a:rPr>
                        <a:t>Efficacia personale (abilità cognitive ed emozionali) </a:t>
                      </a:r>
                    </a:p>
                    <a:p>
                      <a:endParaRPr lang="it-IT" sz="1300" dirty="0" smtClean="0">
                        <a:latin typeface="Arial" panose="020B0604020202020204" pitchFamily="34" charset="0"/>
                        <a:cs typeface="Arial" panose="020B0604020202020204" pitchFamily="34" charset="0"/>
                      </a:endParaRPr>
                    </a:p>
                    <a:p>
                      <a:r>
                        <a:rPr lang="it-IT" sz="1300" dirty="0" err="1" smtClean="0">
                          <a:latin typeface="Arial" panose="020B0604020202020204" pitchFamily="34" charset="0"/>
                          <a:cs typeface="Arial" panose="020B0604020202020204" pitchFamily="34" charset="0"/>
                        </a:rPr>
                        <a:t>Saperi</a:t>
                      </a:r>
                      <a:r>
                        <a:rPr lang="it-IT" sz="1300" dirty="0" smtClean="0">
                          <a:latin typeface="Arial" panose="020B0604020202020204" pitchFamily="34" charset="0"/>
                          <a:cs typeface="Arial" panose="020B0604020202020204" pitchFamily="34" charset="0"/>
                        </a:rPr>
                        <a:t> personali e conoscenza della malattia </a:t>
                      </a:r>
                    </a:p>
                    <a:p>
                      <a:endParaRPr lang="it-IT" sz="1300" dirty="0">
                        <a:latin typeface="Arial" panose="020B0604020202020204" pitchFamily="34" charset="0"/>
                        <a:cs typeface="Arial" panose="020B0604020202020204" pitchFamily="34" charset="0"/>
                      </a:endParaRPr>
                    </a:p>
                  </a:txBody>
                  <a:tcPr/>
                </a:tc>
                <a:tc>
                  <a:txBody>
                    <a:bodyPr/>
                    <a:lstStyle/>
                    <a:p>
                      <a:r>
                        <a:rPr lang="it-IT" sz="1300" dirty="0" smtClean="0">
                          <a:latin typeface="Arial" panose="020B0604020202020204" pitchFamily="34" charset="0"/>
                          <a:cs typeface="Arial" panose="020B0604020202020204" pitchFamily="34" charset="0"/>
                        </a:rPr>
                        <a:t>Aiuta ad operare scelte più consapevoli circa i centri di cura disponibili ed eleggibili, migliorandone la qualità della fruizione</a:t>
                      </a:r>
                    </a:p>
                    <a:p>
                      <a:endParaRPr lang="it-IT" sz="1300" dirty="0" smtClean="0">
                        <a:latin typeface="Arial" panose="020B0604020202020204" pitchFamily="34" charset="0"/>
                        <a:cs typeface="Arial" panose="020B0604020202020204" pitchFamily="34" charset="0"/>
                      </a:endParaRPr>
                    </a:p>
                    <a:p>
                      <a:r>
                        <a:rPr lang="it-IT" sz="1300" dirty="0" smtClean="0">
                          <a:latin typeface="Arial" panose="020B0604020202020204" pitchFamily="34" charset="0"/>
                          <a:cs typeface="Arial" panose="020B0604020202020204" pitchFamily="34" charset="0"/>
                        </a:rPr>
                        <a:t>Facilita la costruzione di efficaci alleanze terapeutiche</a:t>
                      </a:r>
                    </a:p>
                    <a:p>
                      <a:endParaRPr lang="it-IT" sz="1300" dirty="0" smtClean="0">
                        <a:latin typeface="Arial" panose="020B0604020202020204" pitchFamily="34" charset="0"/>
                        <a:cs typeface="Arial" panose="020B0604020202020204" pitchFamily="34" charset="0"/>
                      </a:endParaRPr>
                    </a:p>
                    <a:p>
                      <a:r>
                        <a:rPr lang="it-IT" sz="1300" b="1" u="sng" dirty="0" smtClean="0">
                          <a:latin typeface="Arial" panose="020B0604020202020204" pitchFamily="34" charset="0"/>
                          <a:cs typeface="Arial" panose="020B0604020202020204" pitchFamily="34" charset="0"/>
                        </a:rPr>
                        <a:t>Skills per l’autoefficacia</a:t>
                      </a:r>
                      <a:r>
                        <a:rPr lang="it-IT" sz="1300" dirty="0" smtClean="0">
                          <a:latin typeface="Arial" panose="020B0604020202020204" pitchFamily="34" charset="0"/>
                          <a:cs typeface="Arial" panose="020B0604020202020204" pitchFamily="34" charset="0"/>
                        </a:rPr>
                        <a:t>: assumere consapevolezza delle proprie emozioni, riflettere in modo critico, saper utilizzare una comunicazione efficace, offrire collaborazione e co-progettualità</a:t>
                      </a:r>
                    </a:p>
                    <a:p>
                      <a:endParaRPr lang="it-IT" sz="1300" dirty="0">
                        <a:latin typeface="Arial" panose="020B0604020202020204" pitchFamily="34" charset="0"/>
                        <a:cs typeface="Arial" panose="020B0604020202020204" pitchFamily="34" charset="0"/>
                      </a:endParaRPr>
                    </a:p>
                  </a:txBody>
                  <a:tcPr/>
                </a:tc>
                <a:tc>
                  <a:txBody>
                    <a:bodyPr/>
                    <a:lstStyle/>
                    <a:p>
                      <a:r>
                        <a:rPr lang="it-IT" sz="1300" dirty="0" smtClean="0">
                          <a:latin typeface="Arial" panose="020B0604020202020204" pitchFamily="34" charset="0"/>
                          <a:cs typeface="Arial" panose="020B0604020202020204" pitchFamily="34" charset="0"/>
                        </a:rPr>
                        <a:t>Consente di partecipare in maniera più consapevole e responsabile a tutto l’iter terapeutico (dalla diagnosi al follow-up)</a:t>
                      </a:r>
                    </a:p>
                    <a:p>
                      <a:endParaRPr lang="it-IT" sz="1300" dirty="0" smtClean="0">
                        <a:latin typeface="Arial" panose="020B0604020202020204" pitchFamily="34" charset="0"/>
                        <a:cs typeface="Arial" panose="020B0604020202020204" pitchFamily="34" charset="0"/>
                      </a:endParaRPr>
                    </a:p>
                    <a:p>
                      <a:endParaRPr lang="it-IT" sz="1300" dirty="0" smtClean="0">
                        <a:latin typeface="Arial" panose="020B0604020202020204" pitchFamily="34" charset="0"/>
                        <a:cs typeface="Arial" panose="020B0604020202020204" pitchFamily="34" charset="0"/>
                      </a:endParaRPr>
                    </a:p>
                    <a:p>
                      <a:r>
                        <a:rPr lang="it-IT" sz="1300" b="1" u="sng" dirty="0" smtClean="0">
                          <a:latin typeface="Arial" panose="020B0604020202020204" pitchFamily="34" charset="0"/>
                          <a:cs typeface="Arial" panose="020B0604020202020204" pitchFamily="34" charset="0"/>
                        </a:rPr>
                        <a:t>Skills per l’autoefficacia</a:t>
                      </a:r>
                      <a:r>
                        <a:rPr lang="it-IT" sz="1300" dirty="0" smtClean="0">
                          <a:latin typeface="Arial" panose="020B0604020202020204" pitchFamily="34" charset="0"/>
                          <a:cs typeface="Arial" panose="020B0604020202020204" pitchFamily="34" charset="0"/>
                        </a:rPr>
                        <a:t>: assumere responsabilità e collaborare, dimostrare </a:t>
                      </a:r>
                      <a:r>
                        <a:rPr lang="it-IT" sz="1300" dirty="0" err="1" smtClean="0">
                          <a:latin typeface="Arial" panose="020B0604020202020204" pitchFamily="34" charset="0"/>
                          <a:cs typeface="Arial" panose="020B0604020202020204" pitchFamily="34" charset="0"/>
                        </a:rPr>
                        <a:t>autoprogettualità</a:t>
                      </a:r>
                      <a:r>
                        <a:rPr lang="it-IT" sz="1300" dirty="0" smtClean="0">
                          <a:latin typeface="Arial" panose="020B0604020202020204" pitchFamily="34" charset="0"/>
                          <a:cs typeface="Arial" panose="020B0604020202020204" pitchFamily="34" charset="0"/>
                        </a:rPr>
                        <a:t>, sapersi prendere cura di sé</a:t>
                      </a:r>
                    </a:p>
                    <a:p>
                      <a:endParaRPr lang="it-IT" sz="1300" dirty="0">
                        <a:latin typeface="Arial" panose="020B0604020202020204" pitchFamily="34" charset="0"/>
                        <a:cs typeface="Arial" panose="020B0604020202020204" pitchFamily="34" charset="0"/>
                      </a:endParaRPr>
                    </a:p>
                  </a:txBody>
                  <a:tcPr/>
                </a:tc>
              </a:tr>
              <a:tr h="370840">
                <a:tc>
                  <a:txBody>
                    <a:bodyPr/>
                    <a:lstStyle/>
                    <a:p>
                      <a:r>
                        <a:rPr lang="it-IT" sz="1300" b="1" dirty="0" smtClean="0">
                          <a:latin typeface="Arial" panose="020B0604020202020204" pitchFamily="34" charset="0"/>
                          <a:cs typeface="Arial" panose="020B0604020202020204" pitchFamily="34" charset="0"/>
                        </a:rPr>
                        <a:t>Efficacia interpersonale e sociale (abilità sociali) </a:t>
                      </a:r>
                    </a:p>
                    <a:p>
                      <a:endParaRPr lang="it-IT" sz="1300" dirty="0" smtClean="0">
                        <a:latin typeface="Arial" panose="020B0604020202020204" pitchFamily="34" charset="0"/>
                        <a:cs typeface="Arial" panose="020B0604020202020204" pitchFamily="34" charset="0"/>
                      </a:endParaRPr>
                    </a:p>
                    <a:p>
                      <a:r>
                        <a:rPr lang="it-IT" sz="1300" dirty="0" smtClean="0">
                          <a:latin typeface="Arial" panose="020B0604020202020204" pitchFamily="34" charset="0"/>
                          <a:cs typeface="Arial" panose="020B0604020202020204" pitchFamily="34" charset="0"/>
                        </a:rPr>
                        <a:t>Partecipazione Socializzazione Condivisione </a:t>
                      </a:r>
                    </a:p>
                    <a:p>
                      <a:endParaRPr lang="it-IT" sz="1300" dirty="0">
                        <a:latin typeface="Arial" panose="020B0604020202020204" pitchFamily="34" charset="0"/>
                        <a:cs typeface="Arial" panose="020B0604020202020204" pitchFamily="34" charset="0"/>
                      </a:endParaRPr>
                    </a:p>
                  </a:txBody>
                  <a:tcPr/>
                </a:tc>
                <a:tc>
                  <a:txBody>
                    <a:bodyPr/>
                    <a:lstStyle/>
                    <a:p>
                      <a:r>
                        <a:rPr lang="it-IT" sz="1300" dirty="0" smtClean="0">
                          <a:latin typeface="Arial" panose="020B0604020202020204" pitchFamily="34" charset="0"/>
                          <a:cs typeface="Arial" panose="020B0604020202020204" pitchFamily="34" charset="0"/>
                        </a:rPr>
                        <a:t>Facilita la costruzione di migliori relazioni di cura</a:t>
                      </a:r>
                    </a:p>
                    <a:p>
                      <a:r>
                        <a:rPr lang="it-IT" sz="1300" dirty="0" smtClean="0">
                          <a:latin typeface="Arial" panose="020B0604020202020204" pitchFamily="34" charset="0"/>
                          <a:cs typeface="Arial" panose="020B0604020202020204" pitchFamily="34" charset="0"/>
                        </a:rPr>
                        <a:t>Consente la comprensione di quanto una positiva e attiva relazione con i contesti della cura migliori i contesti medesimi Consente di ridimensionare e/o di </a:t>
                      </a:r>
                      <a:r>
                        <a:rPr lang="it-IT" sz="1300" dirty="0" err="1" smtClean="0">
                          <a:latin typeface="Arial" panose="020B0604020202020204" pitchFamily="34" charset="0"/>
                          <a:cs typeface="Arial" panose="020B0604020202020204" pitchFamily="34" charset="0"/>
                        </a:rPr>
                        <a:t>ri</a:t>
                      </a:r>
                      <a:r>
                        <a:rPr lang="it-IT" sz="1300" dirty="0" smtClean="0">
                          <a:latin typeface="Arial" panose="020B0604020202020204" pitchFamily="34" charset="0"/>
                          <a:cs typeface="Arial" panose="020B0604020202020204" pitchFamily="34" charset="0"/>
                        </a:rPr>
                        <a:t>-valutare in maniera più obiettiva la propria condizione anche alla luce del confronto con gli altri pazienti</a:t>
                      </a:r>
                    </a:p>
                    <a:p>
                      <a:endParaRPr lang="it-IT" sz="1300" dirty="0" smtClean="0">
                        <a:latin typeface="Arial" panose="020B0604020202020204" pitchFamily="34" charset="0"/>
                        <a:cs typeface="Arial" panose="020B0604020202020204" pitchFamily="34" charset="0"/>
                      </a:endParaRPr>
                    </a:p>
                    <a:p>
                      <a:r>
                        <a:rPr lang="it-IT" sz="1300" b="1" u="sng" dirty="0" smtClean="0">
                          <a:latin typeface="Arial" panose="020B0604020202020204" pitchFamily="34" charset="0"/>
                          <a:cs typeface="Arial" panose="020B0604020202020204" pitchFamily="34" charset="0"/>
                        </a:rPr>
                        <a:t>Skills per l’autoefficacia</a:t>
                      </a:r>
                      <a:r>
                        <a:rPr lang="it-IT" sz="1300" dirty="0" smtClean="0">
                          <a:latin typeface="Arial" panose="020B0604020202020204" pitchFamily="34" charset="0"/>
                          <a:cs typeface="Arial" panose="020B0604020202020204" pitchFamily="34" charset="0"/>
                        </a:rPr>
                        <a:t>: dimostrare empatia, solidarietà sociale, aiuto mutuale, saper collaborare, cooperare, gestire networking</a:t>
                      </a:r>
                    </a:p>
                    <a:p>
                      <a:endParaRPr lang="it-IT" sz="1300" dirty="0">
                        <a:latin typeface="Arial" panose="020B0604020202020204" pitchFamily="34" charset="0"/>
                        <a:cs typeface="Arial" panose="020B0604020202020204" pitchFamily="34" charset="0"/>
                      </a:endParaRPr>
                    </a:p>
                  </a:txBody>
                  <a:tcPr/>
                </a:tc>
                <a:tc>
                  <a:txBody>
                    <a:bodyPr/>
                    <a:lstStyle/>
                    <a:p>
                      <a:r>
                        <a:rPr lang="it-IT" sz="1300" dirty="0" smtClean="0">
                          <a:latin typeface="Arial" panose="020B0604020202020204" pitchFamily="34" charset="0"/>
                          <a:cs typeface="Arial" panose="020B0604020202020204" pitchFamily="34" charset="0"/>
                        </a:rPr>
                        <a:t>Facilita il riconoscimento di sé per il tramite del bisogno condiviso</a:t>
                      </a:r>
                    </a:p>
                    <a:p>
                      <a:r>
                        <a:rPr lang="it-IT" sz="1300" dirty="0" smtClean="0">
                          <a:latin typeface="Arial" panose="020B0604020202020204" pitchFamily="34" charset="0"/>
                          <a:cs typeface="Arial" panose="020B0604020202020204" pitchFamily="34" charset="0"/>
                        </a:rPr>
                        <a:t>Consente la comprensione delle diverse sfumature e possibilità che una stessa malattia può assumere in altri contesti patologici</a:t>
                      </a:r>
                    </a:p>
                    <a:p>
                      <a:endParaRPr lang="it-IT" sz="1300" dirty="0" smtClean="0">
                        <a:latin typeface="Arial" panose="020B0604020202020204" pitchFamily="34" charset="0"/>
                        <a:cs typeface="Arial" panose="020B0604020202020204" pitchFamily="34" charset="0"/>
                      </a:endParaRPr>
                    </a:p>
                    <a:p>
                      <a:endParaRPr lang="it-IT" sz="1300" dirty="0" smtClean="0">
                        <a:latin typeface="Arial" panose="020B0604020202020204" pitchFamily="34" charset="0"/>
                        <a:cs typeface="Arial" panose="020B0604020202020204" pitchFamily="34" charset="0"/>
                      </a:endParaRPr>
                    </a:p>
                    <a:p>
                      <a:r>
                        <a:rPr lang="it-IT" sz="1300" b="1" u="sng" dirty="0" smtClean="0">
                          <a:latin typeface="Arial" panose="020B0604020202020204" pitchFamily="34" charset="0"/>
                          <a:cs typeface="Arial" panose="020B0604020202020204" pitchFamily="34" charset="0"/>
                        </a:rPr>
                        <a:t>Skills per l’autoefficacia</a:t>
                      </a:r>
                      <a:r>
                        <a:rPr lang="it-IT" sz="1300" dirty="0" smtClean="0">
                          <a:latin typeface="Arial" panose="020B0604020202020204" pitchFamily="34" charset="0"/>
                          <a:cs typeface="Arial" panose="020B0604020202020204" pitchFamily="34" charset="0"/>
                        </a:rPr>
                        <a:t>: sapersi decentrare, dimostrare empatia e aiuto mutuale </a:t>
                      </a:r>
                    </a:p>
                    <a:p>
                      <a:endParaRPr lang="it-IT" sz="1300" dirty="0">
                        <a:latin typeface="Arial" panose="020B0604020202020204" pitchFamily="34" charset="0"/>
                        <a:cs typeface="Arial" panose="020B0604020202020204" pitchFamily="34" charset="0"/>
                      </a:endParaRPr>
                    </a:p>
                  </a:txBody>
                  <a:tcPr/>
                </a:tc>
              </a:tr>
              <a:tr h="370840">
                <a:tc>
                  <a:txBody>
                    <a:bodyPr/>
                    <a:lstStyle/>
                    <a:p>
                      <a:r>
                        <a:rPr lang="it-IT" sz="1300" b="1" dirty="0" smtClean="0">
                          <a:latin typeface="Arial" panose="020B0604020202020204" pitchFamily="34" charset="0"/>
                          <a:cs typeface="Arial" panose="020B0604020202020204" pitchFamily="34" charset="0"/>
                        </a:rPr>
                        <a:t>Efficacia trasformativa (abilità comportamentali)</a:t>
                      </a:r>
                      <a:r>
                        <a:rPr lang="it-IT" sz="1300" dirty="0" smtClean="0">
                          <a:latin typeface="Arial" panose="020B0604020202020204" pitchFamily="34" charset="0"/>
                          <a:cs typeface="Arial" panose="020B0604020202020204" pitchFamily="34" charset="0"/>
                        </a:rPr>
                        <a:t> </a:t>
                      </a:r>
                    </a:p>
                    <a:p>
                      <a:endParaRPr lang="it-IT" sz="1300" dirty="0" smtClean="0">
                        <a:latin typeface="Arial" panose="020B0604020202020204" pitchFamily="34" charset="0"/>
                        <a:cs typeface="Arial" panose="020B0604020202020204" pitchFamily="34" charset="0"/>
                      </a:endParaRPr>
                    </a:p>
                    <a:p>
                      <a:r>
                        <a:rPr lang="it-IT" sz="1300" dirty="0" smtClean="0">
                          <a:latin typeface="Arial" panose="020B0604020202020204" pitchFamily="34" charset="0"/>
                          <a:cs typeface="Arial" panose="020B0604020202020204" pitchFamily="34" charset="0"/>
                        </a:rPr>
                        <a:t>Modificazione</a:t>
                      </a:r>
                    </a:p>
                    <a:p>
                      <a:r>
                        <a:rPr lang="it-IT" sz="1300" dirty="0" smtClean="0">
                          <a:latin typeface="Arial" panose="020B0604020202020204" pitchFamily="34" charset="0"/>
                          <a:cs typeface="Arial" panose="020B0604020202020204" pitchFamily="34" charset="0"/>
                        </a:rPr>
                        <a:t>Trasformazione </a:t>
                      </a:r>
                    </a:p>
                    <a:p>
                      <a:endParaRPr lang="it-IT" sz="1300" dirty="0" smtClean="0">
                        <a:latin typeface="Arial" panose="020B0604020202020204" pitchFamily="34" charset="0"/>
                        <a:cs typeface="Arial" panose="020B0604020202020204" pitchFamily="34" charset="0"/>
                      </a:endParaRPr>
                    </a:p>
                  </a:txBody>
                  <a:tcPr/>
                </a:tc>
                <a:tc>
                  <a:txBody>
                    <a:bodyPr/>
                    <a:lstStyle/>
                    <a:p>
                      <a:r>
                        <a:rPr lang="it-IT" sz="1300" dirty="0" smtClean="0">
                          <a:latin typeface="Arial" panose="020B0604020202020204" pitchFamily="34" charset="0"/>
                          <a:cs typeface="Arial" panose="020B0604020202020204" pitchFamily="34" charset="0"/>
                        </a:rPr>
                        <a:t>Consente ed aiuta una migliore gestione della malattia e dei riflessi che questa ha in rapporto ai sanitari, agli altri pazienti, al care </a:t>
                      </a:r>
                      <a:r>
                        <a:rPr lang="it-IT" sz="1300" dirty="0" err="1" smtClean="0">
                          <a:latin typeface="Arial" panose="020B0604020202020204" pitchFamily="34" charset="0"/>
                          <a:cs typeface="Arial" panose="020B0604020202020204" pitchFamily="34" charset="0"/>
                        </a:rPr>
                        <a:t>giver</a:t>
                      </a:r>
                      <a:r>
                        <a:rPr lang="it-IT" sz="1300" dirty="0" smtClean="0">
                          <a:latin typeface="Arial" panose="020B0604020202020204" pitchFamily="34" charset="0"/>
                          <a:cs typeface="Arial" panose="020B0604020202020204" pitchFamily="34" charset="0"/>
                        </a:rPr>
                        <a:t> e ai parenti</a:t>
                      </a:r>
                    </a:p>
                    <a:p>
                      <a:endParaRPr lang="it-IT" sz="1300" dirty="0" smtClean="0">
                        <a:latin typeface="Arial" panose="020B0604020202020204" pitchFamily="34" charset="0"/>
                        <a:cs typeface="Arial" panose="020B0604020202020204" pitchFamily="34" charset="0"/>
                      </a:endParaRPr>
                    </a:p>
                    <a:p>
                      <a:r>
                        <a:rPr lang="it-IT" sz="1300" b="1" u="sng" dirty="0" smtClean="0">
                          <a:latin typeface="Arial" panose="020B0604020202020204" pitchFamily="34" charset="0"/>
                          <a:cs typeface="Arial" panose="020B0604020202020204" pitchFamily="34" charset="0"/>
                        </a:rPr>
                        <a:t>Skills per l’autoefficacia</a:t>
                      </a:r>
                      <a:r>
                        <a:rPr lang="it-IT" sz="1300" dirty="0" smtClean="0">
                          <a:latin typeface="Arial" panose="020B0604020202020204" pitchFamily="34" charset="0"/>
                          <a:cs typeface="Arial" panose="020B0604020202020204" pitchFamily="34" charset="0"/>
                        </a:rPr>
                        <a:t>: gestire la malattia, i tempi della cura, dimostrare pro-attività </a:t>
                      </a:r>
                      <a:endParaRPr lang="it-IT" sz="1300" dirty="0">
                        <a:latin typeface="Arial" panose="020B0604020202020204" pitchFamily="34" charset="0"/>
                        <a:cs typeface="Arial" panose="020B0604020202020204" pitchFamily="34" charset="0"/>
                      </a:endParaRPr>
                    </a:p>
                  </a:txBody>
                  <a:tcPr/>
                </a:tc>
                <a:tc>
                  <a:txBody>
                    <a:bodyPr/>
                    <a:lstStyle/>
                    <a:p>
                      <a:r>
                        <a:rPr lang="it-IT" sz="1300" dirty="0" smtClean="0">
                          <a:latin typeface="Arial" panose="020B0604020202020204" pitchFamily="34" charset="0"/>
                          <a:cs typeface="Arial" panose="020B0604020202020204" pitchFamily="34" charset="0"/>
                        </a:rPr>
                        <a:t>Consente di ridimensionare il senso di terrore e di annichilimento della malattia Consente di riprogrammare l’esistenza</a:t>
                      </a:r>
                    </a:p>
                    <a:p>
                      <a:endParaRPr lang="it-IT" sz="1300" dirty="0" smtClean="0">
                        <a:latin typeface="Arial" panose="020B0604020202020204" pitchFamily="34" charset="0"/>
                        <a:cs typeface="Arial" panose="020B0604020202020204" pitchFamily="34" charset="0"/>
                      </a:endParaRPr>
                    </a:p>
                    <a:p>
                      <a:r>
                        <a:rPr lang="it-IT" sz="1300" b="1" u="sng" dirty="0" smtClean="0">
                          <a:latin typeface="Arial" panose="020B0604020202020204" pitchFamily="34" charset="0"/>
                          <a:cs typeface="Arial" panose="020B0604020202020204" pitchFamily="34" charset="0"/>
                        </a:rPr>
                        <a:t>Skills per l’autoefficacia</a:t>
                      </a:r>
                      <a:r>
                        <a:rPr lang="it-IT" sz="1300" dirty="0" smtClean="0">
                          <a:latin typeface="Arial" panose="020B0604020202020204" pitchFamily="34" charset="0"/>
                          <a:cs typeface="Arial" panose="020B0604020202020204" pitchFamily="34" charset="0"/>
                        </a:rPr>
                        <a:t>: saper gestire le emozioni e lo stress, possedere ed utilizzare capacità di </a:t>
                      </a:r>
                      <a:r>
                        <a:rPr lang="it-IT" sz="1300" dirty="0" err="1" smtClean="0">
                          <a:latin typeface="Arial" panose="020B0604020202020204" pitchFamily="34" charset="0"/>
                          <a:cs typeface="Arial" panose="020B0604020202020204" pitchFamily="34" charset="0"/>
                        </a:rPr>
                        <a:t>coping</a:t>
                      </a:r>
                      <a:r>
                        <a:rPr lang="it-IT" sz="1300" dirty="0" smtClean="0">
                          <a:latin typeface="Arial" panose="020B0604020202020204" pitchFamily="34" charset="0"/>
                          <a:cs typeface="Arial" panose="020B0604020202020204" pitchFamily="34" charset="0"/>
                        </a:rPr>
                        <a:t> e resilienza, di essere pro-attivi, di saper operare </a:t>
                      </a:r>
                      <a:r>
                        <a:rPr lang="it-IT" sz="1300" dirty="0" err="1" smtClean="0">
                          <a:latin typeface="Arial" panose="020B0604020202020204" pitchFamily="34" charset="0"/>
                          <a:cs typeface="Arial" panose="020B0604020202020204" pitchFamily="34" charset="0"/>
                        </a:rPr>
                        <a:t>problem</a:t>
                      </a:r>
                      <a:r>
                        <a:rPr lang="it-IT" sz="1300" dirty="0" smtClean="0">
                          <a:latin typeface="Arial" panose="020B0604020202020204" pitchFamily="34" charset="0"/>
                          <a:cs typeface="Arial" panose="020B0604020202020204" pitchFamily="34" charset="0"/>
                        </a:rPr>
                        <a:t> </a:t>
                      </a:r>
                      <a:r>
                        <a:rPr lang="it-IT" sz="1300" dirty="0" err="1" smtClean="0">
                          <a:latin typeface="Arial" panose="020B0604020202020204" pitchFamily="34" charset="0"/>
                          <a:cs typeface="Arial" panose="020B0604020202020204" pitchFamily="34" charset="0"/>
                        </a:rPr>
                        <a:t>solving</a:t>
                      </a:r>
                      <a:r>
                        <a:rPr lang="it-IT" sz="1300" dirty="0" smtClean="0">
                          <a:latin typeface="Arial" panose="020B0604020202020204" pitchFamily="34" charset="0"/>
                          <a:cs typeface="Arial" panose="020B0604020202020204" pitchFamily="34" charset="0"/>
                        </a:rPr>
                        <a:t>, di assumere capacità di riprogettare il futuro</a:t>
                      </a:r>
                      <a:endParaRPr lang="it-IT" sz="13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61827901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la 3"/>
          <p:cNvGraphicFramePr>
            <a:graphicFrameLocks noGrp="1"/>
          </p:cNvGraphicFramePr>
          <p:nvPr>
            <p:extLst>
              <p:ext uri="{D42A27DB-BD31-4B8C-83A1-F6EECF244321}">
                <p14:modId xmlns:p14="http://schemas.microsoft.com/office/powerpoint/2010/main" val="2192511045"/>
              </p:ext>
            </p:extLst>
          </p:nvPr>
        </p:nvGraphicFramePr>
        <p:xfrm>
          <a:off x="0" y="0"/>
          <a:ext cx="12192001" cy="6858001"/>
        </p:xfrm>
        <a:graphic>
          <a:graphicData uri="http://schemas.openxmlformats.org/drawingml/2006/table">
            <a:tbl>
              <a:tblPr firstRow="1" bandRow="1">
                <a:tableStyleId>{5C22544A-7EE6-4342-B048-85BDC9FD1C3A}</a:tableStyleId>
              </a:tblPr>
              <a:tblGrid>
                <a:gridCol w="3319975"/>
                <a:gridCol w="1955410"/>
                <a:gridCol w="3151163"/>
                <a:gridCol w="3765453"/>
              </a:tblGrid>
              <a:tr h="804271">
                <a:tc>
                  <a:txBody>
                    <a:bodyPr/>
                    <a:lstStyle/>
                    <a:p>
                      <a:r>
                        <a:rPr lang="it-IT" sz="1500" dirty="0" smtClean="0"/>
                        <a:t>Abilità di autoefficacia  </a:t>
                      </a:r>
                    </a:p>
                  </a:txBody>
                  <a:tcPr>
                    <a:lnR w="12700" cap="flat" cmpd="sng" algn="ctr">
                      <a:solidFill>
                        <a:schemeClr val="tx1"/>
                      </a:solidFill>
                      <a:prstDash val="solid"/>
                      <a:round/>
                      <a:headEnd type="none" w="med" len="med"/>
                      <a:tailEnd type="none" w="med" len="med"/>
                    </a:lnR>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it-IT" sz="1500" dirty="0" smtClean="0"/>
                        <a:t>Skills</a:t>
                      </a:r>
                      <a:r>
                        <a:rPr lang="it-IT" sz="1500" baseline="0" dirty="0" smtClean="0"/>
                        <a:t> </a:t>
                      </a:r>
                      <a:r>
                        <a:rPr lang="it-IT" sz="1500" dirty="0" smtClean="0"/>
                        <a:t>di autoefficacia</a:t>
                      </a:r>
                    </a:p>
                    <a:p>
                      <a:endParaRPr lang="it-IT" sz="15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it-IT" sz="1500" b="1" dirty="0" smtClean="0">
                          <a:solidFill>
                            <a:schemeClr val="tx1"/>
                          </a:solidFill>
                        </a:rPr>
                        <a:t>Obiettivi per l’autoefficacia,  attivazione </a:t>
                      </a:r>
                      <a:r>
                        <a:rPr lang="it-IT" sz="1500" b="1" dirty="0" smtClean="0"/>
                        <a:t>della capacità di:</a:t>
                      </a:r>
                    </a:p>
                  </a:txBody>
                  <a:tcPr>
                    <a:lnL w="12700" cap="flat" cmpd="sng" algn="ctr">
                      <a:solidFill>
                        <a:schemeClr val="tx1"/>
                      </a:solidFill>
                      <a:prstDash val="solid"/>
                      <a:round/>
                      <a:headEnd type="none" w="med" len="med"/>
                      <a:tailEnd type="none" w="med" len="med"/>
                    </a:ln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it-IT" sz="1500" b="1" dirty="0" smtClean="0"/>
                        <a:t>Ambiti di conoscenza e di lavoro educativo ed </a:t>
                      </a:r>
                      <a:r>
                        <a:rPr lang="it-IT" sz="1500" b="1" dirty="0" err="1" smtClean="0"/>
                        <a:t>autoeducativo</a:t>
                      </a:r>
                      <a:endParaRPr lang="it-IT" sz="1500" b="1" dirty="0" smtClean="0"/>
                    </a:p>
                    <a:p>
                      <a:endParaRPr lang="it-IT" sz="1500" dirty="0"/>
                    </a:p>
                  </a:txBody>
                  <a:tcPr>
                    <a:lnR w="12700" cap="flat" cmpd="sng" algn="ctr">
                      <a:solidFill>
                        <a:schemeClr val="tx1"/>
                      </a:solidFill>
                      <a:prstDash val="solid"/>
                      <a:round/>
                      <a:headEnd type="none" w="med" len="med"/>
                      <a:tailEnd type="none" w="med" len="med"/>
                    </a:lnR>
                  </a:tcPr>
                </a:tc>
              </a:tr>
              <a:tr h="378481">
                <a:tc rowSpan="12">
                  <a:txBody>
                    <a:bodyPr/>
                    <a:lstStyle/>
                    <a:p>
                      <a:endParaRPr lang="it-IT" sz="1500" b="1" dirty="0" smtClean="0">
                        <a:latin typeface="+mn-lt"/>
                        <a:cs typeface="Arial" panose="020B0604020202020204" pitchFamily="34" charset="0"/>
                      </a:endParaRPr>
                    </a:p>
                    <a:p>
                      <a:endParaRPr lang="it-IT" sz="1500" b="1" dirty="0" smtClean="0">
                        <a:latin typeface="+mn-lt"/>
                        <a:cs typeface="Arial" panose="020B0604020202020204" pitchFamily="34" charset="0"/>
                      </a:endParaRPr>
                    </a:p>
                    <a:p>
                      <a:endParaRPr lang="it-IT" sz="1500" b="1" dirty="0" smtClean="0">
                        <a:latin typeface="+mn-lt"/>
                        <a:cs typeface="Arial" panose="020B0604020202020204" pitchFamily="34" charset="0"/>
                      </a:endParaRPr>
                    </a:p>
                    <a:p>
                      <a:endParaRPr lang="it-IT" sz="1500" b="1" dirty="0" smtClean="0">
                        <a:latin typeface="+mn-lt"/>
                        <a:cs typeface="Arial" panose="020B0604020202020204" pitchFamily="34" charset="0"/>
                      </a:endParaRPr>
                    </a:p>
                    <a:p>
                      <a:endParaRPr lang="it-IT" sz="1500" b="1" dirty="0" smtClean="0">
                        <a:latin typeface="+mn-lt"/>
                        <a:cs typeface="Arial" panose="020B0604020202020204" pitchFamily="34" charset="0"/>
                      </a:endParaRPr>
                    </a:p>
                    <a:p>
                      <a:r>
                        <a:rPr lang="it-IT" sz="1500" b="1" dirty="0" smtClean="0">
                          <a:latin typeface="+mn-lt"/>
                          <a:cs typeface="Arial" panose="020B0604020202020204" pitchFamily="34" charset="0"/>
                        </a:rPr>
                        <a:t>Efficacia personale</a:t>
                      </a:r>
                    </a:p>
                    <a:p>
                      <a:r>
                        <a:rPr lang="it-IT" sz="1500" b="1" dirty="0" smtClean="0">
                          <a:latin typeface="+mn-lt"/>
                          <a:cs typeface="Arial" panose="020B0604020202020204" pitchFamily="34" charset="0"/>
                        </a:rPr>
                        <a:t>(abilità cognitive ed emozionali) </a:t>
                      </a:r>
                    </a:p>
                    <a:p>
                      <a:endParaRPr lang="it-IT" sz="1500" dirty="0" smtClean="0">
                        <a:latin typeface="+mn-lt"/>
                        <a:cs typeface="Arial" panose="020B0604020202020204" pitchFamily="34" charset="0"/>
                      </a:endParaRPr>
                    </a:p>
                    <a:p>
                      <a:endParaRPr lang="it-IT" sz="1500" dirty="0" smtClean="0">
                        <a:latin typeface="+mn-lt"/>
                        <a:cs typeface="Arial" panose="020B0604020202020204" pitchFamily="34" charset="0"/>
                      </a:endParaRPr>
                    </a:p>
                    <a:p>
                      <a:endParaRPr lang="it-IT" sz="1500" dirty="0" smtClean="0">
                        <a:latin typeface="+mn-lt"/>
                        <a:cs typeface="Arial" panose="020B0604020202020204" pitchFamily="34" charset="0"/>
                      </a:endParaRPr>
                    </a:p>
                    <a:p>
                      <a:r>
                        <a:rPr lang="it-IT" sz="1500" b="1" dirty="0" smtClean="0">
                          <a:latin typeface="+mn-lt"/>
                          <a:cs typeface="Arial" panose="020B0604020202020204" pitchFamily="34" charset="0"/>
                        </a:rPr>
                        <a:t>Efficacia interpersonale e sociale</a:t>
                      </a:r>
                    </a:p>
                    <a:p>
                      <a:r>
                        <a:rPr lang="it-IT" sz="1500" b="1" dirty="0" smtClean="0">
                          <a:latin typeface="+mn-lt"/>
                          <a:cs typeface="Arial" panose="020B0604020202020204" pitchFamily="34" charset="0"/>
                        </a:rPr>
                        <a:t>(abilità sociali) </a:t>
                      </a:r>
                    </a:p>
                    <a:p>
                      <a:endParaRPr lang="it-IT" sz="1500" dirty="0" smtClean="0">
                        <a:latin typeface="+mn-lt"/>
                        <a:cs typeface="Arial" panose="020B0604020202020204" pitchFamily="34" charset="0"/>
                      </a:endParaRPr>
                    </a:p>
                    <a:p>
                      <a:endParaRPr lang="it-IT" sz="1500" b="1" i="1" dirty="0" smtClean="0">
                        <a:latin typeface="+mn-lt"/>
                      </a:endParaRPr>
                    </a:p>
                    <a:p>
                      <a:endParaRPr lang="it-IT" sz="1500" b="1" i="1" dirty="0">
                        <a:latin typeface="+mn-lt"/>
                      </a:endParaRPr>
                    </a:p>
                    <a:p>
                      <a:r>
                        <a:rPr lang="it-IT" sz="1500" b="1" dirty="0" smtClean="0">
                          <a:latin typeface="+mn-lt"/>
                          <a:cs typeface="Arial" panose="020B0604020202020204" pitchFamily="34" charset="0"/>
                        </a:rPr>
                        <a:t>Efficacia trasformativa</a:t>
                      </a:r>
                    </a:p>
                    <a:p>
                      <a:r>
                        <a:rPr lang="it-IT" sz="1500" b="1" dirty="0" smtClean="0">
                          <a:latin typeface="+mn-lt"/>
                          <a:cs typeface="Arial" panose="020B0604020202020204" pitchFamily="34" charset="0"/>
                        </a:rPr>
                        <a:t> (abilità comportamentali)</a:t>
                      </a:r>
                      <a:r>
                        <a:rPr lang="it-IT" sz="1500" dirty="0" smtClean="0">
                          <a:latin typeface="+mn-lt"/>
                          <a:cs typeface="Arial" panose="020B0604020202020204" pitchFamily="34" charset="0"/>
                        </a:rPr>
                        <a:t> </a:t>
                      </a:r>
                    </a:p>
                    <a:p>
                      <a:endParaRPr lang="it-IT" sz="1500" dirty="0" smtClean="0">
                        <a:latin typeface="+mn-lt"/>
                        <a:cs typeface="Arial" panose="020B0604020202020204" pitchFamily="34" charset="0"/>
                      </a:endParaRPr>
                    </a:p>
                  </a:txBody>
                  <a:tcPr>
                    <a:lnR w="12700" cap="flat" cmpd="sng" algn="ctr">
                      <a:solidFill>
                        <a:schemeClr val="tx1"/>
                      </a:solidFill>
                      <a:prstDash val="solid"/>
                      <a:round/>
                      <a:headEnd type="none" w="med" len="med"/>
                      <a:tailEnd type="none" w="med" len="med"/>
                    </a:lnR>
                  </a:tcPr>
                </a:tc>
                <a:tc rowSpan="3">
                  <a:txBody>
                    <a:bodyPr/>
                    <a:lstStyle/>
                    <a:p>
                      <a:pPr algn="l"/>
                      <a:endParaRPr lang="it-IT" sz="1500" b="1" i="1" dirty="0" smtClean="0">
                        <a:latin typeface="+mn-lt"/>
                      </a:endParaRPr>
                    </a:p>
                    <a:p>
                      <a:pPr algn="l"/>
                      <a:r>
                        <a:rPr lang="it-IT" sz="1500" b="1" i="1" dirty="0" smtClean="0">
                          <a:latin typeface="+mn-lt"/>
                        </a:rPr>
                        <a:t>Conoscenza personale </a:t>
                      </a:r>
                    </a:p>
                    <a:p>
                      <a:pPr algn="l"/>
                      <a:endParaRPr lang="it-IT" sz="1500" b="1" i="1" dirty="0">
                        <a:latin typeface="+mn-lt"/>
                      </a:endParaRPr>
                    </a:p>
                  </a:txBody>
                  <a:tcPr>
                    <a:lnL w="12700" cap="flat" cmpd="sng" algn="ctr">
                      <a:solidFill>
                        <a:schemeClr val="tx1"/>
                      </a:solidFill>
                      <a:prstDash val="solid"/>
                      <a:round/>
                      <a:headEnd type="none" w="med" len="med"/>
                      <a:tailEnd type="none" w="med" len="med"/>
                    </a:lnL>
                  </a:tcPr>
                </a:tc>
                <a:tc>
                  <a:txBody>
                    <a:bodyPr/>
                    <a:lstStyle/>
                    <a:p>
                      <a:r>
                        <a:rPr lang="it-IT" sz="1500" b="1" dirty="0" smtClean="0"/>
                        <a:t>Percepire </a:t>
                      </a:r>
                    </a:p>
                  </a:txBody>
                  <a:tcPr>
                    <a:lnB w="12700" cap="flat" cmpd="sng" algn="ctr">
                      <a:solidFill>
                        <a:schemeClr val="tx1"/>
                      </a:solidFill>
                      <a:prstDash val="solid"/>
                      <a:round/>
                      <a:headEnd type="none" w="med" len="med"/>
                      <a:tailEnd type="none" w="med" len="med"/>
                    </a:lnB>
                  </a:tcPr>
                </a:tc>
                <a:tc>
                  <a:txBody>
                    <a:bodyPr/>
                    <a:lstStyle/>
                    <a:p>
                      <a:r>
                        <a:rPr lang="it-IT" sz="1500" b="1" dirty="0" smtClean="0"/>
                        <a:t>• sensazioni</a:t>
                      </a:r>
                      <a:r>
                        <a:rPr lang="it-IT" sz="1500" b="1" baseline="0" dirty="0" smtClean="0"/>
                        <a:t> </a:t>
                      </a:r>
                      <a:r>
                        <a:rPr lang="it-IT" sz="1500" b="1" dirty="0" smtClean="0"/>
                        <a:t>• emozioni</a:t>
                      </a:r>
                      <a:endParaRPr lang="it-IT" sz="1500" b="1" dirty="0"/>
                    </a:p>
                  </a:txBody>
                  <a:tcPr>
                    <a:lnB w="12700" cap="flat" cmpd="sng" algn="ctr">
                      <a:solidFill>
                        <a:schemeClr val="tx1"/>
                      </a:solidFill>
                      <a:prstDash val="solid"/>
                      <a:round/>
                      <a:headEnd type="none" w="med" len="med"/>
                      <a:tailEnd type="none" w="med" len="med"/>
                    </a:lnB>
                  </a:tcPr>
                </a:tc>
              </a:tr>
              <a:tr h="378481">
                <a:tc vMerge="1">
                  <a:txBody>
                    <a:bodyPr/>
                    <a:lstStyle/>
                    <a:p>
                      <a:endParaRPr lang="it-IT"/>
                    </a:p>
                  </a:txBody>
                  <a:tcPr/>
                </a:tc>
                <a:tc vMerge="1">
                  <a:txBody>
                    <a:bodyPr/>
                    <a:lstStyle/>
                    <a:p>
                      <a:endParaRPr lang="it-IT"/>
                    </a:p>
                  </a:txBody>
                  <a:tcPr/>
                </a:tc>
                <a:tc>
                  <a:txBody>
                    <a:bodyPr/>
                    <a:lstStyle/>
                    <a:p>
                      <a:r>
                        <a:rPr lang="it-IT" sz="1500" b="1" dirty="0" smtClean="0"/>
                        <a:t>Prestare e dare attenzione</a:t>
                      </a:r>
                      <a:endParaRPr lang="it-IT" sz="1500" b="1"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it-IT" sz="1500" b="1" dirty="0" smtClean="0"/>
                        <a:t>• corpo</a:t>
                      </a:r>
                      <a:r>
                        <a:rPr lang="it-IT" sz="1500" b="1" baseline="0" dirty="0" smtClean="0"/>
                        <a:t> </a:t>
                      </a:r>
                      <a:r>
                        <a:rPr lang="it-IT" sz="1500" b="1" dirty="0" smtClean="0"/>
                        <a:t>• contesti</a:t>
                      </a:r>
                      <a:r>
                        <a:rPr lang="it-IT" sz="1500" b="1" baseline="0" dirty="0" smtClean="0"/>
                        <a:t> </a:t>
                      </a:r>
                      <a:r>
                        <a:rPr lang="it-IT" sz="1500" b="1" dirty="0" smtClean="0"/>
                        <a:t>• relazioni</a:t>
                      </a:r>
                      <a:endParaRPr lang="it-IT" sz="1500" b="1"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8481">
                <a:tc vMerge="1">
                  <a:txBody>
                    <a:bodyPr/>
                    <a:lstStyle/>
                    <a:p>
                      <a:endParaRPr lang="it-IT"/>
                    </a:p>
                  </a:txBody>
                  <a:tcPr/>
                </a:tc>
                <a:tc vMerge="1">
                  <a:txBody>
                    <a:bodyPr/>
                    <a:lstStyle/>
                    <a:p>
                      <a:endParaRPr lang="it-IT"/>
                    </a:p>
                  </a:txBody>
                  <a:tcPr/>
                </a:tc>
                <a:tc>
                  <a:txBody>
                    <a:bodyPr/>
                    <a:lstStyle/>
                    <a:p>
                      <a:r>
                        <a:rPr lang="it-IT" sz="1500" b="1" dirty="0" smtClean="0"/>
                        <a:t>Descrivere</a:t>
                      </a:r>
                      <a:endParaRPr lang="it-IT" sz="1500" b="1" dirty="0"/>
                    </a:p>
                  </a:txBody>
                  <a:tcPr>
                    <a:lnT w="12700" cap="flat" cmpd="sng" algn="ctr">
                      <a:solidFill>
                        <a:schemeClr val="tx1"/>
                      </a:solidFill>
                      <a:prstDash val="solid"/>
                      <a:round/>
                      <a:headEnd type="none" w="med" len="med"/>
                      <a:tailEnd type="none" w="med" len="med"/>
                    </a:lnT>
                  </a:tcPr>
                </a:tc>
                <a:tc>
                  <a:txBody>
                    <a:bodyPr/>
                    <a:lstStyle/>
                    <a:p>
                      <a:pPr marL="285750" marR="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t-IT" sz="1500" b="1" dirty="0" smtClean="0"/>
                        <a:t>stati d’animo •tensioni e idealità </a:t>
                      </a:r>
                      <a:endParaRPr lang="it-IT" sz="1500" b="1" dirty="0"/>
                    </a:p>
                  </a:txBody>
                  <a:tcPr>
                    <a:lnT w="12700" cap="flat" cmpd="sng" algn="ctr">
                      <a:solidFill>
                        <a:schemeClr val="tx1"/>
                      </a:solidFill>
                      <a:prstDash val="solid"/>
                      <a:round/>
                      <a:headEnd type="none" w="med" len="med"/>
                      <a:tailEnd type="none" w="med" len="med"/>
                    </a:lnT>
                  </a:tcPr>
                </a:tc>
              </a:tr>
              <a:tr h="804271">
                <a:tc vMerge="1">
                  <a:txBody>
                    <a:bodyPr/>
                    <a:lstStyle/>
                    <a:p>
                      <a:endParaRPr lang="it-IT" sz="1500" b="1" i="1" dirty="0">
                        <a:latin typeface="+mn-lt"/>
                      </a:endParaRPr>
                    </a:p>
                  </a:txBody>
                  <a:tcPr>
                    <a:lnR w="12700" cap="flat" cmpd="sng" algn="ctr">
                      <a:solidFill>
                        <a:schemeClr val="tx1"/>
                      </a:solidFill>
                      <a:prstDash val="solid"/>
                      <a:round/>
                      <a:headEnd type="none" w="med" len="med"/>
                      <a:tailEnd type="none" w="med" len="med"/>
                    </a:lnR>
                  </a:tcPr>
                </a:tc>
                <a:tc rowSpan="3">
                  <a:txBody>
                    <a:bodyPr/>
                    <a:lstStyle/>
                    <a:p>
                      <a:pPr algn="l"/>
                      <a:endParaRPr lang="it-IT" sz="1500" b="1" i="1" dirty="0" smtClean="0">
                        <a:latin typeface="+mn-lt"/>
                      </a:endParaRPr>
                    </a:p>
                    <a:p>
                      <a:pPr algn="l"/>
                      <a:r>
                        <a:rPr lang="it-IT" sz="1500" b="1" i="1" dirty="0" smtClean="0">
                          <a:latin typeface="+mn-lt"/>
                        </a:rPr>
                        <a:t>Interpretazione,</a:t>
                      </a:r>
                    </a:p>
                    <a:p>
                      <a:pPr algn="l"/>
                      <a:r>
                        <a:rPr lang="it-IT" sz="1500" b="1" i="1" dirty="0" smtClean="0">
                          <a:latin typeface="+mn-lt"/>
                        </a:rPr>
                        <a:t>Partecipazione Comunicazione </a:t>
                      </a:r>
                    </a:p>
                    <a:p>
                      <a:pPr algn="l"/>
                      <a:r>
                        <a:rPr lang="it-IT" sz="1500" b="1" i="1" dirty="0" smtClean="0">
                          <a:latin typeface="+mn-lt"/>
                        </a:rPr>
                        <a:t>Socializzazione</a:t>
                      </a:r>
                      <a:endParaRPr lang="it-IT" sz="1500" b="1" i="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r>
                        <a:rPr lang="it-IT" sz="1500" b="1" dirty="0" smtClean="0"/>
                        <a:t>Interpretare</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r>
                        <a:rPr lang="it-IT" sz="1500" b="1" dirty="0" smtClean="0"/>
                        <a:t>• emozioni</a:t>
                      </a:r>
                      <a:r>
                        <a:rPr lang="it-IT" sz="1500" b="1" baseline="0" dirty="0" smtClean="0"/>
                        <a:t> </a:t>
                      </a:r>
                      <a:r>
                        <a:rPr lang="it-IT" sz="1500" b="1" dirty="0" smtClean="0"/>
                        <a:t>• bisogni</a:t>
                      </a:r>
                      <a:r>
                        <a:rPr lang="it-IT" sz="1500" b="1" baseline="0" dirty="0" smtClean="0"/>
                        <a:t> </a:t>
                      </a:r>
                      <a:r>
                        <a:rPr lang="it-IT" sz="1500" b="1" dirty="0" smtClean="0"/>
                        <a:t>• fenomeni e dati di realtà</a:t>
                      </a:r>
                      <a:r>
                        <a:rPr lang="it-IT" sz="1500" b="1" baseline="0" dirty="0" smtClean="0"/>
                        <a:t> </a:t>
                      </a:r>
                      <a:r>
                        <a:rPr lang="it-IT" sz="1500" b="1" dirty="0" smtClean="0"/>
                        <a:t>• significati: decostruzioni, costruzione e co-costruzione</a:t>
                      </a:r>
                      <a:endParaRPr lang="it-IT" sz="1500" b="1" dirty="0"/>
                    </a:p>
                  </a:txBody>
                  <a:tcPr>
                    <a:lnB w="12700" cap="flat" cmpd="sng" algn="ctr">
                      <a:solidFill>
                        <a:schemeClr val="tx1"/>
                      </a:solidFill>
                      <a:prstDash val="solid"/>
                      <a:round/>
                      <a:headEnd type="none" w="med" len="med"/>
                      <a:tailEnd type="none" w="med" len="med"/>
                    </a:lnB>
                  </a:tcPr>
                </a:tc>
              </a:tr>
              <a:tr h="331171">
                <a:tc vMerge="1">
                  <a:txBody>
                    <a:bodyPr/>
                    <a:lstStyle/>
                    <a:p>
                      <a:endParaRPr lang="it-IT"/>
                    </a:p>
                  </a:txBody>
                  <a:tcPr/>
                </a:tc>
                <a:tc vMerge="1">
                  <a:txBody>
                    <a:bodyPr/>
                    <a:lstStyle/>
                    <a:p>
                      <a:endParaRPr lang="it-IT"/>
                    </a:p>
                  </a:txBody>
                  <a:tcPr/>
                </a:tc>
                <a:tc>
                  <a:txBody>
                    <a:bodyPr/>
                    <a:lstStyle/>
                    <a:p>
                      <a:r>
                        <a:rPr lang="it-IT" sz="1500" b="1" dirty="0" smtClean="0"/>
                        <a:t>Narrare</a:t>
                      </a:r>
                      <a:endParaRPr lang="it-IT" sz="1500" b="1"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it-IT" sz="1500" b="1" dirty="0" smtClean="0"/>
                        <a:t>• intrapersonale</a:t>
                      </a:r>
                      <a:r>
                        <a:rPr lang="it-IT" sz="1500" b="1" baseline="0" dirty="0" smtClean="0"/>
                        <a:t> </a:t>
                      </a:r>
                      <a:r>
                        <a:rPr lang="it-IT" sz="1500" b="1" dirty="0" smtClean="0"/>
                        <a:t>• interpersonale</a:t>
                      </a:r>
                      <a:endParaRPr lang="it-IT" sz="1500" b="1"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04271">
                <a:tc vMerge="1">
                  <a:txBody>
                    <a:bodyPr/>
                    <a:lstStyle/>
                    <a:p>
                      <a:endParaRPr lang="it-IT"/>
                    </a:p>
                  </a:txBody>
                  <a:tcPr/>
                </a:tc>
                <a:tc vMerge="1">
                  <a:txBody>
                    <a:bodyPr/>
                    <a:lstStyle/>
                    <a:p>
                      <a:endParaRPr lang="it-IT"/>
                    </a:p>
                  </a:txBody>
                  <a:tcPr/>
                </a:tc>
                <a:tc>
                  <a:txBody>
                    <a:bodyPr/>
                    <a:lstStyle/>
                    <a:p>
                      <a:r>
                        <a:rPr lang="it-IT" sz="1500" b="1" dirty="0" smtClean="0"/>
                        <a:t>Condividere</a:t>
                      </a:r>
                      <a:endParaRPr lang="it-IT" sz="1500" b="1" dirty="0"/>
                    </a:p>
                  </a:txBody>
                  <a:tcPr>
                    <a:lnT w="12700" cap="flat" cmpd="sng" algn="ctr">
                      <a:solidFill>
                        <a:schemeClr val="tx1"/>
                      </a:solidFill>
                      <a:prstDash val="solid"/>
                      <a:round/>
                      <a:headEnd type="none" w="med" len="med"/>
                      <a:tailEnd type="none" w="med" len="med"/>
                    </a:lnT>
                  </a:tcPr>
                </a:tc>
                <a:tc>
                  <a:txBody>
                    <a:bodyPr/>
                    <a:lstStyle/>
                    <a:p>
                      <a:r>
                        <a:rPr lang="it-IT" sz="1500" b="1" dirty="0" smtClean="0"/>
                        <a:t>• alleanza con educatori, familiari/amici, altre</a:t>
                      </a:r>
                      <a:r>
                        <a:rPr lang="it-IT" sz="1500" b="1" baseline="0" dirty="0" smtClean="0"/>
                        <a:t> figure di riferimento per la presa in carico</a:t>
                      </a:r>
                      <a:endParaRPr lang="it-IT" sz="1500" b="1" dirty="0"/>
                    </a:p>
                  </a:txBody>
                  <a:tcPr>
                    <a:lnT w="12700" cap="flat" cmpd="sng" algn="ctr">
                      <a:solidFill>
                        <a:schemeClr val="tx1"/>
                      </a:solidFill>
                      <a:prstDash val="solid"/>
                      <a:round/>
                      <a:headEnd type="none" w="med" len="med"/>
                      <a:tailEnd type="none" w="med" len="med"/>
                    </a:lnT>
                  </a:tcPr>
                </a:tc>
              </a:tr>
              <a:tr h="804271">
                <a:tc vMerge="1">
                  <a:txBody>
                    <a:bodyPr/>
                    <a:lstStyle/>
                    <a:p>
                      <a:endParaRPr lang="it-IT" sz="1500" b="1" i="1" dirty="0">
                        <a:latin typeface="+mn-lt"/>
                      </a:endParaRPr>
                    </a:p>
                  </a:txBody>
                  <a:tcPr>
                    <a:lnR w="12700" cap="flat" cmpd="sng" algn="ctr">
                      <a:solidFill>
                        <a:schemeClr val="tx1"/>
                      </a:solidFill>
                      <a:prstDash val="solid"/>
                      <a:round/>
                      <a:headEnd type="none" w="med" len="med"/>
                      <a:tailEnd type="none" w="med" len="med"/>
                    </a:lnR>
                  </a:tcPr>
                </a:tc>
                <a:tc rowSpan="3">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it-IT" sz="1500" b="1" i="1" dirty="0" smtClean="0">
                        <a:latin typeface="+mn-lt"/>
                      </a:endParaRPr>
                    </a:p>
                    <a:p>
                      <a:pPr marL="0" marR="0" indent="0" algn="l" defTabSz="457200" rtl="0" eaLnBrk="1" fontAlgn="auto" latinLnBrk="0" hangingPunct="1">
                        <a:lnSpc>
                          <a:spcPct val="100000"/>
                        </a:lnSpc>
                        <a:spcBef>
                          <a:spcPts val="0"/>
                        </a:spcBef>
                        <a:spcAft>
                          <a:spcPts val="0"/>
                        </a:spcAft>
                        <a:buClrTx/>
                        <a:buSzTx/>
                        <a:buFontTx/>
                        <a:buNone/>
                        <a:tabLst/>
                        <a:defRPr/>
                      </a:pPr>
                      <a:r>
                        <a:rPr lang="it-IT" sz="1500" b="1" i="1" dirty="0" smtClean="0">
                          <a:latin typeface="+mn-lt"/>
                        </a:rPr>
                        <a:t>Consapevolezza e senso</a:t>
                      </a:r>
                    </a:p>
                    <a:p>
                      <a:pPr algn="l"/>
                      <a:endParaRPr lang="it-IT" sz="1500" b="1" i="1" dirty="0">
                        <a:latin typeface="+mn-lt"/>
                      </a:endParaRPr>
                    </a:p>
                  </a:txBody>
                  <a:tcPr>
                    <a:lnL w="12700" cap="flat" cmpd="sng" algn="ctr">
                      <a:solidFill>
                        <a:schemeClr val="tx1"/>
                      </a:solidFill>
                      <a:prstDash val="solid"/>
                      <a:round/>
                      <a:headEnd type="none" w="med" len="med"/>
                      <a:tailEnd type="none" w="med" len="med"/>
                    </a:lnL>
                  </a:tcPr>
                </a:tc>
                <a:tc>
                  <a:txBody>
                    <a:bodyPr/>
                    <a:lstStyle/>
                    <a:p>
                      <a:r>
                        <a:rPr lang="it-IT" sz="1500" b="1" dirty="0" smtClean="0"/>
                        <a:t>Riflettere </a:t>
                      </a:r>
                    </a:p>
                  </a:txBody>
                  <a:tcPr>
                    <a:lnB w="12700" cap="flat" cmpd="sng" algn="ctr">
                      <a:solidFill>
                        <a:schemeClr val="tx1"/>
                      </a:solidFill>
                      <a:prstDash val="solid"/>
                      <a:round/>
                      <a:headEnd type="none" w="med" len="med"/>
                      <a:tailEnd type="none" w="med" len="med"/>
                    </a:lnB>
                  </a:tcPr>
                </a:tc>
                <a:tc>
                  <a:txBody>
                    <a:bodyPr/>
                    <a:lstStyle/>
                    <a:p>
                      <a:r>
                        <a:rPr lang="it-IT" sz="1500" b="1" dirty="0" smtClean="0"/>
                        <a:t>• stili di vita • abitudini • dispositivi di funzionamento personale</a:t>
                      </a:r>
                      <a:r>
                        <a:rPr lang="it-IT" sz="1500" b="1" baseline="0" dirty="0" smtClean="0"/>
                        <a:t> </a:t>
                      </a:r>
                      <a:r>
                        <a:rPr lang="it-IT" sz="1500" b="1" dirty="0" smtClean="0"/>
                        <a:t>prevalentemente utilizzati • vissuti</a:t>
                      </a:r>
                      <a:endParaRPr lang="it-IT" sz="1500" b="1" dirty="0"/>
                    </a:p>
                  </a:txBody>
                  <a:tcPr>
                    <a:lnB w="12700" cap="flat" cmpd="sng" algn="ctr">
                      <a:solidFill>
                        <a:schemeClr val="tx1"/>
                      </a:solidFill>
                      <a:prstDash val="solid"/>
                      <a:round/>
                      <a:headEnd type="none" w="med" len="med"/>
                      <a:tailEnd type="none" w="med" len="med"/>
                    </a:lnB>
                  </a:tcPr>
                </a:tc>
              </a:tr>
              <a:tr h="331171">
                <a:tc vMerge="1">
                  <a:txBody>
                    <a:bodyPr/>
                    <a:lstStyle/>
                    <a:p>
                      <a:endParaRPr lang="it-IT"/>
                    </a:p>
                  </a:txBody>
                  <a:tcPr/>
                </a:tc>
                <a:tc vMerge="1">
                  <a:txBody>
                    <a:bodyPr/>
                    <a:lstStyle/>
                    <a:p>
                      <a:endParaRPr lang="it-IT"/>
                    </a:p>
                  </a:txBody>
                  <a:tcPr/>
                </a:tc>
                <a:tc>
                  <a:txBody>
                    <a:bodyPr/>
                    <a:lstStyle/>
                    <a:p>
                      <a:r>
                        <a:rPr lang="it-IT" sz="1500" b="1" dirty="0" smtClean="0"/>
                        <a:t>Valutare</a:t>
                      </a:r>
                      <a:endParaRPr lang="it-IT" sz="1500" b="1"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it-IT" sz="1500" b="1" dirty="0" smtClean="0"/>
                        <a:t>• costi/benefici</a:t>
                      </a:r>
                      <a:endParaRPr lang="it-IT" sz="1500" b="1"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67721">
                <a:tc vMerge="1">
                  <a:txBody>
                    <a:bodyPr/>
                    <a:lstStyle/>
                    <a:p>
                      <a:endParaRPr lang="it-IT"/>
                    </a:p>
                  </a:txBody>
                  <a:tcPr/>
                </a:tc>
                <a:tc vMerge="1">
                  <a:txBody>
                    <a:bodyPr/>
                    <a:lstStyle/>
                    <a:p>
                      <a:endParaRPr lang="it-IT"/>
                    </a:p>
                  </a:txBody>
                  <a:tcPr/>
                </a:tc>
                <a:tc>
                  <a:txBody>
                    <a:bodyPr/>
                    <a:lstStyle/>
                    <a:p>
                      <a:r>
                        <a:rPr lang="it-IT" sz="1500" b="1" dirty="0" smtClean="0"/>
                        <a:t>Controllare criticamente</a:t>
                      </a:r>
                      <a:endParaRPr lang="it-IT" sz="1500" b="1"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it-IT" sz="1500" b="1" dirty="0" smtClean="0"/>
                        <a:t>• conoscenze • azioni • processi • risultati </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6519">
                <a:tc vMerge="1">
                  <a:txBody>
                    <a:bodyPr/>
                    <a:lstStyle/>
                    <a:p>
                      <a:endParaRPr lang="it-IT" sz="1500" dirty="0" smtClean="0">
                        <a:latin typeface="+mn-lt"/>
                        <a:cs typeface="Arial" panose="020B0604020202020204" pitchFamily="34" charset="0"/>
                      </a:endParaRPr>
                    </a:p>
                  </a:txBody>
                  <a:tcPr>
                    <a:lnR w="12700" cap="flat" cmpd="sng" algn="ctr">
                      <a:solidFill>
                        <a:schemeClr val="tx1"/>
                      </a:solidFill>
                      <a:prstDash val="solid"/>
                      <a:round/>
                      <a:headEnd type="none" w="med" len="med"/>
                      <a:tailEnd type="none" w="med" len="med"/>
                    </a:lnR>
                  </a:tcPr>
                </a:tc>
                <a:tc rowSpan="3">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it-IT" sz="1500" b="1" i="1" dirty="0" smtClean="0">
                        <a:latin typeface="+mn-lt"/>
                      </a:endParaRPr>
                    </a:p>
                    <a:p>
                      <a:pPr marL="0" marR="0" indent="0" algn="l" defTabSz="457200" rtl="0" eaLnBrk="1" fontAlgn="auto" latinLnBrk="0" hangingPunct="1">
                        <a:lnSpc>
                          <a:spcPct val="100000"/>
                        </a:lnSpc>
                        <a:spcBef>
                          <a:spcPts val="0"/>
                        </a:spcBef>
                        <a:spcAft>
                          <a:spcPts val="0"/>
                        </a:spcAft>
                        <a:buClrTx/>
                        <a:buSzTx/>
                        <a:buFontTx/>
                        <a:buNone/>
                        <a:tabLst/>
                        <a:defRPr/>
                      </a:pPr>
                      <a:r>
                        <a:rPr lang="it-IT" sz="1500" b="1" i="1" dirty="0" smtClean="0">
                          <a:latin typeface="+mn-lt"/>
                        </a:rPr>
                        <a:t>Trasformazione Responsabilità</a:t>
                      </a:r>
                    </a:p>
                    <a:p>
                      <a:pPr algn="l"/>
                      <a:endParaRPr lang="it-IT" sz="1500" b="1" i="1" dirty="0">
                        <a:latin typeface="+mn-lt"/>
                      </a:endParaRPr>
                    </a:p>
                  </a:txBody>
                  <a:tcPr>
                    <a:lnL w="12700" cap="flat" cmpd="sng" algn="ctr">
                      <a:solidFill>
                        <a:schemeClr val="tx1"/>
                      </a:solidFill>
                      <a:prstDash val="solid"/>
                      <a:round/>
                      <a:headEnd type="none" w="med" len="med"/>
                      <a:tailEnd type="none" w="med" len="med"/>
                    </a:lnL>
                  </a:tcPr>
                </a:tc>
                <a:tc>
                  <a:txBody>
                    <a:bodyPr/>
                    <a:lstStyle/>
                    <a:p>
                      <a:r>
                        <a:rPr lang="it-IT" sz="1500" b="1" dirty="0" smtClean="0"/>
                        <a:t>Sviluppare autonomia</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it-IT" sz="1500" b="1" dirty="0" smtClean="0"/>
                        <a:t>• personale • professionale • sociale</a:t>
                      </a:r>
                      <a:endParaRPr lang="it-IT" sz="1500" b="1"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1171">
                <a:tc vMerge="1">
                  <a:txBody>
                    <a:bodyPr/>
                    <a:lstStyle/>
                    <a:p>
                      <a:endParaRPr lang="it-IT"/>
                    </a:p>
                  </a:txBody>
                  <a:tcPr/>
                </a:tc>
                <a:tc vMerge="1">
                  <a:txBody>
                    <a:bodyPr/>
                    <a:lstStyle/>
                    <a:p>
                      <a:endParaRPr lang="it-IT"/>
                    </a:p>
                  </a:txBody>
                  <a:tcPr/>
                </a:tc>
                <a:tc>
                  <a:txBody>
                    <a:bodyPr/>
                    <a:lstStyle/>
                    <a:p>
                      <a:r>
                        <a:rPr lang="it-IT" sz="1500" b="1" dirty="0" smtClean="0"/>
                        <a:t>Realizzare proattività</a:t>
                      </a:r>
                      <a:endParaRPr lang="it-IT" sz="1500" b="1"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it-IT" sz="1500" b="1" dirty="0" smtClean="0"/>
                        <a:t>• personale • professionale • sociale </a:t>
                      </a:r>
                      <a:endParaRPr lang="it-IT" sz="1500" b="1"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67721">
                <a:tc vMerge="1">
                  <a:txBody>
                    <a:bodyPr/>
                    <a:lstStyle/>
                    <a:p>
                      <a:endParaRPr lang="it-IT"/>
                    </a:p>
                  </a:txBody>
                  <a:tcPr/>
                </a:tc>
                <a:tc vMerge="1">
                  <a:txBody>
                    <a:bodyPr/>
                    <a:lstStyle/>
                    <a:p>
                      <a:endParaRPr lang="it-IT"/>
                    </a:p>
                  </a:txBody>
                  <a:tcPr/>
                </a:tc>
                <a:tc>
                  <a:txBody>
                    <a:bodyPr/>
                    <a:lstStyle/>
                    <a:p>
                      <a:r>
                        <a:rPr lang="it-IT" sz="1500" b="1" dirty="0" smtClean="0"/>
                        <a:t>Operare progettualità responsabili</a:t>
                      </a:r>
                      <a:endParaRPr lang="it-IT" sz="1500" b="1" dirty="0"/>
                    </a:p>
                  </a:txBody>
                  <a:tcPr>
                    <a:lnT w="12700" cap="flat" cmpd="sng" algn="ctr">
                      <a:solidFill>
                        <a:schemeClr val="tx1"/>
                      </a:solidFill>
                      <a:prstDash val="solid"/>
                      <a:round/>
                      <a:headEnd type="none" w="med" len="med"/>
                      <a:tailEnd type="none" w="med" len="med"/>
                    </a:lnT>
                  </a:tcPr>
                </a:tc>
                <a:tc>
                  <a:txBody>
                    <a:bodyPr/>
                    <a:lstStyle/>
                    <a:p>
                      <a:r>
                        <a:rPr lang="it-IT" sz="1500" b="1" dirty="0" smtClean="0"/>
                        <a:t>• benessere • relazioni familiari • relazioni sociali</a:t>
                      </a:r>
                      <a:endParaRPr lang="it-IT" sz="1500" b="1" dirty="0"/>
                    </a:p>
                  </a:txBody>
                  <a:tcPr>
                    <a:lnT w="12700" cap="flat" cmpd="sng" algn="ctr">
                      <a:solidFill>
                        <a:schemeClr val="tx1"/>
                      </a:solidFill>
                      <a:prstDash val="solid"/>
                      <a:round/>
                      <a:headEnd type="none" w="med" len="med"/>
                      <a:tailEnd type="none" w="med" len="med"/>
                    </a:lnT>
                  </a:tcPr>
                </a:tc>
              </a:tr>
            </a:tbl>
          </a:graphicData>
        </a:graphic>
      </p:graphicFrame>
    </p:spTree>
    <p:extLst>
      <p:ext uri="{BB962C8B-B14F-4D97-AF65-F5344CB8AC3E}">
        <p14:creationId xmlns:p14="http://schemas.microsoft.com/office/powerpoint/2010/main" val="3070115408"/>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54746" y="196947"/>
            <a:ext cx="7990448" cy="6709529"/>
          </a:xfrm>
          <a:prstGeom prst="rect">
            <a:avLst/>
          </a:prstGeom>
          <a:noFill/>
        </p:spPr>
        <p:txBody>
          <a:bodyPr wrap="square" rtlCol="0">
            <a:spAutoFit/>
          </a:bodyPr>
          <a:lstStyle/>
          <a:p>
            <a:r>
              <a:rPr lang="it-IT" sz="2000" b="1" i="1" dirty="0" smtClean="0">
                <a:latin typeface="Arial" panose="020B0604020202020204" pitchFamily="34" charset="0"/>
                <a:cs typeface="Arial" panose="020B0604020202020204" pitchFamily="34" charset="0"/>
              </a:rPr>
              <a:t>Attraverso l’utilizzo…</a:t>
            </a:r>
          </a:p>
          <a:p>
            <a:endParaRPr lang="it-IT" sz="2000" dirty="0">
              <a:latin typeface="Arial" panose="020B0604020202020204" pitchFamily="34" charset="0"/>
              <a:cs typeface="Arial" panose="020B0604020202020204" pitchFamily="34" charset="0"/>
            </a:endParaRPr>
          </a:p>
          <a:p>
            <a:endParaRPr lang="it-IT" sz="2000" dirty="0" smtClean="0">
              <a:latin typeface="Arial" panose="020B0604020202020204" pitchFamily="34" charset="0"/>
              <a:cs typeface="Arial" panose="020B0604020202020204" pitchFamily="34" charset="0"/>
            </a:endParaRPr>
          </a:p>
          <a:p>
            <a:r>
              <a:rPr lang="it-IT" sz="2000" b="1" dirty="0" smtClean="0">
                <a:solidFill>
                  <a:srgbClr val="FFC000"/>
                </a:solidFill>
                <a:latin typeface="Arial" panose="020B0604020202020204" pitchFamily="34" charset="0"/>
                <a:cs typeface="Arial" panose="020B0604020202020204" pitchFamily="34" charset="0"/>
              </a:rPr>
              <a:t>Dispositivi  educativi e didattici diversificati</a:t>
            </a:r>
          </a:p>
          <a:p>
            <a:endParaRPr lang="it-IT" sz="2000" dirty="0" smtClean="0">
              <a:latin typeface="Arial" panose="020B0604020202020204" pitchFamily="34" charset="0"/>
              <a:cs typeface="Arial" panose="020B0604020202020204" pitchFamily="34" charset="0"/>
            </a:endParaRPr>
          </a:p>
          <a:p>
            <a:r>
              <a:rPr lang="it-IT" dirty="0">
                <a:latin typeface="Arial" panose="020B0604020202020204" pitchFamily="34" charset="0"/>
                <a:cs typeface="Arial" panose="020B0604020202020204" pitchFamily="34" charset="0"/>
              </a:rPr>
              <a:t>Pedagogia delle emozioni e della cura, Educazione alla corporeità, pedagogia del benessere, Orientamento esistenziale, </a:t>
            </a:r>
            <a:r>
              <a:rPr lang="it-IT" dirty="0" err="1">
                <a:latin typeface="Arial" panose="020B0604020202020204" pitchFamily="34" charset="0"/>
                <a:cs typeface="Arial" panose="020B0604020202020204" pitchFamily="34" charset="0"/>
              </a:rPr>
              <a:t>Mindfulness</a:t>
            </a:r>
            <a:r>
              <a:rPr lang="it-IT" dirty="0">
                <a:latin typeface="Arial" panose="020B0604020202020204" pitchFamily="34" charset="0"/>
                <a:cs typeface="Arial" panose="020B0604020202020204" pitchFamily="34" charset="0"/>
              </a:rPr>
              <a:t>  per l’autodeterminazione, Tecniche meditative e di </a:t>
            </a:r>
            <a:r>
              <a:rPr lang="it-IT" dirty="0" smtClean="0">
                <a:latin typeface="Arial" panose="020B0604020202020204" pitchFamily="34" charset="0"/>
                <a:cs typeface="Arial" panose="020B0604020202020204" pitchFamily="34" charset="0"/>
              </a:rPr>
              <a:t>rilassamento…</a:t>
            </a:r>
            <a:endParaRPr lang="it-IT" dirty="0">
              <a:latin typeface="Arial" panose="020B0604020202020204" pitchFamily="34" charset="0"/>
              <a:cs typeface="Arial" panose="020B0604020202020204" pitchFamily="34" charset="0"/>
            </a:endParaRPr>
          </a:p>
          <a:p>
            <a:r>
              <a:rPr lang="it-IT" sz="2000" dirty="0">
                <a:latin typeface="Arial" panose="020B0604020202020204" pitchFamily="34" charset="0"/>
                <a:cs typeface="Arial" panose="020B0604020202020204" pitchFamily="34" charset="0"/>
              </a:rPr>
              <a:t> </a:t>
            </a:r>
          </a:p>
          <a:p>
            <a:r>
              <a:rPr lang="it-IT" dirty="0" err="1">
                <a:latin typeface="Arial" panose="020B0604020202020204" pitchFamily="34" charset="0"/>
                <a:cs typeface="Arial" panose="020B0604020202020204" pitchFamily="34" charset="0"/>
              </a:rPr>
              <a:t>Problem</a:t>
            </a:r>
            <a:r>
              <a:rPr lang="it-IT" dirty="0">
                <a:latin typeface="Arial" panose="020B0604020202020204" pitchFamily="34" charset="0"/>
                <a:cs typeface="Arial" panose="020B0604020202020204" pitchFamily="34" charset="0"/>
              </a:rPr>
              <a:t> </a:t>
            </a:r>
            <a:r>
              <a:rPr lang="it-IT" dirty="0" err="1">
                <a:latin typeface="Arial" panose="020B0604020202020204" pitchFamily="34" charset="0"/>
                <a:cs typeface="Arial" panose="020B0604020202020204" pitchFamily="34" charset="0"/>
              </a:rPr>
              <a:t>solving</a:t>
            </a:r>
            <a:r>
              <a:rPr lang="it-IT" dirty="0">
                <a:latin typeface="Arial" panose="020B0604020202020204" pitchFamily="34" charset="0"/>
                <a:cs typeface="Arial" panose="020B0604020202020204" pitchFamily="34" charset="0"/>
              </a:rPr>
              <a:t>, </a:t>
            </a:r>
            <a:r>
              <a:rPr lang="it-IT" dirty="0" err="1">
                <a:latin typeface="Arial" panose="020B0604020202020204" pitchFamily="34" charset="0"/>
                <a:cs typeface="Arial" panose="020B0604020202020204" pitchFamily="34" charset="0"/>
              </a:rPr>
              <a:t>Decision</a:t>
            </a:r>
            <a:r>
              <a:rPr lang="it-IT" dirty="0">
                <a:latin typeface="Arial" panose="020B0604020202020204" pitchFamily="34" charset="0"/>
                <a:cs typeface="Arial" panose="020B0604020202020204" pitchFamily="34" charset="0"/>
              </a:rPr>
              <a:t> </a:t>
            </a:r>
            <a:r>
              <a:rPr lang="it-IT" dirty="0" err="1">
                <a:latin typeface="Arial" panose="020B0604020202020204" pitchFamily="34" charset="0"/>
                <a:cs typeface="Arial" panose="020B0604020202020204" pitchFamily="34" charset="0"/>
              </a:rPr>
              <a:t>making</a:t>
            </a:r>
            <a:r>
              <a:rPr lang="it-IT"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Group work discussion, Self critical assessment, </a:t>
            </a:r>
            <a:r>
              <a:rPr lang="it-IT" dirty="0">
                <a:latin typeface="Arial" panose="020B0604020202020204" pitchFamily="34" charset="0"/>
                <a:cs typeface="Arial" panose="020B0604020202020204" pitchFamily="34" charset="0"/>
              </a:rPr>
              <a:t>Gruppi di self-help, focus </a:t>
            </a:r>
            <a:r>
              <a:rPr lang="it-IT" dirty="0" err="1">
                <a:latin typeface="Arial" panose="020B0604020202020204" pitchFamily="34" charset="0"/>
                <a:cs typeface="Arial" panose="020B0604020202020204" pitchFamily="34" charset="0"/>
              </a:rPr>
              <a:t>group</a:t>
            </a:r>
            <a:r>
              <a:rPr lang="it-IT" dirty="0">
                <a:latin typeface="Arial" panose="020B0604020202020204" pitchFamily="34" charset="0"/>
                <a:cs typeface="Arial" panose="020B0604020202020204" pitchFamily="34" charset="0"/>
              </a:rPr>
              <a:t>, Cooperative </a:t>
            </a:r>
            <a:r>
              <a:rPr lang="it-IT" dirty="0" err="1" smtClean="0">
                <a:latin typeface="Arial" panose="020B0604020202020204" pitchFamily="34" charset="0"/>
                <a:cs typeface="Arial" panose="020B0604020202020204" pitchFamily="34" charset="0"/>
              </a:rPr>
              <a:t>learning</a:t>
            </a:r>
            <a:r>
              <a:rPr lang="it-IT" sz="2000" dirty="0" smtClean="0">
                <a:latin typeface="Arial" panose="020B0604020202020204" pitchFamily="34" charset="0"/>
                <a:cs typeface="Arial" panose="020B0604020202020204" pitchFamily="34" charset="0"/>
              </a:rPr>
              <a:t>…</a:t>
            </a:r>
            <a:endParaRPr lang="it-IT" sz="2000" dirty="0">
              <a:latin typeface="Arial" panose="020B0604020202020204" pitchFamily="34" charset="0"/>
              <a:cs typeface="Arial" panose="020B0604020202020204" pitchFamily="34" charset="0"/>
            </a:endParaRPr>
          </a:p>
          <a:p>
            <a:endParaRPr lang="it-IT" sz="2000" dirty="0" smtClean="0">
              <a:latin typeface="Arial" panose="020B0604020202020204" pitchFamily="34" charset="0"/>
              <a:cs typeface="Arial" panose="020B0604020202020204" pitchFamily="34" charset="0"/>
            </a:endParaRPr>
          </a:p>
          <a:p>
            <a:pPr algn="ctr"/>
            <a:endParaRPr lang="it-IT" sz="2000" b="1" dirty="0" smtClean="0">
              <a:latin typeface="Arial" panose="020B0604020202020204" pitchFamily="34" charset="0"/>
              <a:cs typeface="Arial" panose="020B0604020202020204" pitchFamily="34" charset="0"/>
            </a:endParaRPr>
          </a:p>
          <a:p>
            <a:pPr algn="ctr"/>
            <a:r>
              <a:rPr lang="it-IT" sz="2000" b="1" dirty="0" smtClean="0">
                <a:latin typeface="Arial" panose="020B0604020202020204" pitchFamily="34" charset="0"/>
                <a:cs typeface="Arial" panose="020B0604020202020204" pitchFamily="34" charset="0"/>
              </a:rPr>
              <a:t>Tra cui sostanziali risultano</a:t>
            </a:r>
          </a:p>
          <a:p>
            <a:pPr algn="ctr"/>
            <a:r>
              <a:rPr lang="it-IT" sz="2000" b="1" dirty="0" smtClean="0">
                <a:solidFill>
                  <a:srgbClr val="FFC000"/>
                </a:solidFill>
                <a:latin typeface="Arial" panose="020B0604020202020204" pitchFamily="34" charset="0"/>
                <a:cs typeface="Arial" panose="020B0604020202020204" pitchFamily="34" charset="0"/>
              </a:rPr>
              <a:t>metodi e strumenti narrativi-autobiografici</a:t>
            </a:r>
          </a:p>
          <a:p>
            <a:endParaRPr lang="it-IT" sz="2000" dirty="0">
              <a:latin typeface="Arial" panose="020B0604020202020204" pitchFamily="34" charset="0"/>
              <a:cs typeface="Arial" panose="020B0604020202020204" pitchFamily="34" charset="0"/>
            </a:endParaRPr>
          </a:p>
          <a:p>
            <a:endParaRPr lang="it-IT" sz="2000" dirty="0" smtClean="0">
              <a:latin typeface="Arial" panose="020B0604020202020204" pitchFamily="34" charset="0"/>
              <a:cs typeface="Arial" panose="020B0604020202020204" pitchFamily="34" charset="0"/>
            </a:endParaRPr>
          </a:p>
          <a:p>
            <a:r>
              <a:rPr lang="it-IT" sz="2000" dirty="0" smtClean="0">
                <a:latin typeface="Arial" panose="020B0604020202020204" pitchFamily="34" charset="0"/>
                <a:cs typeface="Arial" panose="020B0604020202020204" pitchFamily="34" charset="0"/>
              </a:rPr>
              <a:t>Sostanziali ad avviare ed approfondire il colloquio nella consulenza di aiuto educativo</a:t>
            </a:r>
          </a:p>
          <a:p>
            <a:endParaRPr lang="it-IT" sz="2000" dirty="0">
              <a:latin typeface="Arial" panose="020B0604020202020204" pitchFamily="34" charset="0"/>
              <a:cs typeface="Arial" panose="020B0604020202020204" pitchFamily="34" charset="0"/>
            </a:endParaRPr>
          </a:p>
          <a:p>
            <a:r>
              <a:rPr lang="it-IT" dirty="0" smtClean="0">
                <a:latin typeface="Arial" panose="020B0604020202020204" pitchFamily="34" charset="0"/>
                <a:cs typeface="Arial" panose="020B0604020202020204" pitchFamily="34" charset="0"/>
              </a:rPr>
              <a:t>Diari</a:t>
            </a:r>
            <a:r>
              <a:rPr lang="it-IT" dirty="0">
                <a:latin typeface="Arial" panose="020B0604020202020204" pitchFamily="34" charset="0"/>
                <a:cs typeface="Arial" panose="020B0604020202020204" pitchFamily="34" charset="0"/>
              </a:rPr>
              <a:t>, biografie, story </a:t>
            </a:r>
            <a:r>
              <a:rPr lang="it-IT" dirty="0" err="1">
                <a:latin typeface="Arial" panose="020B0604020202020204" pitchFamily="34" charset="0"/>
                <a:cs typeface="Arial" panose="020B0604020202020204" pitchFamily="34" charset="0"/>
              </a:rPr>
              <a:t>telling</a:t>
            </a:r>
            <a:r>
              <a:rPr lang="it-IT" dirty="0">
                <a:latin typeface="Arial" panose="020B0604020202020204" pitchFamily="34" charset="0"/>
                <a:cs typeface="Arial" panose="020B0604020202020204" pitchFamily="34" charset="0"/>
              </a:rPr>
              <a:t> </a:t>
            </a:r>
            <a:r>
              <a:rPr lang="it-IT" dirty="0" err="1">
                <a:latin typeface="Arial" panose="020B0604020202020204" pitchFamily="34" charset="0"/>
                <a:cs typeface="Arial" panose="020B0604020202020204" pitchFamily="34" charset="0"/>
              </a:rPr>
              <a:t>autopathografie</a:t>
            </a:r>
            <a:r>
              <a:rPr lang="it-IT" dirty="0">
                <a:latin typeface="Arial" panose="020B0604020202020204" pitchFamily="34" charset="0"/>
                <a:cs typeface="Arial" panose="020B0604020202020204" pitchFamily="34" charset="0"/>
              </a:rPr>
              <a:t>, notebook riflessivi… </a:t>
            </a:r>
          </a:p>
          <a:p>
            <a:endParaRPr lang="it-IT"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32508446"/>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Segnaposto immagine online 14" descr="Sagoma novità">
            <a:extLst>
              <a:ext uri="{FF2B5EF4-FFF2-40B4-BE49-F238E27FC236}">
                <a16:creationId xmlns:a16="http://schemas.microsoft.com/office/drawing/2014/main" xmlns="" id="{F1718E48-B4A3-444B-9DA9-7DCC8C1FA31E}"/>
              </a:ext>
            </a:extLst>
          </p:cNvPr>
          <p:cNvPicPr>
            <a:picLocks noGrp="1" noChangeAspect="1"/>
          </p:cNvPicPr>
          <p:nvPr>
            <p:ph type="clipArt" sz="quarter" idx="11"/>
          </p:nvPr>
        </p:nvPicPr>
        <p:blipFill>
          <a:blip r:embed="rId3">
            <a:extLst>
              <a:ext uri="{28A0092B-C50C-407E-A947-70E740481C1C}">
                <a14:useLocalDpi xmlns:a14="http://schemas.microsoft.com/office/drawing/2010/main"/>
              </a:ext>
              <a:ext uri="{96DAC541-7B7A-43D3-8B79-37D633B846F1}">
                <asvg:svgBlip xmlns:asvg="http://schemas.microsoft.com/office/drawing/2016/SVG/main" xmlns="" r:embed="rId4"/>
              </a:ext>
            </a:extLst>
          </a:blip>
          <a:stretch>
            <a:fillRect/>
          </a:stretch>
        </p:blipFill>
        <p:spPr>
          <a:xfrm>
            <a:off x="8677907" y="170067"/>
            <a:ext cx="746125" cy="746125"/>
          </a:xfrm>
        </p:spPr>
      </p:pic>
      <p:pic>
        <p:nvPicPr>
          <p:cNvPr id="13" name="Segnaposto immagine online 12" descr="Sagoma di Polaroid">
            <a:extLst>
              <a:ext uri="{FF2B5EF4-FFF2-40B4-BE49-F238E27FC236}">
                <a16:creationId xmlns:a16="http://schemas.microsoft.com/office/drawing/2014/main" xmlns="" id="{AF4EBF4E-5DA7-4D6A-BF3F-B5152F57E622}"/>
              </a:ext>
            </a:extLst>
          </p:cNvPr>
          <p:cNvPicPr>
            <a:picLocks noGrp="1" noChangeAspect="1"/>
          </p:cNvPicPr>
          <p:nvPr>
            <p:ph type="clipArt" sz="quarter" idx="13"/>
          </p:nvPr>
        </p:nvPicPr>
        <p:blipFill>
          <a:blip r:embed="rId5">
            <a:extLst>
              <a:ext uri="{28A0092B-C50C-407E-A947-70E740481C1C}">
                <a14:useLocalDpi xmlns:a14="http://schemas.microsoft.com/office/drawing/2010/main"/>
              </a:ext>
              <a:ext uri="{96DAC541-7B7A-43D3-8B79-37D633B846F1}">
                <asvg:svgBlip xmlns:asvg="http://schemas.microsoft.com/office/drawing/2016/SVG/main" xmlns="" r:embed="rId6"/>
              </a:ext>
            </a:extLst>
          </a:blip>
          <a:stretch>
            <a:fillRect/>
          </a:stretch>
        </p:blipFill>
        <p:spPr>
          <a:xfrm>
            <a:off x="8927635" y="886875"/>
            <a:ext cx="746125" cy="746125"/>
          </a:xfrm>
        </p:spPr>
      </p:pic>
      <p:pic>
        <p:nvPicPr>
          <p:cNvPr id="17" name="Segnaposto immagine online 16" descr="Sagoma di e-commerce">
            <a:extLst>
              <a:ext uri="{FF2B5EF4-FFF2-40B4-BE49-F238E27FC236}">
                <a16:creationId xmlns:a16="http://schemas.microsoft.com/office/drawing/2014/main" xmlns="" id="{E4CCECD0-D712-4583-B11C-8AE4E4404227}"/>
              </a:ext>
            </a:extLst>
          </p:cNvPr>
          <p:cNvPicPr>
            <a:picLocks noGrp="1" noChangeAspect="1"/>
          </p:cNvPicPr>
          <p:nvPr>
            <p:ph type="clipArt" sz="quarter" idx="15"/>
          </p:nvPr>
        </p:nvPicPr>
        <p:blipFill>
          <a:blip r:embed="rId7">
            <a:extLst>
              <a:ext uri="{28A0092B-C50C-407E-A947-70E740481C1C}">
                <a14:useLocalDpi xmlns:a14="http://schemas.microsoft.com/office/drawing/2010/main"/>
              </a:ext>
              <a:ext uri="{96DAC541-7B7A-43D3-8B79-37D633B846F1}">
                <asvg:svgBlip xmlns:asvg="http://schemas.microsoft.com/office/drawing/2016/SVG/main" xmlns="" r:embed="rId8"/>
              </a:ext>
            </a:extLst>
          </a:blip>
          <a:stretch>
            <a:fillRect/>
          </a:stretch>
        </p:blipFill>
        <p:spPr>
          <a:xfrm>
            <a:off x="9542125" y="134075"/>
            <a:ext cx="746125" cy="746125"/>
          </a:xfrm>
        </p:spPr>
      </p:pic>
      <p:pic>
        <p:nvPicPr>
          <p:cNvPr id="9" name="Immagine 8" descr="cestino.jpg"/>
          <p:cNvPicPr>
            <a:picLocks noChangeAspect="1"/>
          </p:cNvPicPr>
          <p:nvPr/>
        </p:nvPicPr>
        <p:blipFill>
          <a:blip r:embed="rId9"/>
          <a:stretch>
            <a:fillRect/>
          </a:stretch>
        </p:blipFill>
        <p:spPr>
          <a:xfrm>
            <a:off x="79103" y="1845796"/>
            <a:ext cx="1512000" cy="1512000"/>
          </a:xfrm>
          <a:prstGeom prst="rect">
            <a:avLst/>
          </a:prstGeom>
        </p:spPr>
      </p:pic>
      <p:pic>
        <p:nvPicPr>
          <p:cNvPr id="10" name="Immagine 9" descr="comodino.jpg"/>
          <p:cNvPicPr>
            <a:picLocks noChangeAspect="1"/>
          </p:cNvPicPr>
          <p:nvPr/>
        </p:nvPicPr>
        <p:blipFill>
          <a:blip r:embed="rId10"/>
          <a:stretch>
            <a:fillRect/>
          </a:stretch>
        </p:blipFill>
        <p:spPr>
          <a:xfrm>
            <a:off x="4201777" y="1892042"/>
            <a:ext cx="2226804" cy="1440000"/>
          </a:xfrm>
          <a:prstGeom prst="rect">
            <a:avLst/>
          </a:prstGeom>
        </p:spPr>
      </p:pic>
      <p:pic>
        <p:nvPicPr>
          <p:cNvPr id="11" name="Immagine 10" descr="valigia.jpg"/>
          <p:cNvPicPr>
            <a:picLocks noChangeAspect="1"/>
          </p:cNvPicPr>
          <p:nvPr/>
        </p:nvPicPr>
        <p:blipFill>
          <a:blip r:embed="rId11"/>
          <a:stretch>
            <a:fillRect/>
          </a:stretch>
        </p:blipFill>
        <p:spPr>
          <a:xfrm>
            <a:off x="8231981" y="1706796"/>
            <a:ext cx="1905000" cy="1651000"/>
          </a:xfrm>
          <a:prstGeom prst="rect">
            <a:avLst/>
          </a:prstGeom>
        </p:spPr>
      </p:pic>
      <p:sp>
        <p:nvSpPr>
          <p:cNvPr id="2" name="Rettangolo 1"/>
          <p:cNvSpPr/>
          <p:nvPr/>
        </p:nvSpPr>
        <p:spPr>
          <a:xfrm>
            <a:off x="79103" y="179878"/>
            <a:ext cx="6013313" cy="400110"/>
          </a:xfrm>
          <a:prstGeom prst="rect">
            <a:avLst/>
          </a:prstGeom>
        </p:spPr>
        <p:txBody>
          <a:bodyPr wrap="none">
            <a:spAutoFit/>
          </a:bodyPr>
          <a:lstStyle/>
          <a:p>
            <a:r>
              <a:rPr lang="it-IT" sz="2000" b="1" dirty="0">
                <a:solidFill>
                  <a:srgbClr val="002060"/>
                </a:solidFill>
                <a:latin typeface="+mj-lt"/>
                <a:cs typeface="Arial" panose="020B0604020202020204" pitchFamily="34" charset="0"/>
              </a:rPr>
              <a:t>A conclusione di questa </a:t>
            </a:r>
            <a:r>
              <a:rPr lang="it-IT" sz="2000" b="1" dirty="0" smtClean="0">
                <a:solidFill>
                  <a:srgbClr val="002060"/>
                </a:solidFill>
                <a:latin typeface="+mj-lt"/>
                <a:cs typeface="Arial" panose="020B0604020202020204" pitchFamily="34" charset="0"/>
              </a:rPr>
              <a:t>giornata di formazione </a:t>
            </a:r>
            <a:endParaRPr lang="it-IT" sz="2000" dirty="0">
              <a:solidFill>
                <a:srgbClr val="002060"/>
              </a:solidFill>
              <a:latin typeface="+mj-lt"/>
            </a:endParaRPr>
          </a:p>
        </p:txBody>
      </p:sp>
      <p:sp>
        <p:nvSpPr>
          <p:cNvPr id="3" name="Rettangolo 2"/>
          <p:cNvSpPr/>
          <p:nvPr/>
        </p:nvSpPr>
        <p:spPr>
          <a:xfrm>
            <a:off x="449705" y="712319"/>
            <a:ext cx="9473783" cy="707886"/>
          </a:xfrm>
          <a:prstGeom prst="rect">
            <a:avLst/>
          </a:prstGeom>
        </p:spPr>
        <p:txBody>
          <a:bodyPr wrap="square">
            <a:spAutoFit/>
          </a:bodyPr>
          <a:lstStyle/>
          <a:p>
            <a:pPr>
              <a:buNone/>
            </a:pPr>
            <a:r>
              <a:rPr lang="it-IT" sz="2000" b="1" dirty="0" smtClean="0">
                <a:solidFill>
                  <a:schemeClr val="bg1"/>
                </a:solidFill>
                <a:latin typeface="+mj-lt"/>
                <a:cs typeface="Arial" panose="020B0604020202020204" pitchFamily="34" charset="0"/>
              </a:rPr>
              <a:t>ti </a:t>
            </a:r>
            <a:r>
              <a:rPr lang="it-IT" sz="2000" b="1" dirty="0">
                <a:solidFill>
                  <a:schemeClr val="bg1"/>
                </a:solidFill>
                <a:latin typeface="+mj-lt"/>
                <a:cs typeface="Arial" panose="020B0604020202020204" pitchFamily="34" charset="0"/>
              </a:rPr>
              <a:t>chiedo di raccontarmi come è </a:t>
            </a:r>
            <a:r>
              <a:rPr lang="it-IT" sz="2000" b="1" dirty="0" smtClean="0">
                <a:solidFill>
                  <a:schemeClr val="bg1"/>
                </a:solidFill>
                <a:latin typeface="+mj-lt"/>
                <a:cs typeface="Arial" panose="020B0604020202020204" pitchFamily="34" charset="0"/>
              </a:rPr>
              <a:t>andata</a:t>
            </a:r>
            <a:r>
              <a:rPr lang="it-IT" sz="2000" b="1" dirty="0">
                <a:solidFill>
                  <a:schemeClr val="bg1"/>
                </a:solidFill>
                <a:latin typeface="+mj-lt"/>
              </a:rPr>
              <a:t> </a:t>
            </a:r>
            <a:r>
              <a:rPr lang="it-IT" sz="2000" b="1" dirty="0" smtClean="0">
                <a:solidFill>
                  <a:schemeClr val="bg1"/>
                </a:solidFill>
                <a:latin typeface="+mj-lt"/>
                <a:cs typeface="Arial" panose="020B0604020202020204" pitchFamily="34" charset="0"/>
              </a:rPr>
              <a:t>in </a:t>
            </a:r>
            <a:r>
              <a:rPr lang="it-IT" sz="2000" b="1" dirty="0">
                <a:solidFill>
                  <a:schemeClr val="bg1"/>
                </a:solidFill>
                <a:latin typeface="+mj-lt"/>
                <a:cs typeface="Arial" panose="020B0604020202020204" pitchFamily="34" charset="0"/>
              </a:rPr>
              <a:t>maniera un po’ </a:t>
            </a:r>
            <a:r>
              <a:rPr lang="it-IT" sz="2000" b="1" dirty="0" smtClean="0">
                <a:solidFill>
                  <a:schemeClr val="bg1"/>
                </a:solidFill>
                <a:latin typeface="+mj-lt"/>
                <a:cs typeface="Arial" panose="020B0604020202020204" pitchFamily="34" charset="0"/>
              </a:rPr>
              <a:t>simbolica</a:t>
            </a:r>
          </a:p>
          <a:p>
            <a:pPr>
              <a:buNone/>
            </a:pPr>
            <a:r>
              <a:rPr lang="it-IT" sz="2000" b="1" dirty="0" smtClean="0">
                <a:solidFill>
                  <a:schemeClr val="bg1"/>
                </a:solidFill>
                <a:latin typeface="+mj-lt"/>
                <a:cs typeface="Arial" panose="020B0604020202020204" pitchFamily="34" charset="0"/>
              </a:rPr>
              <a:t>utilizzando </a:t>
            </a:r>
            <a:r>
              <a:rPr lang="it-IT" sz="2000" b="1" dirty="0">
                <a:solidFill>
                  <a:schemeClr val="bg1"/>
                </a:solidFill>
                <a:latin typeface="+mj-lt"/>
                <a:cs typeface="Arial" panose="020B0604020202020204" pitchFamily="34" charset="0"/>
              </a:rPr>
              <a:t>tre oggetti </a:t>
            </a:r>
            <a:r>
              <a:rPr lang="it-IT" sz="2000" b="1" dirty="0" smtClean="0">
                <a:solidFill>
                  <a:schemeClr val="bg1"/>
                </a:solidFill>
                <a:latin typeface="+mj-lt"/>
                <a:cs typeface="Arial" panose="020B0604020202020204" pitchFamily="34" charset="0"/>
              </a:rPr>
              <a:t>stimolo: </a:t>
            </a:r>
            <a:endParaRPr lang="it-IT" sz="2000" b="1" dirty="0">
              <a:solidFill>
                <a:schemeClr val="bg1"/>
              </a:solidFill>
              <a:latin typeface="+mj-lt"/>
              <a:cs typeface="Arial" panose="020B0604020202020204" pitchFamily="34" charset="0"/>
            </a:endParaRPr>
          </a:p>
        </p:txBody>
      </p:sp>
      <p:sp>
        <p:nvSpPr>
          <p:cNvPr id="14" name="Rettangolo 13"/>
          <p:cNvSpPr/>
          <p:nvPr/>
        </p:nvSpPr>
        <p:spPr>
          <a:xfrm>
            <a:off x="256978" y="3544820"/>
            <a:ext cx="2668249" cy="2862322"/>
          </a:xfrm>
          <a:prstGeom prst="rect">
            <a:avLst/>
          </a:prstGeom>
        </p:spPr>
        <p:txBody>
          <a:bodyPr wrap="square">
            <a:spAutoFit/>
          </a:bodyPr>
          <a:lstStyle/>
          <a:p>
            <a:pPr>
              <a:buNone/>
            </a:pPr>
            <a:r>
              <a:rPr lang="it-IT" sz="2000" b="1" dirty="0">
                <a:solidFill>
                  <a:schemeClr val="bg1"/>
                </a:solidFill>
                <a:cs typeface="Arial" panose="020B0604020202020204" pitchFamily="34" charset="0"/>
              </a:rPr>
              <a:t>Il cestino </a:t>
            </a:r>
            <a:endParaRPr lang="it-IT" sz="2000" b="1" dirty="0" smtClean="0">
              <a:solidFill>
                <a:schemeClr val="bg1"/>
              </a:solidFill>
              <a:cs typeface="Arial" panose="020B0604020202020204" pitchFamily="34" charset="0"/>
            </a:endParaRPr>
          </a:p>
          <a:p>
            <a:pPr>
              <a:buNone/>
            </a:pPr>
            <a:endParaRPr lang="it-IT" sz="2000" b="1" dirty="0">
              <a:solidFill>
                <a:srgbClr val="002060"/>
              </a:solidFill>
              <a:cs typeface="Arial" panose="020B0604020202020204" pitchFamily="34" charset="0"/>
            </a:endParaRPr>
          </a:p>
          <a:p>
            <a:pPr>
              <a:buNone/>
            </a:pPr>
            <a:r>
              <a:rPr lang="it-IT" sz="2000" b="1" dirty="0" smtClean="0">
                <a:solidFill>
                  <a:srgbClr val="002060"/>
                </a:solidFill>
                <a:cs typeface="Arial" panose="020B0604020202020204" pitchFamily="34" charset="0"/>
              </a:rPr>
              <a:t>simboleggia </a:t>
            </a:r>
            <a:r>
              <a:rPr lang="it-IT" sz="2000" b="1" dirty="0">
                <a:solidFill>
                  <a:srgbClr val="002060"/>
                </a:solidFill>
                <a:cs typeface="Arial" panose="020B0604020202020204" pitchFamily="34" charset="0"/>
              </a:rPr>
              <a:t>quello che non ti è servito o che comunque non hai condiviso, che consideri inutile e quindi da… buttare!</a:t>
            </a:r>
          </a:p>
        </p:txBody>
      </p:sp>
      <p:sp>
        <p:nvSpPr>
          <p:cNvPr id="16" name="Rettangolo 15"/>
          <p:cNvSpPr/>
          <p:nvPr/>
        </p:nvSpPr>
        <p:spPr>
          <a:xfrm>
            <a:off x="4201777" y="3544820"/>
            <a:ext cx="3199268" cy="2862322"/>
          </a:xfrm>
          <a:prstGeom prst="rect">
            <a:avLst/>
          </a:prstGeom>
        </p:spPr>
        <p:txBody>
          <a:bodyPr wrap="square">
            <a:spAutoFit/>
          </a:bodyPr>
          <a:lstStyle/>
          <a:p>
            <a:r>
              <a:rPr lang="it-IT" sz="2000" b="1" dirty="0">
                <a:solidFill>
                  <a:schemeClr val="bg1"/>
                </a:solidFill>
                <a:cs typeface="Arial" panose="020B0604020202020204" pitchFamily="34" charset="0"/>
              </a:rPr>
              <a:t>Il </a:t>
            </a:r>
            <a:r>
              <a:rPr lang="it-IT" sz="2000" b="1" dirty="0" smtClean="0">
                <a:solidFill>
                  <a:schemeClr val="bg1"/>
                </a:solidFill>
                <a:cs typeface="Arial" panose="020B0604020202020204" pitchFamily="34" charset="0"/>
              </a:rPr>
              <a:t>comodino</a:t>
            </a:r>
          </a:p>
          <a:p>
            <a:endParaRPr lang="it-IT" sz="2000" b="1" dirty="0">
              <a:solidFill>
                <a:srgbClr val="002060"/>
              </a:solidFill>
              <a:cs typeface="Arial" panose="020B0604020202020204" pitchFamily="34" charset="0"/>
            </a:endParaRPr>
          </a:p>
          <a:p>
            <a:r>
              <a:rPr lang="it-IT" sz="2000" b="1" dirty="0" smtClean="0">
                <a:solidFill>
                  <a:srgbClr val="002060"/>
                </a:solidFill>
                <a:cs typeface="Arial" panose="020B0604020202020204" pitchFamily="34" charset="0"/>
              </a:rPr>
              <a:t>simboleggia </a:t>
            </a:r>
            <a:r>
              <a:rPr lang="it-IT" sz="2000" b="1" dirty="0">
                <a:solidFill>
                  <a:srgbClr val="002060"/>
                </a:solidFill>
                <a:cs typeface="Arial" panose="020B0604020202020204" pitchFamily="34" charset="0"/>
              </a:rPr>
              <a:t>quello su cui ritieni di voler ancora riflettere, che riponi perciò sul comodino in attesa di leggere e quindi di… approfondire!</a:t>
            </a:r>
            <a:endParaRPr lang="it-IT" sz="2000" b="1" dirty="0">
              <a:solidFill>
                <a:srgbClr val="002060"/>
              </a:solidFill>
            </a:endParaRPr>
          </a:p>
        </p:txBody>
      </p:sp>
      <p:sp>
        <p:nvSpPr>
          <p:cNvPr id="18" name="Rettangolo 17"/>
          <p:cNvSpPr/>
          <p:nvPr/>
        </p:nvSpPr>
        <p:spPr>
          <a:xfrm>
            <a:off x="8231980" y="3544820"/>
            <a:ext cx="3130563" cy="3170099"/>
          </a:xfrm>
          <a:prstGeom prst="rect">
            <a:avLst/>
          </a:prstGeom>
        </p:spPr>
        <p:txBody>
          <a:bodyPr wrap="square">
            <a:spAutoFit/>
          </a:bodyPr>
          <a:lstStyle/>
          <a:p>
            <a:pPr>
              <a:buNone/>
            </a:pPr>
            <a:r>
              <a:rPr lang="it-IT" sz="2000" b="1" dirty="0">
                <a:solidFill>
                  <a:schemeClr val="bg1"/>
                </a:solidFill>
                <a:latin typeface="+mj-lt"/>
                <a:cs typeface="Arial" panose="020B0604020202020204" pitchFamily="34" charset="0"/>
              </a:rPr>
              <a:t>La </a:t>
            </a:r>
            <a:r>
              <a:rPr lang="it-IT" sz="2000" b="1" dirty="0" smtClean="0">
                <a:solidFill>
                  <a:schemeClr val="bg1"/>
                </a:solidFill>
                <a:latin typeface="+mj-lt"/>
                <a:cs typeface="Arial" panose="020B0604020202020204" pitchFamily="34" charset="0"/>
              </a:rPr>
              <a:t>valigia</a:t>
            </a:r>
          </a:p>
          <a:p>
            <a:pPr>
              <a:buNone/>
            </a:pPr>
            <a:endParaRPr lang="it-IT" sz="2000" b="1" dirty="0" smtClean="0">
              <a:solidFill>
                <a:srgbClr val="002060"/>
              </a:solidFill>
              <a:latin typeface="+mj-lt"/>
              <a:cs typeface="Arial" panose="020B0604020202020204" pitchFamily="34" charset="0"/>
            </a:endParaRPr>
          </a:p>
          <a:p>
            <a:pPr>
              <a:buNone/>
            </a:pPr>
            <a:r>
              <a:rPr lang="it-IT" sz="2000" b="1" dirty="0" smtClean="0">
                <a:solidFill>
                  <a:srgbClr val="002060"/>
                </a:solidFill>
                <a:latin typeface="+mj-lt"/>
                <a:cs typeface="Arial" panose="020B0604020202020204" pitchFamily="34" charset="0"/>
              </a:rPr>
              <a:t>simboleggia </a:t>
            </a:r>
            <a:r>
              <a:rPr lang="it-IT" sz="2000" b="1" dirty="0">
                <a:solidFill>
                  <a:srgbClr val="002060"/>
                </a:solidFill>
                <a:latin typeface="+mj-lt"/>
                <a:cs typeface="Arial" panose="020B0604020202020204" pitchFamily="34" charset="0"/>
              </a:rPr>
              <a:t>quello che ti è servito, che hai ritenuto utile ed interessante e che pertanto decidi di mettere in valigia e quindi </a:t>
            </a:r>
            <a:r>
              <a:rPr lang="it-IT" sz="2000" b="1" dirty="0" smtClean="0">
                <a:solidFill>
                  <a:srgbClr val="002060"/>
                </a:solidFill>
                <a:latin typeface="+mj-lt"/>
                <a:cs typeface="Arial" panose="020B0604020202020204" pitchFamily="34" charset="0"/>
              </a:rPr>
              <a:t>di </a:t>
            </a:r>
            <a:r>
              <a:rPr lang="it-IT" sz="2000" b="1" dirty="0">
                <a:solidFill>
                  <a:srgbClr val="002060"/>
                </a:solidFill>
                <a:latin typeface="+mj-lt"/>
                <a:cs typeface="Arial" panose="020B0604020202020204" pitchFamily="34" charset="0"/>
              </a:rPr>
              <a:t>portare con te!</a:t>
            </a:r>
          </a:p>
          <a:p>
            <a:pPr>
              <a:buNone/>
            </a:pPr>
            <a:r>
              <a:rPr lang="it-IT" sz="2000" b="1" dirty="0">
                <a:solidFill>
                  <a:srgbClr val="002060"/>
                </a:solidFill>
                <a:latin typeface="+mj-lt"/>
                <a:cs typeface="Arial" panose="020B0604020202020204" pitchFamily="34" charset="0"/>
              </a:rPr>
              <a:t> </a:t>
            </a:r>
          </a:p>
        </p:txBody>
      </p:sp>
    </p:spTree>
    <p:extLst>
      <p:ext uri="{BB962C8B-B14F-4D97-AF65-F5344CB8AC3E}">
        <p14:creationId xmlns:p14="http://schemas.microsoft.com/office/powerpoint/2010/main" val="4848341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2" name="Picture 6" descr="https://www.tipiu.com/wp-content/uploads/2022/06/Angelina-Jolie-tipiuu-1024x576.jpg"/>
          <p:cNvPicPr>
            <a:picLocks noChangeAspect="1" noChangeArrowheads="1"/>
          </p:cNvPicPr>
          <p:nvPr/>
        </p:nvPicPr>
        <p:blipFill rotWithShape="1">
          <a:blip r:embed="rId3">
            <a:extLst>
              <a:ext uri="{28A0092B-C50C-407E-A947-70E740481C1C}">
                <a14:useLocalDpi xmlns:a14="http://schemas.microsoft.com/office/drawing/2010/main" val="0"/>
              </a:ext>
            </a:extLst>
          </a:blip>
          <a:srcRect l="12229" t="-847" r="18491" b="106"/>
          <a:stretch/>
        </p:blipFill>
        <p:spPr bwMode="auto">
          <a:xfrm>
            <a:off x="1565087" y="477897"/>
            <a:ext cx="4973413" cy="4068000"/>
          </a:xfrm>
          <a:prstGeom prst="rect">
            <a:avLst/>
          </a:prstGeom>
          <a:noFill/>
          <a:extLst>
            <a:ext uri="{909E8E84-426E-40DD-AFC4-6F175D3DCCD1}">
              <a14:hiddenFill xmlns:a14="http://schemas.microsoft.com/office/drawing/2010/main">
                <a:solidFill>
                  <a:srgbClr val="FFFFFF"/>
                </a:solidFill>
              </a14:hiddenFill>
            </a:ext>
          </a:extLst>
        </p:spPr>
      </p:pic>
      <p:sp>
        <p:nvSpPr>
          <p:cNvPr id="6" name="Rettangolo 5"/>
          <p:cNvSpPr/>
          <p:nvPr/>
        </p:nvSpPr>
        <p:spPr>
          <a:xfrm>
            <a:off x="938663" y="4884065"/>
            <a:ext cx="6634842" cy="1631216"/>
          </a:xfrm>
          <a:prstGeom prst="rect">
            <a:avLst/>
          </a:prstGeom>
        </p:spPr>
        <p:txBody>
          <a:bodyPr wrap="square">
            <a:spAutoFit/>
          </a:bodyPr>
          <a:lstStyle/>
          <a:p>
            <a:r>
              <a:rPr lang="it-IT" b="1" u="sng" cap="all" dirty="0" smtClean="0">
                <a:solidFill>
                  <a:srgbClr val="FFC000"/>
                </a:solidFill>
                <a:latin typeface="Arial" panose="020B0604020202020204" pitchFamily="34" charset="0"/>
                <a:cs typeface="Arial" panose="020B0604020202020204" pitchFamily="34" charset="0"/>
              </a:rPr>
              <a:t>SANITA’ INFORMAZIONE- BENESSERE</a:t>
            </a:r>
            <a:endParaRPr lang="it-IT" dirty="0">
              <a:solidFill>
                <a:srgbClr val="FFC000"/>
              </a:solidFill>
            </a:endParaRPr>
          </a:p>
          <a:p>
            <a:r>
              <a:rPr lang="it-IT" dirty="0" smtClean="0">
                <a:solidFill>
                  <a:srgbClr val="FFC000"/>
                </a:solidFill>
              </a:rPr>
              <a:t>15 </a:t>
            </a:r>
            <a:r>
              <a:rPr lang="it-IT" dirty="0">
                <a:solidFill>
                  <a:srgbClr val="FFC000"/>
                </a:solidFill>
              </a:rPr>
              <a:t>Novembre </a:t>
            </a:r>
            <a:r>
              <a:rPr lang="it-IT" dirty="0" smtClean="0">
                <a:solidFill>
                  <a:srgbClr val="FFC000"/>
                </a:solidFill>
              </a:rPr>
              <a:t>2021</a:t>
            </a:r>
            <a:endParaRPr lang="it-IT" b="1" i="1" u="sng" dirty="0" smtClean="0">
              <a:solidFill>
                <a:srgbClr val="FFC000"/>
              </a:solidFill>
              <a:latin typeface="Arial" panose="020B0604020202020204" pitchFamily="34" charset="0"/>
              <a:cs typeface="Arial" panose="020B0604020202020204" pitchFamily="34" charset="0"/>
            </a:endParaRPr>
          </a:p>
          <a:p>
            <a:r>
              <a:rPr lang="it-IT" sz="2200" i="1" dirty="0" smtClean="0">
                <a:latin typeface="Arial" panose="020B0604020202020204" pitchFamily="34" charset="0"/>
                <a:cs typeface="Arial" panose="020B0604020202020204" pitchFamily="34" charset="0"/>
              </a:rPr>
              <a:t>BRCA </a:t>
            </a:r>
            <a:r>
              <a:rPr lang="it-IT" sz="2200" i="1" dirty="0">
                <a:latin typeface="Arial" panose="020B0604020202020204" pitchFamily="34" charset="0"/>
                <a:cs typeface="Arial" panose="020B0604020202020204" pitchFamily="34" charset="0"/>
              </a:rPr>
              <a:t>e cancro al seno: quando è consigliato il test di Angelina Jolie</a:t>
            </a:r>
            <a:r>
              <a:rPr lang="it-IT" sz="2200" i="1" dirty="0" smtClean="0">
                <a:latin typeface="Arial" panose="020B0604020202020204" pitchFamily="34" charset="0"/>
                <a:cs typeface="Arial" panose="020B0604020202020204" pitchFamily="34" charset="0"/>
              </a:rPr>
              <a:t>?</a:t>
            </a:r>
          </a:p>
          <a:p>
            <a:r>
              <a:rPr lang="it-IT" sz="2000" i="1" dirty="0" smtClean="0">
                <a:solidFill>
                  <a:srgbClr val="FFC000"/>
                </a:solidFill>
                <a:hlinkClick r:id="rId4"/>
              </a:rPr>
              <a:t>                                       di </a:t>
            </a:r>
            <a:r>
              <a:rPr lang="it-IT" sz="2000" i="1" dirty="0">
                <a:solidFill>
                  <a:srgbClr val="FFC000"/>
                </a:solidFill>
                <a:hlinkClick r:id="rId4"/>
              </a:rPr>
              <a:t>Viviana </a:t>
            </a:r>
            <a:r>
              <a:rPr lang="it-IT" sz="2000" i="1" dirty="0" err="1">
                <a:solidFill>
                  <a:srgbClr val="FFC000"/>
                </a:solidFill>
                <a:hlinkClick r:id="rId4"/>
              </a:rPr>
              <a:t>Franzellitti</a:t>
            </a:r>
            <a:endParaRPr lang="it-IT" sz="2000" i="1" dirty="0">
              <a:solidFill>
                <a:srgbClr val="FFC000"/>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8039456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hirurgia estetica: l'abuso delle giovanissime &quot;IO Donna&quot;"/>
          <p:cNvPicPr>
            <a:picLocks noChangeAspect="1" noChangeArrowheads="1"/>
          </p:cNvPicPr>
          <p:nvPr/>
        </p:nvPicPr>
        <p:blipFill rotWithShape="1">
          <a:blip r:embed="rId2">
            <a:extLst>
              <a:ext uri="{28A0092B-C50C-407E-A947-70E740481C1C}">
                <a14:useLocalDpi xmlns:a14="http://schemas.microsoft.com/office/drawing/2010/main" val="0"/>
              </a:ext>
            </a:extLst>
          </a:blip>
          <a:srcRect l="14310" t="1" r="13154" b="-187"/>
          <a:stretch/>
        </p:blipFill>
        <p:spPr bwMode="auto">
          <a:xfrm>
            <a:off x="387457" y="2232212"/>
            <a:ext cx="4788977" cy="4075597"/>
          </a:xfrm>
          <a:prstGeom prst="rect">
            <a:avLst/>
          </a:prstGeom>
          <a:noFill/>
          <a:extLst>
            <a:ext uri="{909E8E84-426E-40DD-AFC4-6F175D3DCCD1}">
              <a14:hiddenFill xmlns:a14="http://schemas.microsoft.com/office/drawing/2010/main">
                <a:solidFill>
                  <a:srgbClr val="FFFFFF"/>
                </a:solidFill>
              </a14:hiddenFill>
            </a:ext>
          </a:extLst>
        </p:spPr>
      </p:pic>
      <p:sp>
        <p:nvSpPr>
          <p:cNvPr id="2" name="Rettangolo 1"/>
          <p:cNvSpPr/>
          <p:nvPr/>
        </p:nvSpPr>
        <p:spPr>
          <a:xfrm>
            <a:off x="399458" y="192254"/>
            <a:ext cx="4581975" cy="923330"/>
          </a:xfrm>
          <a:prstGeom prst="rect">
            <a:avLst/>
          </a:prstGeom>
        </p:spPr>
        <p:txBody>
          <a:bodyPr wrap="square">
            <a:spAutoFit/>
          </a:bodyPr>
          <a:lstStyle/>
          <a:p>
            <a:pPr fontAlgn="t"/>
            <a:r>
              <a:rPr lang="it-IT" b="1" cap="all" dirty="0" smtClean="0">
                <a:solidFill>
                  <a:srgbClr val="222222"/>
                </a:solidFill>
                <a:latin typeface="Lato"/>
                <a:hlinkClick r:id="rId3"/>
              </a:rPr>
              <a:t>Corriere della Sera «IO DONNA» - </a:t>
            </a:r>
          </a:p>
          <a:p>
            <a:pPr fontAlgn="t"/>
            <a:r>
              <a:rPr lang="it-IT" b="1" cap="all" dirty="0" smtClean="0">
                <a:solidFill>
                  <a:srgbClr val="222222"/>
                </a:solidFill>
                <a:latin typeface="Lato"/>
                <a:hlinkClick r:id="rId3"/>
              </a:rPr>
              <a:t>SALUTE </a:t>
            </a:r>
            <a:r>
              <a:rPr lang="it-IT" b="1" cap="all" dirty="0">
                <a:solidFill>
                  <a:srgbClr val="222222"/>
                </a:solidFill>
                <a:latin typeface="Lato"/>
                <a:hlinkClick r:id="rId3"/>
              </a:rPr>
              <a:t>E </a:t>
            </a:r>
            <a:r>
              <a:rPr lang="it-IT" b="1" cap="all" dirty="0" smtClean="0">
                <a:solidFill>
                  <a:srgbClr val="222222"/>
                </a:solidFill>
                <a:latin typeface="Lato"/>
                <a:hlinkClick r:id="rId3"/>
              </a:rPr>
              <a:t>PSICOLOGIA</a:t>
            </a:r>
            <a:r>
              <a:rPr lang="it-IT" b="1" cap="all" dirty="0" smtClean="0">
                <a:solidFill>
                  <a:srgbClr val="222222"/>
                </a:solidFill>
                <a:latin typeface="Lato"/>
              </a:rPr>
              <a:t> </a:t>
            </a:r>
            <a:r>
              <a:rPr lang="it-IT" b="1" cap="all" dirty="0" smtClean="0">
                <a:solidFill>
                  <a:srgbClr val="000000"/>
                </a:solidFill>
                <a:latin typeface="Lato"/>
                <a:hlinkClick r:id="rId4"/>
              </a:rPr>
              <a:t>9 </a:t>
            </a:r>
            <a:r>
              <a:rPr lang="it-IT" b="1" cap="all" dirty="0">
                <a:solidFill>
                  <a:srgbClr val="000000"/>
                </a:solidFill>
                <a:latin typeface="Lato"/>
                <a:hlinkClick r:id="rId4"/>
              </a:rPr>
              <a:t>MARZO 2022</a:t>
            </a:r>
            <a:r>
              <a:rPr lang="it-IT" cap="all" dirty="0">
                <a:solidFill>
                  <a:srgbClr val="000000"/>
                </a:solidFill>
                <a:latin typeface="Playfair Display"/>
              </a:rPr>
              <a:t> </a:t>
            </a:r>
            <a:endParaRPr lang="it-IT" cap="all" dirty="0">
              <a:latin typeface="Lato"/>
            </a:endParaRPr>
          </a:p>
          <a:p>
            <a:pPr fontAlgn="t"/>
            <a:endParaRPr lang="it-IT" b="0" i="0" cap="all" dirty="0">
              <a:solidFill>
                <a:srgbClr val="000000"/>
              </a:solidFill>
              <a:effectLst/>
              <a:latin typeface="Playfair Display"/>
            </a:endParaRPr>
          </a:p>
        </p:txBody>
      </p:sp>
      <p:sp>
        <p:nvSpPr>
          <p:cNvPr id="3" name="Rettangolo 2"/>
          <p:cNvSpPr/>
          <p:nvPr/>
        </p:nvSpPr>
        <p:spPr>
          <a:xfrm>
            <a:off x="223683" y="941235"/>
            <a:ext cx="5876866" cy="1107996"/>
          </a:xfrm>
          <a:prstGeom prst="rect">
            <a:avLst/>
          </a:prstGeom>
        </p:spPr>
        <p:txBody>
          <a:bodyPr wrap="square">
            <a:spAutoFit/>
          </a:bodyPr>
          <a:lstStyle/>
          <a:p>
            <a:pPr fontAlgn="base"/>
            <a:r>
              <a:rPr lang="it-IT" sz="2200" i="1" dirty="0">
                <a:latin typeface="Arial" panose="020B0604020202020204" pitchFamily="34" charset="0"/>
                <a:cs typeface="Arial" panose="020B0604020202020204" pitchFamily="34" charset="0"/>
              </a:rPr>
              <a:t>Chirurgia estetica, l’abuso delle </a:t>
            </a:r>
            <a:r>
              <a:rPr lang="it-IT" sz="2200" i="1" dirty="0" smtClean="0">
                <a:latin typeface="Arial" panose="020B0604020202020204" pitchFamily="34" charset="0"/>
                <a:cs typeface="Arial" panose="020B0604020202020204" pitchFamily="34" charset="0"/>
              </a:rPr>
              <a:t>giovanissime.</a:t>
            </a:r>
          </a:p>
          <a:p>
            <a:pPr fontAlgn="base"/>
            <a:r>
              <a:rPr lang="it-IT" sz="2200" i="1" dirty="0" smtClean="0">
                <a:latin typeface="Arial" panose="020B0604020202020204" pitchFamily="34" charset="0"/>
                <a:cs typeface="Arial" panose="020B0604020202020204" pitchFamily="34" charset="0"/>
              </a:rPr>
              <a:t>Dalla </a:t>
            </a:r>
            <a:r>
              <a:rPr lang="it-IT" sz="2200" i="1" dirty="0">
                <a:latin typeface="Arial" panose="020B0604020202020204" pitchFamily="34" charset="0"/>
                <a:cs typeface="Arial" panose="020B0604020202020204" pitchFamily="34" charset="0"/>
              </a:rPr>
              <a:t>maggiore età, i primi ritocchi alle </a:t>
            </a:r>
            <a:r>
              <a:rPr lang="it-IT" sz="2200" i="1" dirty="0" smtClean="0">
                <a:latin typeface="Arial" panose="020B0604020202020204" pitchFamily="34" charset="0"/>
                <a:cs typeface="Arial" panose="020B0604020202020204" pitchFamily="34" charset="0"/>
              </a:rPr>
              <a:t>labbra,</a:t>
            </a:r>
          </a:p>
          <a:p>
            <a:pPr fontAlgn="base"/>
            <a:r>
              <a:rPr lang="it-IT" sz="2200" i="1" dirty="0" smtClean="0">
                <a:latin typeface="Arial" panose="020B0604020202020204" pitchFamily="34" charset="0"/>
                <a:cs typeface="Arial" panose="020B0604020202020204" pitchFamily="34" charset="0"/>
              </a:rPr>
              <a:t>agli </a:t>
            </a:r>
            <a:r>
              <a:rPr lang="it-IT" sz="2200" i="1" dirty="0">
                <a:latin typeface="Arial" panose="020B0604020202020204" pitchFamily="34" charset="0"/>
                <a:cs typeface="Arial" panose="020B0604020202020204" pitchFamily="34" charset="0"/>
              </a:rPr>
              <a:t>occhi e al seno. </a:t>
            </a:r>
            <a:r>
              <a:rPr lang="it-IT" cap="all" dirty="0" smtClean="0">
                <a:latin typeface="Lato"/>
              </a:rPr>
              <a:t>di</a:t>
            </a:r>
            <a:r>
              <a:rPr lang="it-IT" cap="all" dirty="0">
                <a:latin typeface="Lato"/>
              </a:rPr>
              <a:t> </a:t>
            </a:r>
            <a:r>
              <a:rPr lang="it-IT" cap="all" dirty="0" smtClean="0">
                <a:latin typeface="Lato"/>
                <a:hlinkClick r:id="rId5"/>
              </a:rPr>
              <a:t>M.SANTORO</a:t>
            </a:r>
            <a:endParaRPr lang="it-IT" b="0" i="0" cap="all" dirty="0">
              <a:effectLst/>
              <a:latin typeface="Lato"/>
            </a:endParaRPr>
          </a:p>
        </p:txBody>
      </p:sp>
      <p:sp>
        <p:nvSpPr>
          <p:cNvPr id="4" name="Rettangolo 3"/>
          <p:cNvSpPr/>
          <p:nvPr/>
        </p:nvSpPr>
        <p:spPr>
          <a:xfrm>
            <a:off x="5517396" y="2136339"/>
            <a:ext cx="3626603" cy="4401205"/>
          </a:xfrm>
          <a:prstGeom prst="rect">
            <a:avLst/>
          </a:prstGeom>
        </p:spPr>
        <p:txBody>
          <a:bodyPr wrap="square">
            <a:spAutoFit/>
          </a:bodyPr>
          <a:lstStyle/>
          <a:p>
            <a:r>
              <a:rPr lang="it-IT" sz="2000" i="1" dirty="0">
                <a:latin typeface="Arial" panose="020B0604020202020204" pitchFamily="34" charset="0"/>
                <a:cs typeface="Arial" panose="020B0604020202020204" pitchFamily="34" charset="0"/>
              </a:rPr>
              <a:t>L</a:t>
            </a:r>
            <a:r>
              <a:rPr lang="it-IT" sz="2000" i="1" dirty="0" smtClean="0">
                <a:latin typeface="Arial" panose="020B0604020202020204" pitchFamily="34" charset="0"/>
                <a:cs typeface="Arial" panose="020B0604020202020204" pitchFamily="34" charset="0"/>
              </a:rPr>
              <a:t>e  statistiche </a:t>
            </a:r>
            <a:r>
              <a:rPr lang="it-IT" sz="2000" i="1" dirty="0">
                <a:latin typeface="Arial" panose="020B0604020202020204" pitchFamily="34" charset="0"/>
                <a:cs typeface="Arial" panose="020B0604020202020204" pitchFamily="34" charset="0"/>
              </a:rPr>
              <a:t>riferiscono quanto l’età dei primi trattamenti chirurgici estetici si sia abbassata notevolmente</a:t>
            </a:r>
          </a:p>
          <a:p>
            <a:endParaRPr lang="it-IT" sz="2000" i="1" dirty="0">
              <a:latin typeface="Arial" panose="020B0604020202020204" pitchFamily="34" charset="0"/>
              <a:cs typeface="Arial" panose="020B0604020202020204" pitchFamily="34" charset="0"/>
            </a:endParaRPr>
          </a:p>
          <a:p>
            <a:r>
              <a:rPr lang="it-IT" sz="2000" i="1" dirty="0">
                <a:latin typeface="Arial" panose="020B0604020202020204" pitchFamily="34" charset="0"/>
                <a:cs typeface="Arial" panose="020B0604020202020204" pitchFamily="34" charset="0"/>
              </a:rPr>
              <a:t>La percentuale di quelli effettuati</a:t>
            </a:r>
          </a:p>
          <a:p>
            <a:r>
              <a:rPr lang="it-IT" sz="2000" i="1" dirty="0">
                <a:latin typeface="Arial" panose="020B0604020202020204" pitchFamily="34" charset="0"/>
                <a:cs typeface="Arial" panose="020B0604020202020204" pitchFamily="34" charset="0"/>
              </a:rPr>
              <a:t>in fascia 18-35 supera quella over 60.</a:t>
            </a:r>
          </a:p>
          <a:p>
            <a:endParaRPr lang="it-IT" sz="2000" i="1" dirty="0">
              <a:latin typeface="Arial" panose="020B0604020202020204" pitchFamily="34" charset="0"/>
              <a:cs typeface="Arial" panose="020B0604020202020204" pitchFamily="34" charset="0"/>
            </a:endParaRPr>
          </a:p>
          <a:p>
            <a:r>
              <a:rPr lang="it-IT" sz="2000" i="1" dirty="0">
                <a:latin typeface="Arial" panose="020B0604020202020204" pitchFamily="34" charset="0"/>
                <a:cs typeface="Arial" panose="020B0604020202020204" pitchFamily="34" charset="0"/>
              </a:rPr>
              <a:t>Percentuale enorme soprattutto se si considera quanti più anziani ci siano in Italia</a:t>
            </a:r>
          </a:p>
        </p:txBody>
      </p:sp>
    </p:spTree>
    <p:extLst>
      <p:ext uri="{BB962C8B-B14F-4D97-AF65-F5344CB8AC3E}">
        <p14:creationId xmlns:p14="http://schemas.microsoft.com/office/powerpoint/2010/main" val="333822019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e">
  <a:themeElements>
    <a:clrScheme name="Ione">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e">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e">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BACC050B-8757-4460-95D8-E37B46A6B421}"/>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14472</TotalTime>
  <Words>6527</Words>
  <Application>Microsoft Office PowerPoint</Application>
  <PresentationFormat>Widescreen</PresentationFormat>
  <Paragraphs>1023</Paragraphs>
  <Slides>75</Slides>
  <Notes>17</Notes>
  <HiddenSlides>0</HiddenSlides>
  <MMClips>0</MMClips>
  <ScaleCrop>false</ScaleCrop>
  <HeadingPairs>
    <vt:vector size="6" baseType="variant">
      <vt:variant>
        <vt:lpstr>Caratteri utilizzati</vt:lpstr>
      </vt:variant>
      <vt:variant>
        <vt:i4>12</vt:i4>
      </vt:variant>
      <vt:variant>
        <vt:lpstr>Tema</vt:lpstr>
      </vt:variant>
      <vt:variant>
        <vt:i4>1</vt:i4>
      </vt:variant>
      <vt:variant>
        <vt:lpstr>Titoli diapositive</vt:lpstr>
      </vt:variant>
      <vt:variant>
        <vt:i4>75</vt:i4>
      </vt:variant>
    </vt:vector>
  </HeadingPairs>
  <TitlesOfParts>
    <vt:vector size="88" baseType="lpstr">
      <vt:lpstr>ＭＳ Ｐゴシック</vt:lpstr>
      <vt:lpstr>AGaramond-Regular</vt:lpstr>
      <vt:lpstr>Arial</vt:lpstr>
      <vt:lpstr>Brush Script MT</vt:lpstr>
      <vt:lpstr>Calibri</vt:lpstr>
      <vt:lpstr>Century Gothic</vt:lpstr>
      <vt:lpstr>Lato</vt:lpstr>
      <vt:lpstr>Playfair Display</vt:lpstr>
      <vt:lpstr>Roboto Slab</vt:lpstr>
      <vt:lpstr>Times New Roman</vt:lpstr>
      <vt:lpstr>Ubuntu Condensed</vt:lpstr>
      <vt:lpstr>Wingdings 3</vt:lpstr>
      <vt:lpstr>Ione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aveev</dc:creator>
  <cp:lastModifiedBy>aveev</cp:lastModifiedBy>
  <cp:revision>579</cp:revision>
  <dcterms:created xsi:type="dcterms:W3CDTF">2022-02-23T08:38:10Z</dcterms:created>
  <dcterms:modified xsi:type="dcterms:W3CDTF">2025-07-03T18:52:32Z</dcterms:modified>
</cp:coreProperties>
</file>